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77" r:id="rId4"/>
    <p:sldId id="261" r:id="rId5"/>
    <p:sldId id="260" r:id="rId6"/>
    <p:sldId id="258" r:id="rId7"/>
    <p:sldId id="259" r:id="rId8"/>
    <p:sldId id="279" r:id="rId9"/>
    <p:sldId id="263" r:id="rId10"/>
    <p:sldId id="264" r:id="rId11"/>
    <p:sldId id="276" r:id="rId12"/>
    <p:sldId id="266" r:id="rId13"/>
    <p:sldId id="265" r:id="rId14"/>
    <p:sldId id="278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54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3B5AD63-C145-484C-A56A-08D6427E6FE6}" type="datetimeFigureOut">
              <a:rPr lang="ru-RU" smtClean="0"/>
              <a:pPr/>
              <a:t>10.01.2018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DAC4356-9A17-40B1-AA89-C3EBCB2404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5AD63-C145-484C-A56A-08D6427E6FE6}" type="datetimeFigureOut">
              <a:rPr lang="ru-RU" smtClean="0"/>
              <a:pPr/>
              <a:t>10.01.2018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C4356-9A17-40B1-AA89-C3EBCB2404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5AD63-C145-484C-A56A-08D6427E6FE6}" type="datetimeFigureOut">
              <a:rPr lang="ru-RU" smtClean="0"/>
              <a:pPr/>
              <a:t>10.01.2018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C4356-9A17-40B1-AA89-C3EBCB2404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5AD63-C145-484C-A56A-08D6427E6FE6}" type="datetimeFigureOut">
              <a:rPr lang="ru-RU" smtClean="0"/>
              <a:pPr/>
              <a:t>10.01.2018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C4356-9A17-40B1-AA89-C3EBCB24045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>
    <p:wheel spokes="8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5AD63-C145-484C-A56A-08D6427E6FE6}" type="datetimeFigureOut">
              <a:rPr lang="ru-RU" smtClean="0"/>
              <a:pPr/>
              <a:t>10.01.2018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C4356-9A17-40B1-AA89-C3EBCB24045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heel spokes="8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5AD63-C145-484C-A56A-08D6427E6FE6}" type="datetimeFigureOut">
              <a:rPr lang="ru-RU" smtClean="0"/>
              <a:pPr/>
              <a:t>10.01.2018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C4356-9A17-40B1-AA89-C3EBCB24045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heel spokes="8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5AD63-C145-484C-A56A-08D6427E6FE6}" type="datetimeFigureOut">
              <a:rPr lang="ru-RU" smtClean="0"/>
              <a:pPr/>
              <a:t>10.01.2018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C4356-9A17-40B1-AA89-C3EBCB2404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heel spokes="8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5AD63-C145-484C-A56A-08D6427E6FE6}" type="datetimeFigureOut">
              <a:rPr lang="ru-RU" smtClean="0"/>
              <a:pPr/>
              <a:t>10.01.2018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C4356-9A17-40B1-AA89-C3EBCB24045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heel spokes="8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5AD63-C145-484C-A56A-08D6427E6FE6}" type="datetimeFigureOut">
              <a:rPr lang="ru-RU" smtClean="0"/>
              <a:pPr/>
              <a:t>10.01.2018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C4356-9A17-40B1-AA89-C3EBCB2404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73B5AD63-C145-484C-A56A-08D6427E6FE6}" type="datetimeFigureOut">
              <a:rPr lang="ru-RU" smtClean="0"/>
              <a:pPr/>
              <a:t>10.01.2018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C4356-9A17-40B1-AA89-C3EBCB2404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heel spokes="8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3B5AD63-C145-484C-A56A-08D6427E6FE6}" type="datetimeFigureOut">
              <a:rPr lang="ru-RU" smtClean="0"/>
              <a:pPr/>
              <a:t>10.01.2018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DAC4356-9A17-40B1-AA89-C3EBCB24045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heel spokes="8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73B5AD63-C145-484C-A56A-08D6427E6FE6}" type="datetimeFigureOut">
              <a:rPr lang="ru-RU" smtClean="0"/>
              <a:pPr/>
              <a:t>10.01.2018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DDAC4356-9A17-40B1-AA89-C3EBCB24045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wheel spokes="8"/>
  </p:transition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gif"/><Relationship Id="rId2" Type="http://schemas.openxmlformats.org/officeDocument/2006/relationships/image" Target="../media/image42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ic.pics.livejournal.com/uspevaisdetmi/42742386/1695/1695_64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33677" y="4324297"/>
            <a:ext cx="3214678" cy="2315573"/>
          </a:xfrm>
          <a:prstGeom prst="rect">
            <a:avLst/>
          </a:prstGeom>
          <a:noFill/>
        </p:spPr>
      </p:pic>
      <p:pic>
        <p:nvPicPr>
          <p:cNvPr id="4100" name="Picture 4" descr="http://img0.liveinternet.ru/images/attach/c/6/92/943/92943852_1350840014_2_2_table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3573016"/>
            <a:ext cx="3357554" cy="2299195"/>
          </a:xfrm>
          <a:prstGeom prst="rect">
            <a:avLst/>
          </a:prstGeom>
          <a:noFill/>
        </p:spPr>
      </p:pic>
      <p:pic>
        <p:nvPicPr>
          <p:cNvPr id="4102" name="Picture 6" descr="http://radodar.ru/wp-content/uploads/2013/02/ehtiket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0636" y="2132856"/>
            <a:ext cx="2786082" cy="2191441"/>
          </a:xfrm>
          <a:prstGeom prst="rect">
            <a:avLst/>
          </a:prstGeom>
          <a:noFill/>
        </p:spPr>
      </p:pic>
      <p:sp>
        <p:nvSpPr>
          <p:cNvPr id="8" name="Подзаголовок 3"/>
          <p:cNvSpPr>
            <a:spLocks noGrp="1"/>
          </p:cNvSpPr>
          <p:nvPr>
            <p:ph type="ctrTitle"/>
          </p:nvPr>
        </p:nvSpPr>
        <p:spPr>
          <a:xfrm>
            <a:off x="685800" y="500062"/>
            <a:ext cx="7772400" cy="2208857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  <a:effectLst/>
                <a:latin typeface="Arial Black" pitchFamily="34" charset="0"/>
              </a:rPr>
              <a:t>ЧТО ТАКОЕ ЭТИКЕТ? ПРЕМУДРОСТИ ЭТИКЕТА</a:t>
            </a:r>
            <a:endParaRPr lang="ru-RU" dirty="0">
              <a:solidFill>
                <a:srgbClr val="FF000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>
                <a:latin typeface="Arial Black" panose="020B0A04020102020204" pitchFamily="34" charset="0"/>
              </a:rPr>
              <a:t>КУДА МОЖНО ПОЙТИ В ЭТИХ НАРЯДАХ?</a:t>
            </a:r>
            <a:endParaRPr lang="ru-RU" sz="3200" dirty="0">
              <a:latin typeface="Arial Black" panose="020B0A04020102020204" pitchFamily="34" charset="0"/>
            </a:endParaRPr>
          </a:p>
        </p:txBody>
      </p:sp>
      <p:pic>
        <p:nvPicPr>
          <p:cNvPr id="17410" name="Picture 2" descr="http://www.terminal.ru/catalog/3d4/3d4ee066-fa6e-11e2-aad7-00155d0ae800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9024" y="1481328"/>
            <a:ext cx="2035404" cy="2666380"/>
          </a:xfrm>
          <a:prstGeom prst="rect">
            <a:avLst/>
          </a:prstGeom>
          <a:noFill/>
        </p:spPr>
      </p:pic>
      <p:pic>
        <p:nvPicPr>
          <p:cNvPr id="17412" name="Picture 4" descr="http://stvnews.ru/files/20120418%200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39575" y="1550474"/>
            <a:ext cx="2195289" cy="3000396"/>
          </a:xfrm>
          <a:prstGeom prst="rect">
            <a:avLst/>
          </a:prstGeom>
          <a:noFill/>
        </p:spPr>
      </p:pic>
      <p:pic>
        <p:nvPicPr>
          <p:cNvPr id="17414" name="Picture 6" descr="http://img1.liveinternet.ru/images/attach/c/4/80/457/80457081_large_290110_2011012102043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00652" y="1447517"/>
            <a:ext cx="1928826" cy="2893239"/>
          </a:xfrm>
          <a:prstGeom prst="rect">
            <a:avLst/>
          </a:prstGeom>
          <a:noFill/>
        </p:spPr>
      </p:pic>
      <p:pic>
        <p:nvPicPr>
          <p:cNvPr id="17416" name="Picture 8" descr="http://www.redera.ru/goodimg/main/11290_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9024" y="4182400"/>
            <a:ext cx="1877106" cy="2500306"/>
          </a:xfrm>
          <a:prstGeom prst="rect">
            <a:avLst/>
          </a:prstGeom>
          <a:noFill/>
        </p:spPr>
      </p:pic>
      <p:pic>
        <p:nvPicPr>
          <p:cNvPr id="17418" name="Picture 10" descr="http://chudomama.com/purchases/uploads/0da/254/db292ecb1571473136ce1b2e9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76566" y="4286256"/>
            <a:ext cx="1688499" cy="2532748"/>
          </a:xfrm>
          <a:prstGeom prst="rect">
            <a:avLst/>
          </a:prstGeom>
          <a:noFill/>
        </p:spPr>
      </p:pic>
      <p:pic>
        <p:nvPicPr>
          <p:cNvPr id="12290" name="Picture 2" descr="http://tdeldorado.ru/upload/resize_cache/iblock/6c4/350_1000_1/6c43198c5f5a975cdd17c977424b2a9f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073621" y="3728104"/>
            <a:ext cx="1997681" cy="2973692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10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10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1000"/>
                                        <p:tgtEl>
                                          <p:spTgt spid="17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1000"/>
                                        <p:tgtEl>
                                          <p:spTgt spid="17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1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www.vitalflora.com/productos/ramo%20variado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388" y="4441052"/>
            <a:ext cx="2071670" cy="2416948"/>
          </a:xfrm>
          <a:prstGeom prst="rect">
            <a:avLst/>
          </a:prstGeom>
          <a:noFill/>
        </p:spPr>
      </p:pic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5090944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Собираясь на день рождения к своей однокласснице Яне, ребята приготовили подарки. Наташа вышила салфетку, Славик взял книгу сказок, а Юра – цветы. Пришли ребята. Яна открывает дверь, встречает их.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Здравствуй, Яна, поздравляем тебя, желаем тебе...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Стойте! Немедленно снимите обувь, у нас лакированный паркет. А где подарки?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Друзья протянули ей подарки. Говорить не хотелось.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Тоже мне, подарки! Да сказок у меня целая полка. А салфеток – двадцать штук, и не самодельных, а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японских. Ну ладно, проходите. Только ничего не трогайте, к стенам не притрагивайтесь – еще запачкаете.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Ребята оглянулись и пошли назад к двери.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Подождите! Куда же вы?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Но ребята ушли, не дослушав ее.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Рассказ «День рождения»</a:t>
            </a:r>
            <a:endParaRPr lang="ru-RU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Почему друзьям расхотелось говорить добрые слова имениннице?</a:t>
            </a:r>
          </a:p>
          <a:p>
            <a:endParaRPr lang="ru-RU" dirty="0" smtClean="0"/>
          </a:p>
          <a:p>
            <a:r>
              <a:rPr lang="ru-RU" dirty="0" smtClean="0"/>
              <a:t>Что Яна сделала не так?</a:t>
            </a:r>
          </a:p>
          <a:p>
            <a:endParaRPr lang="ru-RU" dirty="0" smtClean="0"/>
          </a:p>
          <a:p>
            <a:r>
              <a:rPr lang="ru-RU" dirty="0" smtClean="0"/>
              <a:t>Как бы Вы поступили на месте Яны?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Рассказ «День рождения»</a:t>
            </a:r>
            <a:endParaRPr lang="ru-RU" dirty="0"/>
          </a:p>
        </p:txBody>
      </p:sp>
      <p:pic>
        <p:nvPicPr>
          <p:cNvPr id="11268" name="Picture 4" descr="http://www.gifpark.su/Gifs/HOLYDAYS/BIRTHDAY/1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00826" y="4000504"/>
            <a:ext cx="1709742" cy="2564613"/>
          </a:xfrm>
          <a:prstGeom prst="rect">
            <a:avLst/>
          </a:prstGeom>
          <a:noFill/>
        </p:spPr>
      </p:pic>
      <p:pic>
        <p:nvPicPr>
          <p:cNvPr id="11270" name="Picture 6" descr="http://www.gifpark.su/Gifs/HOLYDAYS/PRESENTS/g16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538" y="4560624"/>
            <a:ext cx="1500198" cy="2097365"/>
          </a:xfrm>
          <a:prstGeom prst="rect">
            <a:avLst/>
          </a:prstGeom>
          <a:noFill/>
        </p:spPr>
      </p:pic>
      <p:pic>
        <p:nvPicPr>
          <p:cNvPr id="11274" name="Picture 10" descr="http://www.gifpark.su/Gifs/HOLYDAYS/PRESENTS/present_2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86182" y="4714884"/>
            <a:ext cx="1722584" cy="1762414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Как подготовиться к приходу гостей?</a:t>
            </a:r>
          </a:p>
          <a:p>
            <a:endParaRPr lang="ru-RU" dirty="0" smtClean="0"/>
          </a:p>
          <a:p>
            <a:r>
              <a:rPr lang="ru-RU" dirty="0" smtClean="0"/>
              <a:t>Как их встречать?</a:t>
            </a:r>
          </a:p>
          <a:p>
            <a:endParaRPr lang="ru-RU" dirty="0" smtClean="0"/>
          </a:p>
          <a:p>
            <a:r>
              <a:rPr lang="ru-RU" dirty="0" smtClean="0"/>
              <a:t>Как принимать подарки?</a:t>
            </a:r>
          </a:p>
          <a:p>
            <a:r>
              <a:rPr lang="ru-RU" dirty="0" smtClean="0"/>
              <a:t>А как их дарить?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Ты ждёшь гостей…</a:t>
            </a:r>
            <a:endParaRPr lang="ru-RU" dirty="0"/>
          </a:p>
        </p:txBody>
      </p:sp>
      <p:pic>
        <p:nvPicPr>
          <p:cNvPr id="25602" name="Picture 2" descr="http://vestnikk.ru/uploads/posts/2013-03/1362755934_podarki-devushkam_4_s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43570" y="2143116"/>
            <a:ext cx="3214710" cy="2493603"/>
          </a:xfrm>
          <a:prstGeom prst="rect">
            <a:avLst/>
          </a:prstGeom>
          <a:noFill/>
        </p:spPr>
      </p:pic>
      <p:pic>
        <p:nvPicPr>
          <p:cNvPr id="25604" name="Picture 4" descr="http://img1.liveinternet.ru/images/attach/b/4/103/106/103106621_podarkiclipar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9058" y="4121827"/>
            <a:ext cx="2571768" cy="2736173"/>
          </a:xfrm>
          <a:prstGeom prst="rect">
            <a:avLst/>
          </a:prstGeom>
          <a:noFill/>
        </p:spPr>
      </p:pic>
      <p:pic>
        <p:nvPicPr>
          <p:cNvPr id="25606" name="Picture 6" descr="http://muzmix.com/images/songs/47782/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4493925"/>
            <a:ext cx="3214710" cy="2242821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25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4" name="Picture 4" descr="http://062013.imgbb.ru/community/36/369623/797c622f107d3a819296ce1a57b4db6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41116" y="714356"/>
            <a:ext cx="4402884" cy="2928958"/>
          </a:xfrm>
          <a:prstGeom prst="rect">
            <a:avLst/>
          </a:prstGeom>
          <a:noFill/>
        </p:spPr>
      </p:pic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948068"/>
          </a:xfrm>
        </p:spPr>
        <p:txBody>
          <a:bodyPr>
            <a:normAutofit fontScale="62500" lnSpcReduction="20000"/>
          </a:bodyPr>
          <a:lstStyle/>
          <a:p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Кто приходит в гости поздно –</a:t>
            </a:r>
            <a:br>
              <a:rPr lang="ru-RU" sz="29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Поступает несерьёзно.</a:t>
            </a:r>
            <a:br>
              <a:rPr lang="ru-RU" sz="29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Исчезают со стола </a:t>
            </a:r>
            <a:br>
              <a:rPr lang="ru-RU" sz="29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И халва, и пастила.</a:t>
            </a:r>
            <a:br>
              <a:rPr lang="ru-RU" sz="29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9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Достаются только кости</a:t>
            </a:r>
            <a:br>
              <a:rPr lang="ru-RU" sz="29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Тем, кто поздно прибыл в гости!</a:t>
            </a:r>
            <a:br>
              <a:rPr lang="ru-RU" sz="29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9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Кто приходит в гости рано,</a:t>
            </a:r>
            <a:br>
              <a:rPr lang="ru-RU" sz="29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Поступает тоже странно...</a:t>
            </a:r>
            <a:br>
              <a:rPr lang="ru-RU" sz="29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На хозяине – халат,</a:t>
            </a:r>
            <a:br>
              <a:rPr lang="ru-RU" sz="29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Или в доме вовсе спят.</a:t>
            </a:r>
            <a:br>
              <a:rPr lang="ru-RU" sz="29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9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И глядят, как на барана,</a:t>
            </a:r>
            <a:br>
              <a:rPr lang="ru-RU" sz="29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На того, кто прибыл рано.</a:t>
            </a:r>
            <a:br>
              <a:rPr lang="ru-RU" sz="29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9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Приходить старайтесь в гости</a:t>
            </a:r>
            <a:br>
              <a:rPr lang="ru-RU" sz="29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Точно в названный вам час.</a:t>
            </a:r>
            <a:br>
              <a:rPr lang="ru-RU" sz="29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Или – рано или поздно –</a:t>
            </a:r>
            <a:br>
              <a:rPr lang="ru-RU" sz="29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В гости звать не станут вас!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Андрей Алексеевич Усачёв</a:t>
            </a:r>
            <a:br>
              <a:rPr lang="ru-RU" dirty="0" smtClean="0"/>
            </a:br>
            <a:r>
              <a:rPr lang="ru-RU" dirty="0" smtClean="0"/>
              <a:t>«Рано или поздно»</a:t>
            </a:r>
            <a:endParaRPr lang="ru-RU" dirty="0"/>
          </a:p>
        </p:txBody>
      </p:sp>
      <p:pic>
        <p:nvPicPr>
          <p:cNvPr id="35842" name="Picture 2" descr="http://www.divodvd.ru/screenshots/513_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3504" y="3786190"/>
            <a:ext cx="3810027" cy="2857520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Почему нехорошо приходить в гости слишком поздно?</a:t>
            </a:r>
          </a:p>
          <a:p>
            <a:r>
              <a:rPr lang="ru-RU" dirty="0" smtClean="0"/>
              <a:t>А слишком рано?</a:t>
            </a:r>
          </a:p>
          <a:p>
            <a:endParaRPr lang="ru-RU" dirty="0" smtClean="0"/>
          </a:p>
          <a:p>
            <a:r>
              <a:rPr lang="ru-RU" dirty="0" smtClean="0"/>
              <a:t>Как вести себя за столом?</a:t>
            </a:r>
          </a:p>
          <a:p>
            <a:r>
              <a:rPr lang="ru-RU" dirty="0" smtClean="0"/>
              <a:t>Можно ли протереть салфеткой свои столовые приборы?</a:t>
            </a:r>
          </a:p>
          <a:p>
            <a:r>
              <a:rPr lang="ru-RU" dirty="0" smtClean="0"/>
              <a:t>Как нужно есть хлеб? Откусывать, отламывать или отрезать?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Андрей Алексеевич Усачёв</a:t>
            </a:r>
            <a:br>
              <a:rPr lang="ru-RU" dirty="0" smtClean="0"/>
            </a:br>
            <a:r>
              <a:rPr lang="ru-RU" dirty="0" smtClean="0"/>
              <a:t>«Рано или поздно»</a:t>
            </a:r>
            <a:endParaRPr lang="ru-RU" dirty="0"/>
          </a:p>
        </p:txBody>
      </p:sp>
      <p:pic>
        <p:nvPicPr>
          <p:cNvPr id="23554" name="Picture 2" descr="http://go-ua.in.ua/news/news112766000/images/newyear2012.jpg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86578" y="4286256"/>
            <a:ext cx="2000232" cy="2448285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928934"/>
            <a:ext cx="8229600" cy="3078357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2566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Как показать, что Вы закончили есть? Можно ли выйти из-за стола, если есть больше не хочется? Как это сделать?</a:t>
            </a:r>
            <a:endParaRPr lang="ru-RU" dirty="0"/>
          </a:p>
        </p:txBody>
      </p:sp>
      <p:pic>
        <p:nvPicPr>
          <p:cNvPr id="4" name="Picture 2" descr="http://copypast.ru/fotografii/foto_prikoli/prikolnullnaa_fotopodborka_255_/prikolnullnaa_fotopodborka_9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3042" y="2428868"/>
            <a:ext cx="5777127" cy="4429132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Речевой этикет</a:t>
            </a:r>
            <a:endParaRPr lang="ru-RU" dirty="0"/>
          </a:p>
        </p:txBody>
      </p:sp>
      <p:pic>
        <p:nvPicPr>
          <p:cNvPr id="26628" name="Picture 4" descr="http://expirience.ru/wp-content/uploads/2012/07/pochemu-my-teryaem-krasnorechie-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285860"/>
            <a:ext cx="3429024" cy="2252514"/>
          </a:xfrm>
          <a:prstGeom prst="rect">
            <a:avLst/>
          </a:prstGeom>
          <a:noFill/>
        </p:spPr>
      </p:pic>
      <p:pic>
        <p:nvPicPr>
          <p:cNvPr id="26630" name="Picture 6" descr="http://www.flashreport.org/blog/wp-content/uploads/2013/08/mouth_tap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85852" y="3860949"/>
            <a:ext cx="2000264" cy="2997051"/>
          </a:xfrm>
          <a:prstGeom prst="rect">
            <a:avLst/>
          </a:prstGeom>
          <a:noFill/>
        </p:spPr>
      </p:pic>
      <p:pic>
        <p:nvPicPr>
          <p:cNvPr id="26632" name="Picture 8" descr="http://img0.liveinternet.ru/images/attach/c/2/74/625/74625452_dialogu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71934" y="3429000"/>
            <a:ext cx="4143403" cy="2892677"/>
          </a:xfrm>
          <a:prstGeom prst="rect">
            <a:avLst/>
          </a:prstGeom>
          <a:noFill/>
        </p:spPr>
      </p:pic>
      <p:pic>
        <p:nvPicPr>
          <p:cNvPr id="26634" name="Picture 10" descr="http://deti.mail.ru/pic/photolib/2013/02/20/lori-0002078569-bigwww80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0628" y="642918"/>
            <a:ext cx="3645616" cy="2428892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800" dirty="0" smtClean="0"/>
              <a:t>Что говорить?</a:t>
            </a:r>
          </a:p>
          <a:p>
            <a:r>
              <a:rPr lang="ru-RU" sz="4800" dirty="0" smtClean="0"/>
              <a:t>Как говорить?</a:t>
            </a:r>
          </a:p>
          <a:p>
            <a:r>
              <a:rPr lang="ru-RU" sz="4800" dirty="0" smtClean="0"/>
              <a:t>О чем спрашивать?</a:t>
            </a:r>
          </a:p>
          <a:p>
            <a:r>
              <a:rPr lang="ru-RU" sz="4800" dirty="0" smtClean="0"/>
              <a:t>Использовать ли жесты?</a:t>
            </a:r>
            <a:endParaRPr lang="ru-RU" sz="48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Главные вопросы речевого этикета:</a:t>
            </a:r>
            <a:endParaRPr lang="ru-RU" dirty="0"/>
          </a:p>
        </p:txBody>
      </p:sp>
      <p:pic>
        <p:nvPicPr>
          <p:cNvPr id="7170" name="Picture 2" descr="http://www.ceibal.edu.uy/contenidos/areas_conocimiento/mat/cazacuerpo/signo-interrogacion94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00892" y="4429132"/>
            <a:ext cx="1781175" cy="2152650"/>
          </a:xfrm>
          <a:prstGeom prst="rect">
            <a:avLst/>
          </a:prstGeom>
          <a:noFill/>
        </p:spPr>
      </p:pic>
      <p:pic>
        <p:nvPicPr>
          <p:cNvPr id="7172" name="Picture 4" descr="http://122012.imgbb.ru/user/73/736390/1/0d0b7c03292d821fe6ca2d58cabb5a0b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00826" y="714356"/>
            <a:ext cx="2500305" cy="2500306"/>
          </a:xfrm>
          <a:prstGeom prst="rect">
            <a:avLst/>
          </a:prstGeom>
          <a:noFill/>
        </p:spPr>
      </p:pic>
      <p:pic>
        <p:nvPicPr>
          <p:cNvPr id="6" name="Picture 2" descr="http://www.ceibal.edu.uy/contenidos/areas_conocimiento/mat/cazacuerpo/signo-interrogacion94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8" y="4857760"/>
            <a:ext cx="1428760" cy="1726737"/>
          </a:xfrm>
          <a:prstGeom prst="rect">
            <a:avLst/>
          </a:prstGeom>
          <a:noFill/>
        </p:spPr>
      </p:pic>
      <p:pic>
        <p:nvPicPr>
          <p:cNvPr id="7" name="Picture 2" descr="http://www.ceibal.edu.uy/contenidos/areas_conocimiento/mat/cazacuerpo/signo-interrogacion94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5357826"/>
            <a:ext cx="1004853" cy="1214422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1) сердито, неприветливо.</a:t>
            </a:r>
          </a:p>
          <a:p>
            <a:r>
              <a:rPr lang="ru-RU" dirty="0" smtClean="0"/>
              <a:t>2) равнодушно.</a:t>
            </a:r>
          </a:p>
          <a:p>
            <a:r>
              <a:rPr lang="ru-RU" dirty="0" smtClean="0"/>
              <a:t>3) доброжелательно, любезно.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Прочитайте эти фразы…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85786" y="1500174"/>
            <a:ext cx="7286676" cy="11430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Заходите, пожалуйста! Я очень рад(а) Вас видеть!</a:t>
            </a:r>
            <a:endParaRPr lang="ru-RU" sz="2800" b="1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14348" y="2857496"/>
            <a:ext cx="7286676" cy="11430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Поздравляю с Днём рождения!</a:t>
            </a:r>
            <a:endParaRPr lang="ru-RU" sz="3600" b="1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АИКТЭ</a:t>
            </a:r>
          </a:p>
          <a:p>
            <a:endParaRPr lang="ru-RU" dirty="0" smtClean="0"/>
          </a:p>
          <a:p>
            <a:r>
              <a:rPr lang="ru-RU" dirty="0" smtClean="0">
                <a:solidFill>
                  <a:srgbClr val="7030A0"/>
                </a:solidFill>
              </a:rPr>
              <a:t>Этика – это наука, которая рассматривает поступки и отношения между людьми с точки зрения представлений о добре и зле.</a:t>
            </a:r>
            <a:endParaRPr lang="ru-RU" dirty="0">
              <a:solidFill>
                <a:srgbClr val="7030A0"/>
              </a:solidFill>
            </a:endParaRPr>
          </a:p>
          <a:p>
            <a:endParaRPr lang="ru-RU" dirty="0" smtClean="0"/>
          </a:p>
          <a:p>
            <a:r>
              <a:rPr lang="ru-RU" b="1" dirty="0" smtClean="0">
                <a:solidFill>
                  <a:srgbClr val="FF0000"/>
                </a:solidFill>
              </a:rPr>
              <a:t>ЕИКТТЭ</a:t>
            </a:r>
          </a:p>
          <a:p>
            <a:endParaRPr lang="ru-RU" dirty="0" smtClean="0"/>
          </a:p>
          <a:p>
            <a:r>
              <a:rPr lang="ru-RU" dirty="0" smtClean="0">
                <a:solidFill>
                  <a:srgbClr val="008000"/>
                </a:solidFill>
              </a:rPr>
              <a:t>Этикет – это нормы и правила поведения людей в обществе.</a:t>
            </a:r>
            <a:endParaRPr lang="ru-RU" dirty="0">
              <a:solidFill>
                <a:srgbClr val="00800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Отгадайте анаграммы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714612" y="1428736"/>
            <a:ext cx="1928826" cy="5000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ЭТИКА</a:t>
            </a: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714612" y="4143380"/>
            <a:ext cx="1928826" cy="5000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ЭТИКЕТ</a:t>
            </a:r>
            <a:endParaRPr lang="ru-RU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725866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Основа у всех правил этикета одна – здравый смысл и уважение к людям.</a:t>
            </a:r>
            <a:endParaRPr lang="ru-RU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pic>
        <p:nvPicPr>
          <p:cNvPr id="4098" name="Picture 2" descr="http://takmak.ru/wp-content/uploads/2013/10/origins-of-etiquett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3429000"/>
            <a:ext cx="3286116" cy="2960893"/>
          </a:xfrm>
          <a:prstGeom prst="rect">
            <a:avLst/>
          </a:prstGeom>
          <a:noFill/>
        </p:spPr>
      </p:pic>
      <p:pic>
        <p:nvPicPr>
          <p:cNvPr id="4100" name="Picture 4" descr="http://dominatrix.clan.su/_fr/6/939933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500438"/>
            <a:ext cx="3857620" cy="2749933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Соедините начало и конец пословицы: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14282" y="1444294"/>
            <a:ext cx="4143404" cy="5199416"/>
          </a:xfrm>
        </p:spPr>
        <p:txBody>
          <a:bodyPr>
            <a:normAutofit fontScale="92500" lnSpcReduction="10000"/>
          </a:bodyPr>
          <a:lstStyle/>
          <a:p>
            <a:r>
              <a:rPr lang="ru-RU" sz="2800" b="1" i="1" dirty="0" smtClean="0"/>
              <a:t>Мил тот гость,</a:t>
            </a:r>
          </a:p>
          <a:p>
            <a:endParaRPr lang="ru-RU" sz="2800" b="1" i="1" dirty="0" smtClean="0"/>
          </a:p>
          <a:p>
            <a:r>
              <a:rPr lang="ru-RU" sz="2800" b="1" i="1" dirty="0" smtClean="0"/>
              <a:t>У себя как хочешь,</a:t>
            </a:r>
          </a:p>
          <a:p>
            <a:endParaRPr lang="ru-RU" sz="2800" b="1" i="1" dirty="0" smtClean="0"/>
          </a:p>
          <a:p>
            <a:r>
              <a:rPr lang="ru-RU" sz="2800" b="1" i="1" dirty="0" smtClean="0"/>
              <a:t>Не дорог подарок,</a:t>
            </a:r>
          </a:p>
          <a:p>
            <a:endParaRPr lang="ru-RU" sz="2800" b="1" i="1" dirty="0" smtClean="0"/>
          </a:p>
          <a:p>
            <a:r>
              <a:rPr lang="ru-RU" sz="2800" b="1" i="1" dirty="0" smtClean="0"/>
              <a:t>Хоть не богат,</a:t>
            </a:r>
          </a:p>
          <a:p>
            <a:endParaRPr lang="ru-RU" sz="2800" b="1" i="1" dirty="0" smtClean="0"/>
          </a:p>
          <a:p>
            <a:r>
              <a:rPr lang="ru-RU" sz="2800" b="1" i="1" dirty="0" smtClean="0"/>
              <a:t>На незваного гостя</a:t>
            </a:r>
          </a:p>
          <a:p>
            <a:endParaRPr lang="ru-RU" sz="2800" b="1" i="1" dirty="0" smtClean="0"/>
          </a:p>
          <a:p>
            <a:r>
              <a:rPr lang="ru-RU" sz="2800" b="1" i="1" dirty="0" smtClean="0"/>
              <a:t>Чего в другом не любишь,</a:t>
            </a:r>
          </a:p>
          <a:p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sz="quarter" idx="4"/>
          </p:nvPr>
        </p:nvSpPr>
        <p:spPr>
          <a:xfrm>
            <a:off x="4571999" y="1444294"/>
            <a:ext cx="4143405" cy="512797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600" b="1" i="1" dirty="0" smtClean="0"/>
              <a:t>а гостям рад.</a:t>
            </a:r>
          </a:p>
          <a:p>
            <a:pPr>
              <a:buNone/>
            </a:pPr>
            <a:endParaRPr lang="ru-RU" sz="2600" b="1" i="1" dirty="0" smtClean="0"/>
          </a:p>
          <a:p>
            <a:pPr>
              <a:buNone/>
            </a:pPr>
            <a:r>
              <a:rPr lang="ru-RU" sz="2600" b="1" i="1" dirty="0" smtClean="0"/>
              <a:t>того и сам не делай.</a:t>
            </a:r>
          </a:p>
          <a:p>
            <a:pPr>
              <a:buNone/>
            </a:pPr>
            <a:endParaRPr lang="ru-RU" sz="2600" b="1" i="1" dirty="0" smtClean="0"/>
          </a:p>
          <a:p>
            <a:pPr>
              <a:buNone/>
            </a:pPr>
            <a:r>
              <a:rPr lang="ru-RU" sz="2600" b="1" i="1" dirty="0" smtClean="0"/>
              <a:t>а в гостях - как велят.</a:t>
            </a:r>
          </a:p>
          <a:p>
            <a:pPr>
              <a:buNone/>
            </a:pPr>
            <a:endParaRPr lang="ru-RU" sz="2600" b="1" i="1" dirty="0" smtClean="0"/>
          </a:p>
          <a:p>
            <a:pPr>
              <a:buNone/>
            </a:pPr>
            <a:r>
              <a:rPr lang="ru-RU" sz="2600" b="1" i="1" dirty="0" smtClean="0"/>
              <a:t>не припасена и ложка.</a:t>
            </a:r>
          </a:p>
          <a:p>
            <a:pPr>
              <a:buNone/>
            </a:pPr>
            <a:endParaRPr lang="ru-RU" sz="2600" b="1" i="1" dirty="0" smtClean="0"/>
          </a:p>
          <a:p>
            <a:pPr>
              <a:buNone/>
            </a:pPr>
            <a:r>
              <a:rPr lang="ru-RU" sz="2600" b="1" i="1" dirty="0" smtClean="0"/>
              <a:t>что недолго гостит.</a:t>
            </a:r>
          </a:p>
          <a:p>
            <a:pPr>
              <a:buNone/>
            </a:pPr>
            <a:endParaRPr lang="ru-RU" sz="2600" b="1" i="1" dirty="0" smtClean="0"/>
          </a:p>
          <a:p>
            <a:pPr>
              <a:buNone/>
            </a:pPr>
            <a:r>
              <a:rPr lang="ru-RU" sz="2600" b="1" i="1" dirty="0" smtClean="0"/>
              <a:t>дорога любовь.</a:t>
            </a:r>
            <a:endParaRPr lang="ru-RU" sz="2600" b="1" i="1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" dur="20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2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20DA24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3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2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20DA24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" dur="2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4216E4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9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" dur="2000" fill="hold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4216E4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" dur="2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406C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5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406C1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" dur="2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1FC9DB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31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2" dur="2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1FC9DB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6" dur="20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8952A8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37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8" dur="2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8952A8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Итог урока</a:t>
            </a:r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FF0000"/>
                </a:solidFill>
              </a:rPr>
              <a:t>О чём говорили на уроке?</a:t>
            </a:r>
          </a:p>
          <a:p>
            <a:r>
              <a:rPr lang="ru-RU" sz="3600" dirty="0" smtClean="0">
                <a:solidFill>
                  <a:srgbClr val="00B0F0"/>
                </a:solidFill>
              </a:rPr>
              <a:t>Что обозначает слово «этикет»? От какого слова оно произошло?</a:t>
            </a:r>
          </a:p>
          <a:p>
            <a:r>
              <a:rPr lang="ru-RU" sz="3600" dirty="0" smtClean="0">
                <a:solidFill>
                  <a:srgbClr val="7030A0"/>
                </a:solidFill>
              </a:rPr>
              <a:t>Какие правила этикета оказались для Вас новыми?</a:t>
            </a:r>
          </a:p>
          <a:p>
            <a:r>
              <a:rPr lang="ru-RU" sz="3600" dirty="0" smtClean="0">
                <a:solidFill>
                  <a:srgbClr val="00B050"/>
                </a:solidFill>
              </a:rPr>
              <a:t>Что больше всего понравилось на уроке?</a:t>
            </a:r>
            <a:endParaRPr lang="ru-RU" sz="36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://900igr.net/datas/psikhologija/Kulturnyj-chelovek/0017-017-Budte-vzaimno-vezhliv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http://metodisty.ru/modules/boonex/photos/data/files/6923_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0694" y="2571744"/>
            <a:ext cx="3462887" cy="3405173"/>
          </a:xfrm>
          <a:prstGeom prst="rect">
            <a:avLst/>
          </a:prstGeom>
          <a:noFill/>
        </p:spPr>
      </p:pic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0" y="1428736"/>
            <a:ext cx="8515320" cy="4805192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smtClean="0"/>
              <a:t>Что такое этикет –</a:t>
            </a:r>
            <a:br>
              <a:rPr lang="ru-RU" b="1" dirty="0" smtClean="0"/>
            </a:br>
            <a:r>
              <a:rPr lang="ru-RU" b="1" dirty="0" smtClean="0"/>
              <a:t>Знать должны мы с детских лет.</a:t>
            </a:r>
            <a:br>
              <a:rPr lang="ru-RU" b="1" dirty="0" smtClean="0"/>
            </a:br>
            <a:r>
              <a:rPr lang="ru-RU" b="1" dirty="0" smtClean="0"/>
              <a:t>Это – нормы поведения:</a:t>
            </a:r>
            <a:br>
              <a:rPr lang="ru-RU" b="1" dirty="0" smtClean="0"/>
            </a:br>
            <a:r>
              <a:rPr lang="ru-RU" b="1" dirty="0" smtClean="0"/>
              <a:t>Как ходить на День рождения?</a:t>
            </a:r>
            <a:br>
              <a:rPr lang="ru-RU" b="1" dirty="0" smtClean="0"/>
            </a:br>
            <a:r>
              <a:rPr lang="ru-RU" b="1" dirty="0" smtClean="0"/>
              <a:t>Как знакомиться? </a:t>
            </a:r>
            <a:br>
              <a:rPr lang="ru-RU" b="1" dirty="0" smtClean="0"/>
            </a:br>
            <a:r>
              <a:rPr lang="ru-RU" b="1" dirty="0" smtClean="0"/>
              <a:t>Как есть?</a:t>
            </a:r>
            <a:br>
              <a:rPr lang="ru-RU" b="1" dirty="0" smtClean="0"/>
            </a:br>
            <a:r>
              <a:rPr lang="ru-RU" b="1" dirty="0" smtClean="0"/>
              <a:t>Как звонить? </a:t>
            </a:r>
            <a:br>
              <a:rPr lang="ru-RU" b="1" dirty="0" smtClean="0"/>
            </a:br>
            <a:r>
              <a:rPr lang="ru-RU" b="1" dirty="0" smtClean="0"/>
              <a:t>Как встать? </a:t>
            </a:r>
            <a:br>
              <a:rPr lang="ru-RU" b="1" dirty="0" smtClean="0"/>
            </a:br>
            <a:r>
              <a:rPr lang="ru-RU" b="1" dirty="0" smtClean="0"/>
              <a:t>Как сесть?</a:t>
            </a:r>
            <a:br>
              <a:rPr lang="ru-RU" b="1" dirty="0" smtClean="0"/>
            </a:br>
            <a:r>
              <a:rPr lang="ru-RU" b="1" dirty="0" smtClean="0"/>
              <a:t>Как здороваться со взрослым?</a:t>
            </a:r>
            <a:br>
              <a:rPr lang="ru-RU" b="1" dirty="0" smtClean="0"/>
            </a:br>
            <a:r>
              <a:rPr lang="ru-RU" b="1" dirty="0" smtClean="0"/>
              <a:t>Много разных есть вопросов.</a:t>
            </a:r>
            <a:br>
              <a:rPr lang="ru-RU" b="1" dirty="0" smtClean="0"/>
            </a:br>
            <a:r>
              <a:rPr lang="ru-RU" b="1" dirty="0" smtClean="0"/>
              <a:t>И на них даёт ответ </a:t>
            </a:r>
            <a:br>
              <a:rPr lang="ru-RU" b="1" dirty="0" smtClean="0"/>
            </a:br>
            <a:r>
              <a:rPr lang="ru-RU" b="1" dirty="0" smtClean="0"/>
              <a:t>Этот самый этикет.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Андрей Алексеевич Усачёв</a:t>
            </a:r>
            <a:br>
              <a:rPr lang="ru-RU" dirty="0" smtClean="0"/>
            </a:br>
            <a:r>
              <a:rPr lang="ru-RU" dirty="0" smtClean="0"/>
              <a:t>«Что такое этикет?»</a:t>
            </a:r>
            <a:endParaRPr lang="ru-RU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Андрей Алексеевич Усачёв</a:t>
            </a:r>
            <a:br>
              <a:rPr lang="ru-RU" dirty="0" smtClean="0"/>
            </a:br>
            <a:r>
              <a:rPr lang="ru-RU" dirty="0" smtClean="0"/>
              <a:t>«Что такое этикет?»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Что такое этикет с точки</a:t>
            </a:r>
          </a:p>
          <a:p>
            <a:pPr>
              <a:buNone/>
            </a:pPr>
            <a:r>
              <a:rPr lang="ru-RU" dirty="0" smtClean="0"/>
              <a:t>зрения А. </a:t>
            </a:r>
            <a:r>
              <a:rPr lang="ru-RU" smtClean="0"/>
              <a:t>Усачёва</a:t>
            </a:r>
            <a:r>
              <a:rPr lang="ru-RU" dirty="0" smtClean="0"/>
              <a:t>?</a:t>
            </a:r>
          </a:p>
          <a:p>
            <a:pPr>
              <a:buNone/>
            </a:pPr>
            <a:endParaRPr lang="ru-RU" dirty="0" smtClean="0"/>
          </a:p>
          <a:p>
            <a:r>
              <a:rPr lang="ru-RU" dirty="0" smtClean="0"/>
              <a:t>Чем Вы можете дополнить это определение?</a:t>
            </a:r>
          </a:p>
        </p:txBody>
      </p:sp>
      <p:pic>
        <p:nvPicPr>
          <p:cNvPr id="20482" name="Picture 2" descr="http://detsad-kitty.ru/uploads/posts/2011-09/1315222063_pravila-etiketa-dlya-samyx-malenkix-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43570" y="928670"/>
            <a:ext cx="2259660" cy="2143140"/>
          </a:xfrm>
          <a:prstGeom prst="rect">
            <a:avLst/>
          </a:prstGeom>
          <a:noFill/>
        </p:spPr>
      </p:pic>
      <p:pic>
        <p:nvPicPr>
          <p:cNvPr id="20486" name="Picture 6" descr="http://www.kvartirimoskva.ru/images/Statiy939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4643446"/>
            <a:ext cx="2714644" cy="1972875"/>
          </a:xfrm>
          <a:prstGeom prst="rect">
            <a:avLst/>
          </a:prstGeom>
          <a:noFill/>
        </p:spPr>
      </p:pic>
      <p:pic>
        <p:nvPicPr>
          <p:cNvPr id="20488" name="Picture 8" descr="http://test.igotofin.com/uploads/images/org_pic/92_f274f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43702" y="3357562"/>
            <a:ext cx="2286016" cy="1714512"/>
          </a:xfrm>
          <a:prstGeom prst="rect">
            <a:avLst/>
          </a:prstGeom>
          <a:noFill/>
        </p:spPr>
      </p:pic>
      <p:pic>
        <p:nvPicPr>
          <p:cNvPr id="20490" name="Picture 10" descr="http://1.bp.blogspot.com/-gv7B_ZCCMHg/UUA8Y4Ydy0I/AAAAAAAABl8/FBPI3iM90_Q/s1600/kolicestvo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57620" y="4357694"/>
            <a:ext cx="2214578" cy="2214578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3" dur="2000"/>
                                        <p:tgtEl>
                                          <p:spTgt spid="20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6" dur="2000"/>
                                        <p:tgtEl>
                                          <p:spTgt spid="20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9" dur="2000"/>
                                        <p:tgtEl>
                                          <p:spTgt spid="20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2" dur="2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docs.google.com/viewer?url=http%3A%2F%2Fnsportal.ru%2Fsites%2Fdefault%2Ffiles%2F2012%2F11%2Fetiket_5_klass_0.ppt&amp;docid=ca3a7660364214eeafbb210bf83b0f25&amp;a=bi&amp;pagenumber=4&amp;w=52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docs.google.com/viewer?url=http%3A%2F%2Fnsportal.ru%2Fsites%2Fdefault%2Ffiles%2F2012%2F11%2Fetiket_5_klass_0.ppt&amp;docid=ca3a7660364214eeafbb210bf83b0f25&amp;a=bi&amp;pagenumber=7&amp;w=52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3998" cy="6857999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docs.google.com/viewer?url=http%3A%2F%2Fnsportal.ru%2Fsites%2Fdefault%2Ffiles%2F2012%2F11%2Fetiket_5_klass_0.ppt&amp;docid=ca3a7660364214eeafbb210bf83b0f25&amp;a=bi&amp;pagenumber=9&amp;w=52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Виды этикета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Речевой этикет</a:t>
            </a:r>
          </a:p>
          <a:p>
            <a:r>
              <a:rPr lang="ru-RU" b="1" dirty="0" smtClean="0">
                <a:solidFill>
                  <a:srgbClr val="7030A0"/>
                </a:solidFill>
              </a:rPr>
              <a:t>Столовый этикет</a:t>
            </a:r>
          </a:p>
          <a:p>
            <a:r>
              <a:rPr lang="ru-RU" b="1" dirty="0" smtClean="0">
                <a:solidFill>
                  <a:srgbClr val="7030A0"/>
                </a:solidFill>
              </a:rPr>
              <a:t>Свадебный этикет</a:t>
            </a:r>
          </a:p>
          <a:p>
            <a:r>
              <a:rPr lang="ru-RU" b="1" dirty="0" smtClean="0">
                <a:solidFill>
                  <a:srgbClr val="7030A0"/>
                </a:solidFill>
              </a:rPr>
              <a:t>Траурный этикет</a:t>
            </a:r>
          </a:p>
          <a:p>
            <a:r>
              <a:rPr lang="ru-RU" b="1" dirty="0" smtClean="0">
                <a:solidFill>
                  <a:srgbClr val="7030A0"/>
                </a:solidFill>
              </a:rPr>
              <a:t>Этикет «выходного дня» </a:t>
            </a:r>
            <a:r>
              <a:rPr lang="ru-RU" i="1" dirty="0" smtClean="0">
                <a:solidFill>
                  <a:srgbClr val="0070C0"/>
                </a:solidFill>
              </a:rPr>
              <a:t>(театральный, концертный и др.)</a:t>
            </a:r>
          </a:p>
          <a:p>
            <a:r>
              <a:rPr lang="ru-RU" b="1" dirty="0" smtClean="0">
                <a:solidFill>
                  <a:srgbClr val="7030A0"/>
                </a:solidFill>
              </a:rPr>
              <a:t>Дипломатический этикет</a:t>
            </a:r>
          </a:p>
          <a:p>
            <a:r>
              <a:rPr lang="ru-RU" b="1" dirty="0" smtClean="0">
                <a:solidFill>
                  <a:srgbClr val="7030A0"/>
                </a:solidFill>
              </a:rPr>
              <a:t>Профессиональный этикет </a:t>
            </a:r>
            <a:r>
              <a:rPr lang="ru-RU" i="1" dirty="0" smtClean="0">
                <a:solidFill>
                  <a:srgbClr val="0070C0"/>
                </a:solidFill>
              </a:rPr>
              <a:t>(воинский, медицинский, юридический и др.)</a:t>
            </a:r>
          </a:p>
          <a:p>
            <a:r>
              <a:rPr lang="ru-RU" b="1" dirty="0" smtClean="0">
                <a:solidFill>
                  <a:srgbClr val="7030A0"/>
                </a:solidFill>
              </a:rPr>
              <a:t>Религиозный этикет</a:t>
            </a:r>
          </a:p>
          <a:p>
            <a:r>
              <a:rPr lang="ru-RU" b="1" dirty="0" smtClean="0">
                <a:solidFill>
                  <a:srgbClr val="7030A0"/>
                </a:solidFill>
              </a:rPr>
              <a:t>Служебный этикет</a:t>
            </a:r>
          </a:p>
          <a:p>
            <a:r>
              <a:rPr lang="ru-RU" b="1" dirty="0" smtClean="0">
                <a:solidFill>
                  <a:srgbClr val="7030A0"/>
                </a:solidFill>
              </a:rPr>
              <a:t>Телефонный этикет</a:t>
            </a:r>
            <a:endParaRPr lang="ru-RU" b="1" dirty="0">
              <a:solidFill>
                <a:srgbClr val="7030A0"/>
              </a:solidFill>
            </a:endParaRPr>
          </a:p>
        </p:txBody>
      </p:sp>
      <p:pic>
        <p:nvPicPr>
          <p:cNvPr id="36866" name="Picture 2" descr="http://www.egypets.ru/ucheba/image/aHR0cDovL3JhdXQucnUvZmlsZXMvdGF0by9qdWxlL2RpcGxvbWF0aWNoZXNraWpfamV0aWtldC5qcGc=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43372" y="714356"/>
            <a:ext cx="2857500" cy="1905000"/>
          </a:xfrm>
          <a:prstGeom prst="rect">
            <a:avLst/>
          </a:prstGeom>
          <a:noFill/>
        </p:spPr>
      </p:pic>
      <p:pic>
        <p:nvPicPr>
          <p:cNvPr id="36868" name="Picture 4" descr="http://jetiket.ru/wp-content/uploads/2011/02/etiket-i-vezhlivos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4810" y="4786322"/>
            <a:ext cx="2571768" cy="1903109"/>
          </a:xfrm>
          <a:prstGeom prst="rect">
            <a:avLst/>
          </a:prstGeom>
          <a:noFill/>
        </p:spPr>
      </p:pic>
      <p:pic>
        <p:nvPicPr>
          <p:cNvPr id="36870" name="Picture 6" descr="http://galina.moscowfamily.ru/images/user/large500811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00892" y="3643314"/>
            <a:ext cx="1960616" cy="2357454"/>
          </a:xfrm>
          <a:prstGeom prst="rect">
            <a:avLst/>
          </a:prstGeom>
          <a:noFill/>
        </p:spPr>
      </p:pic>
      <p:pic>
        <p:nvPicPr>
          <p:cNvPr id="36872" name="Picture 8" descr="http://img.lady.ru/images/assets/Boris2/phon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3768" y="428604"/>
            <a:ext cx="1809762" cy="2714644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ГОСТЕВОЙ ЭТИКЕТ</a:t>
            </a:r>
            <a:endParaRPr lang="ru-RU" sz="32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pic>
        <p:nvPicPr>
          <p:cNvPr id="18434" name="Picture 2" descr="http://sovetskiymultik.at.ua/_ph/187/1814837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357298"/>
            <a:ext cx="2952771" cy="2214578"/>
          </a:xfrm>
          <a:prstGeom prst="rect">
            <a:avLst/>
          </a:prstGeom>
          <a:noFill/>
        </p:spPr>
      </p:pic>
      <p:pic>
        <p:nvPicPr>
          <p:cNvPr id="18436" name="Picture 4" descr="http://www.prom2u.ru/images/stories/News/for_me/97070_w465_h260_ff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71395" y="1142985"/>
            <a:ext cx="4343978" cy="2428892"/>
          </a:xfrm>
          <a:prstGeom prst="rect">
            <a:avLst/>
          </a:prstGeom>
          <a:noFill/>
        </p:spPr>
      </p:pic>
      <p:pic>
        <p:nvPicPr>
          <p:cNvPr id="18440" name="Picture 8" descr="http://www.kinokritik.com/i/film/photos/1950ce750454a1c5fe77e7576700c39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472" y="4143380"/>
            <a:ext cx="3298742" cy="2428892"/>
          </a:xfrm>
          <a:prstGeom prst="rect">
            <a:avLst/>
          </a:prstGeom>
          <a:noFill/>
        </p:spPr>
      </p:pic>
      <p:pic>
        <p:nvPicPr>
          <p:cNvPr id="18442" name="Picture 10" descr="http://dcp.sovserv.ru/media/images/1/1/7/7641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3438" y="3857628"/>
            <a:ext cx="3571868" cy="2678901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459</TotalTime>
  <Words>556</Words>
  <Application>Microsoft Office PowerPoint</Application>
  <PresentationFormat>Экран (4:3)</PresentationFormat>
  <Paragraphs>112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0" baseType="lpstr">
      <vt:lpstr>Arial Black</vt:lpstr>
      <vt:lpstr>Lucida Sans Unicode</vt:lpstr>
      <vt:lpstr>Times New Roman</vt:lpstr>
      <vt:lpstr>Verdana</vt:lpstr>
      <vt:lpstr>Wingdings 2</vt:lpstr>
      <vt:lpstr>Wingdings 3</vt:lpstr>
      <vt:lpstr>Открытая</vt:lpstr>
      <vt:lpstr>ЧТО ТАКОЕ ЭТИКЕТ? ПРЕМУДРОСТИ ЭТИКЕТА</vt:lpstr>
      <vt:lpstr>Отгадайте анаграммы</vt:lpstr>
      <vt:lpstr>Андрей Алексеевич Усачёв «Что такое этикет?»</vt:lpstr>
      <vt:lpstr>Андрей Алексеевич Усачёв «Что такое этикет?»</vt:lpstr>
      <vt:lpstr>Презентация PowerPoint</vt:lpstr>
      <vt:lpstr>Презентация PowerPoint</vt:lpstr>
      <vt:lpstr>Презентация PowerPoint</vt:lpstr>
      <vt:lpstr>Виды этикета</vt:lpstr>
      <vt:lpstr>ГОСТЕВОЙ ЭТИКЕТ</vt:lpstr>
      <vt:lpstr>КУДА МОЖНО ПОЙТИ В ЭТИХ НАРЯДАХ?</vt:lpstr>
      <vt:lpstr>Рассказ «День рождения»</vt:lpstr>
      <vt:lpstr>Рассказ «День рождения»</vt:lpstr>
      <vt:lpstr>Ты ждёшь гостей…</vt:lpstr>
      <vt:lpstr>Андрей Алексеевич Усачёв «Рано или поздно»</vt:lpstr>
      <vt:lpstr>Андрей Алексеевич Усачёв «Рано или поздно»</vt:lpstr>
      <vt:lpstr>Как показать, что Вы закончили есть? Можно ли выйти из-за стола, если есть больше не хочется? Как это сделать?</vt:lpstr>
      <vt:lpstr>Речевой этикет</vt:lpstr>
      <vt:lpstr>Главные вопросы речевого этикета:</vt:lpstr>
      <vt:lpstr>Прочитайте эти фразы…</vt:lpstr>
      <vt:lpstr>Основа у всех правил этикета одна – здравый смысл и уважение к людям.</vt:lpstr>
      <vt:lpstr>Соедините начало и конец пословицы:</vt:lpstr>
      <vt:lpstr>Итог урока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Эрвин</cp:lastModifiedBy>
  <cp:revision>46</cp:revision>
  <dcterms:created xsi:type="dcterms:W3CDTF">2014-03-18T19:18:59Z</dcterms:created>
  <dcterms:modified xsi:type="dcterms:W3CDTF">2018-01-10T17:25:05Z</dcterms:modified>
</cp:coreProperties>
</file>