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1" r:id="rId5"/>
    <p:sldId id="260" r:id="rId6"/>
    <p:sldId id="258" r:id="rId7"/>
    <p:sldId id="259" r:id="rId8"/>
    <p:sldId id="279" r:id="rId9"/>
    <p:sldId id="263" r:id="rId10"/>
    <p:sldId id="264" r:id="rId11"/>
    <p:sldId id="276" r:id="rId12"/>
    <p:sldId id="266" r:id="rId13"/>
    <p:sldId id="265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B5AD63-C145-484C-A56A-08D6427E6FE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AC4356-9A17-40B1-AA89-C3EBCB240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uspevaisdetmi/42742386/1695/1695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677" y="4324297"/>
            <a:ext cx="3214678" cy="2315573"/>
          </a:xfrm>
          <a:prstGeom prst="rect">
            <a:avLst/>
          </a:prstGeom>
          <a:noFill/>
        </p:spPr>
      </p:pic>
      <p:pic>
        <p:nvPicPr>
          <p:cNvPr id="4100" name="Picture 4" descr="http://img0.liveinternet.ru/images/attach/c/6/92/943/92943852_1350840014_2_2_table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357554" cy="2299195"/>
          </a:xfrm>
          <a:prstGeom prst="rect">
            <a:avLst/>
          </a:prstGeom>
          <a:noFill/>
        </p:spPr>
      </p:pic>
      <p:pic>
        <p:nvPicPr>
          <p:cNvPr id="4102" name="Picture 6" descr="http://radodar.ru/wp-content/uploads/2013/02/ehtik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36" y="2132856"/>
            <a:ext cx="2786082" cy="2191441"/>
          </a:xfrm>
          <a:prstGeom prst="rect">
            <a:avLst/>
          </a:prstGeom>
          <a:noFill/>
        </p:spPr>
      </p:pic>
      <p:sp>
        <p:nvSpPr>
          <p:cNvPr id="8" name="Подзаголовок 3"/>
          <p:cNvSpPr>
            <a:spLocks noGrp="1"/>
          </p:cNvSpPr>
          <p:nvPr>
            <p:ph type="ctrTitle"/>
          </p:nvPr>
        </p:nvSpPr>
        <p:spPr>
          <a:xfrm>
            <a:off x="685800" y="500062"/>
            <a:ext cx="7772400" cy="2208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ЧТО ТАКОЕ ЭТИКЕТ? ПРЕМУДРОСТИ ЭТИКЕТА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КУДА МОЖНО ПОЙТИ В ЭТИХ НАРЯДАХ?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7410" name="Picture 2" descr="http://www.terminal.ru/catalog/3d4/3d4ee066-fa6e-11e2-aad7-00155d0ae8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024" y="1481328"/>
            <a:ext cx="2035404" cy="2666380"/>
          </a:xfrm>
          <a:prstGeom prst="rect">
            <a:avLst/>
          </a:prstGeom>
          <a:noFill/>
        </p:spPr>
      </p:pic>
      <p:pic>
        <p:nvPicPr>
          <p:cNvPr id="17412" name="Picture 4" descr="http://stvnews.ru/files/20120418%2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575" y="1550474"/>
            <a:ext cx="2195289" cy="3000396"/>
          </a:xfrm>
          <a:prstGeom prst="rect">
            <a:avLst/>
          </a:prstGeom>
          <a:noFill/>
        </p:spPr>
      </p:pic>
      <p:pic>
        <p:nvPicPr>
          <p:cNvPr id="17414" name="Picture 6" descr="http://img1.liveinternet.ru/images/attach/c/4/80/457/80457081_large_290110_20110121020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52" y="1447517"/>
            <a:ext cx="1928826" cy="2893239"/>
          </a:xfrm>
          <a:prstGeom prst="rect">
            <a:avLst/>
          </a:prstGeom>
          <a:noFill/>
        </p:spPr>
      </p:pic>
      <p:pic>
        <p:nvPicPr>
          <p:cNvPr id="17416" name="Picture 8" descr="http://www.redera.ru/goodimg/main/11290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024" y="4182400"/>
            <a:ext cx="1877106" cy="2500306"/>
          </a:xfrm>
          <a:prstGeom prst="rect">
            <a:avLst/>
          </a:prstGeom>
          <a:noFill/>
        </p:spPr>
      </p:pic>
      <p:pic>
        <p:nvPicPr>
          <p:cNvPr id="17418" name="Picture 10" descr="http://chudomama.com/purchases/uploads/0da/254/db292ecb1571473136ce1b2e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566" y="4286256"/>
            <a:ext cx="1688499" cy="2532748"/>
          </a:xfrm>
          <a:prstGeom prst="rect">
            <a:avLst/>
          </a:prstGeom>
          <a:noFill/>
        </p:spPr>
      </p:pic>
      <p:pic>
        <p:nvPicPr>
          <p:cNvPr id="12290" name="Picture 2" descr="http://tdeldorado.ru/upload/resize_cache/iblock/6c4/350_1000_1/6c43198c5f5a975cdd17c977424b2a9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3621" y="3728104"/>
            <a:ext cx="1997681" cy="29736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italflora.com/productos/ramo%20variad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441052"/>
            <a:ext cx="2071670" cy="241694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Собираясь на день рождения к своей однокласснице Яне, ребята приготовили подарки. Наташа вышила салфетку, Славик взял книгу сказок, а Юра – цветы. Пришли ребята. Яна открывает дверь, встречает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Здравствуй, Яна, поздравляем тебя, желаем тебе...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Стойте! Немедленно снимите обувь, у нас лакированный паркет. А где подарки?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Друзья протянули ей подарки. Говорить не хотелось.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Тоже мне, подарки! Да сказок у меня целая полка. А салфеток – двадцать штук, и не самодельных, 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японских. Ну ладно, проходите. Только ничего не трогайте, к стенам не притрагивайтесь – еще запачкаете.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оглянулись и пошли назад к двери.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Подождите! Куда же вы?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ребята ушли, не дослушав ее.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 «День рождения»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друзьям расхотелось говорить добрые слова имениннице?</a:t>
            </a:r>
          </a:p>
          <a:p>
            <a:endParaRPr lang="ru-RU" dirty="0" smtClean="0"/>
          </a:p>
          <a:p>
            <a:r>
              <a:rPr lang="ru-RU" dirty="0" smtClean="0"/>
              <a:t>Что Яна сделала не так?</a:t>
            </a:r>
          </a:p>
          <a:p>
            <a:endParaRPr lang="ru-RU" dirty="0" smtClean="0"/>
          </a:p>
          <a:p>
            <a:r>
              <a:rPr lang="ru-RU" dirty="0" smtClean="0"/>
              <a:t>Как бы Вы поступили на месте Яны?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«День рождения»</a:t>
            </a:r>
            <a:endParaRPr lang="ru-RU" dirty="0"/>
          </a:p>
        </p:txBody>
      </p:sp>
      <p:pic>
        <p:nvPicPr>
          <p:cNvPr id="11268" name="Picture 4" descr="http://www.gifpark.su/Gifs/HOLYDAYS/BIRTHDAY/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000504"/>
            <a:ext cx="1709742" cy="2564613"/>
          </a:xfrm>
          <a:prstGeom prst="rect">
            <a:avLst/>
          </a:prstGeom>
          <a:noFill/>
        </p:spPr>
      </p:pic>
      <p:pic>
        <p:nvPicPr>
          <p:cNvPr id="11270" name="Picture 6" descr="http://www.gifpark.su/Gifs/HOLYDAYS/PRESENTS/g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60624"/>
            <a:ext cx="1500198" cy="2097365"/>
          </a:xfrm>
          <a:prstGeom prst="rect">
            <a:avLst/>
          </a:prstGeom>
          <a:noFill/>
        </p:spPr>
      </p:pic>
      <p:pic>
        <p:nvPicPr>
          <p:cNvPr id="11274" name="Picture 10" descr="http://www.gifpark.su/Gifs/HOLYDAYS/PRESENTS/present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1722584" cy="17624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подготовиться к приходу гостей?</a:t>
            </a:r>
          </a:p>
          <a:p>
            <a:endParaRPr lang="ru-RU" dirty="0" smtClean="0"/>
          </a:p>
          <a:p>
            <a:r>
              <a:rPr lang="ru-RU" dirty="0" smtClean="0"/>
              <a:t>Как их встречать?</a:t>
            </a:r>
          </a:p>
          <a:p>
            <a:endParaRPr lang="ru-RU" dirty="0" smtClean="0"/>
          </a:p>
          <a:p>
            <a:r>
              <a:rPr lang="ru-RU" dirty="0" smtClean="0"/>
              <a:t>Как принимать подарки?</a:t>
            </a:r>
          </a:p>
          <a:p>
            <a:r>
              <a:rPr lang="ru-RU" dirty="0" smtClean="0"/>
              <a:t>А как их дарить?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 ждёшь гостей…</a:t>
            </a:r>
            <a:endParaRPr lang="ru-RU" dirty="0"/>
          </a:p>
        </p:txBody>
      </p:sp>
      <p:pic>
        <p:nvPicPr>
          <p:cNvPr id="25602" name="Picture 2" descr="http://vestnikk.ru/uploads/posts/2013-03/1362755934_podarki-devushkam_4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3116"/>
            <a:ext cx="3214710" cy="2493603"/>
          </a:xfrm>
          <a:prstGeom prst="rect">
            <a:avLst/>
          </a:prstGeom>
          <a:noFill/>
        </p:spPr>
      </p:pic>
      <p:pic>
        <p:nvPicPr>
          <p:cNvPr id="25604" name="Picture 4" descr="http://img1.liveinternet.ru/images/attach/b/4/103/106/103106621_podarki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21827"/>
            <a:ext cx="2571768" cy="2736173"/>
          </a:xfrm>
          <a:prstGeom prst="rect">
            <a:avLst/>
          </a:prstGeom>
          <a:noFill/>
        </p:spPr>
      </p:pic>
      <p:pic>
        <p:nvPicPr>
          <p:cNvPr id="25606" name="Picture 6" descr="http://muzmix.com/images/songs/4778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93925"/>
            <a:ext cx="3214710" cy="22428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062013.imgbb.ru/community/36/369623/797c622f107d3a819296ce1a57b4db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116" y="714356"/>
            <a:ext cx="4402884" cy="292895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Кто приходит в гости поздно –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Поступает несерьёзно.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Исчезают со стола 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 халва, и пастила.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Достаются только кости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Тем, кто поздно прибыл в гости!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Кто приходит в гости рано,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Поступает тоже странно...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хозяине – халат,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Или в доме вовсе спят.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 глядят, как на барана,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того, кто прибыл рано.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Приходить старайтесь в гости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Точно в названный вам час.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Или – рано или поздно –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гости звать не станут вас!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Алексеевич Усачёв</a:t>
            </a:r>
            <a:br>
              <a:rPr lang="ru-RU" dirty="0" smtClean="0"/>
            </a:br>
            <a:r>
              <a:rPr lang="ru-RU" dirty="0" smtClean="0"/>
              <a:t>«Рано или поздно»</a:t>
            </a:r>
            <a:endParaRPr lang="ru-RU" dirty="0"/>
          </a:p>
        </p:txBody>
      </p:sp>
      <p:pic>
        <p:nvPicPr>
          <p:cNvPr id="35842" name="Picture 2" descr="http://www.divodvd.ru/screenshots/5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нехорошо приходить в гости слишком поздно?</a:t>
            </a:r>
          </a:p>
          <a:p>
            <a:r>
              <a:rPr lang="ru-RU" dirty="0" smtClean="0"/>
              <a:t>А слишком рано?</a:t>
            </a:r>
          </a:p>
          <a:p>
            <a:endParaRPr lang="ru-RU" dirty="0" smtClean="0"/>
          </a:p>
          <a:p>
            <a:r>
              <a:rPr lang="ru-RU" dirty="0" smtClean="0"/>
              <a:t>Как вести себя за столом?</a:t>
            </a:r>
          </a:p>
          <a:p>
            <a:r>
              <a:rPr lang="ru-RU" dirty="0" smtClean="0"/>
              <a:t>Можно ли протереть салфеткой свои столовые приборы?</a:t>
            </a:r>
          </a:p>
          <a:p>
            <a:r>
              <a:rPr lang="ru-RU" dirty="0" smtClean="0"/>
              <a:t>Как нужно есть хлеб? Откусывать, отламывать или отрезать?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Алексеевич Усачёв</a:t>
            </a:r>
            <a:br>
              <a:rPr lang="ru-RU" dirty="0" smtClean="0"/>
            </a:br>
            <a:r>
              <a:rPr lang="ru-RU" dirty="0" smtClean="0"/>
              <a:t>«Рано или поздно»</a:t>
            </a:r>
            <a:endParaRPr lang="ru-RU" dirty="0"/>
          </a:p>
        </p:txBody>
      </p:sp>
      <p:pic>
        <p:nvPicPr>
          <p:cNvPr id="23554" name="Picture 2" descr="http://go-ua.in.ua/news/news112766000/images/newyear2012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256"/>
            <a:ext cx="2000232" cy="24482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078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показать, что Вы закончили есть? Можно ли выйти из-за стола, если есть больше не хочется? Как это сделать?</a:t>
            </a:r>
            <a:endParaRPr lang="ru-RU" dirty="0"/>
          </a:p>
        </p:txBody>
      </p:sp>
      <p:pic>
        <p:nvPicPr>
          <p:cNvPr id="4" name="Picture 2" descr="http://copypast.ru/fotografii/foto_prikoli/prikolnullnaa_fotopodborka_255_/prikolnullnaa_fotopodborka_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777127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Речевой этикет</a:t>
            </a:r>
            <a:endParaRPr lang="ru-RU" dirty="0"/>
          </a:p>
        </p:txBody>
      </p:sp>
      <p:pic>
        <p:nvPicPr>
          <p:cNvPr id="26628" name="Picture 4" descr="http://expirience.ru/wp-content/uploads/2012/07/pochemu-my-teryaem-krasnorechi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429024" cy="2252514"/>
          </a:xfrm>
          <a:prstGeom prst="rect">
            <a:avLst/>
          </a:prstGeom>
          <a:noFill/>
        </p:spPr>
      </p:pic>
      <p:pic>
        <p:nvPicPr>
          <p:cNvPr id="26630" name="Picture 6" descr="http://www.flashreport.org/blog/wp-content/uploads/2013/08/mouth_t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60949"/>
            <a:ext cx="2000264" cy="2997051"/>
          </a:xfrm>
          <a:prstGeom prst="rect">
            <a:avLst/>
          </a:prstGeom>
          <a:noFill/>
        </p:spPr>
      </p:pic>
      <p:pic>
        <p:nvPicPr>
          <p:cNvPr id="26632" name="Picture 8" descr="http://img0.liveinternet.ru/images/attach/c/2/74/625/74625452_dialo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29000"/>
            <a:ext cx="4143403" cy="2892677"/>
          </a:xfrm>
          <a:prstGeom prst="rect">
            <a:avLst/>
          </a:prstGeom>
          <a:noFill/>
        </p:spPr>
      </p:pic>
      <p:pic>
        <p:nvPicPr>
          <p:cNvPr id="26634" name="Picture 10" descr="http://deti.mail.ru/pic/photolib/2013/02/20/lori-0002078569-bigwww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642918"/>
            <a:ext cx="364561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Что говорить?</a:t>
            </a:r>
          </a:p>
          <a:p>
            <a:r>
              <a:rPr lang="ru-RU" sz="4800" dirty="0" smtClean="0"/>
              <a:t>Как говорить?</a:t>
            </a:r>
          </a:p>
          <a:p>
            <a:r>
              <a:rPr lang="ru-RU" sz="4800" dirty="0" smtClean="0"/>
              <a:t>О чем спрашивать?</a:t>
            </a:r>
          </a:p>
          <a:p>
            <a:r>
              <a:rPr lang="ru-RU" sz="4800" dirty="0" smtClean="0"/>
              <a:t>Использовать ли жесты?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вопросы речевого этикета:</a:t>
            </a:r>
            <a:endParaRPr lang="ru-RU" dirty="0"/>
          </a:p>
        </p:txBody>
      </p:sp>
      <p:pic>
        <p:nvPicPr>
          <p:cNvPr id="7170" name="Picture 2" descr="http://www.ceibal.edu.uy/contenidos/areas_conocimiento/mat/cazacuerpo/signo-interrogacion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429132"/>
            <a:ext cx="1781175" cy="2152650"/>
          </a:xfrm>
          <a:prstGeom prst="rect">
            <a:avLst/>
          </a:prstGeom>
          <a:noFill/>
        </p:spPr>
      </p:pic>
      <p:pic>
        <p:nvPicPr>
          <p:cNvPr id="7172" name="Picture 4" descr="http://122012.imgbb.ru/user/73/736390/1/0d0b7c03292d821fe6ca2d58cabb5a0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14356"/>
            <a:ext cx="2500305" cy="2500306"/>
          </a:xfrm>
          <a:prstGeom prst="rect">
            <a:avLst/>
          </a:prstGeom>
          <a:noFill/>
        </p:spPr>
      </p:pic>
      <p:pic>
        <p:nvPicPr>
          <p:cNvPr id="6" name="Picture 2" descr="http://www.ceibal.edu.uy/contenidos/areas_conocimiento/mat/cazacuerpo/signo-interrogacion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857760"/>
            <a:ext cx="1428760" cy="1726737"/>
          </a:xfrm>
          <a:prstGeom prst="rect">
            <a:avLst/>
          </a:prstGeom>
          <a:noFill/>
        </p:spPr>
      </p:pic>
      <p:pic>
        <p:nvPicPr>
          <p:cNvPr id="7" name="Picture 2" descr="http://www.ceibal.edu.uy/contenidos/areas_conocimiento/mat/cazacuerpo/signo-interrogacion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57826"/>
            <a:ext cx="1004853" cy="12144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1) сердито, неприветливо.</a:t>
            </a:r>
          </a:p>
          <a:p>
            <a:r>
              <a:rPr lang="ru-RU" dirty="0" smtClean="0"/>
              <a:t>2) равнодушно.</a:t>
            </a:r>
          </a:p>
          <a:p>
            <a:r>
              <a:rPr lang="ru-RU" dirty="0" smtClean="0"/>
              <a:t>3) доброжелательно, любезно.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эти фразы…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500174"/>
            <a:ext cx="728667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Заходите, пожалуйста! Я очень рад(а) Вас видеть!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857496"/>
            <a:ext cx="728667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Поздравляю с Днём рождения!</a:t>
            </a:r>
            <a:endParaRPr lang="ru-RU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АИКТЭ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Этика – это наука, которая рассматривает поступки и отношения между людьми с точки зрения представлений о добре и зле.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ЕИКТТЭ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8000"/>
                </a:solidFill>
              </a:rPr>
              <a:t>Этикет – это нормы и правила поведения людей в обществе.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анаграммы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1428736"/>
            <a:ext cx="19288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4143380"/>
            <a:ext cx="19288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ЭТИКЕТ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Основа у всех правил этикета одна – здравый смысл и уважение к людям.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takmak.ru/wp-content/uploads/2013/10/origins-of-etiq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3286116" cy="2960893"/>
          </a:xfrm>
          <a:prstGeom prst="rect">
            <a:avLst/>
          </a:prstGeom>
          <a:noFill/>
        </p:spPr>
      </p:pic>
      <p:pic>
        <p:nvPicPr>
          <p:cNvPr id="4100" name="Picture 4" descr="http://dominatrix.clan.su/_fr/6/9399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857620" cy="27499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Соедините начало и конец пословицы: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143404" cy="519941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/>
              <a:t>Мил тот гость,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У себя как хочешь,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Не дорог подарок,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Хоть не богат,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На незваного гостя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Чего в другом не любишь,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1999" y="1444294"/>
            <a:ext cx="4143405" cy="5127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i="1" dirty="0" smtClean="0"/>
              <a:t>а гостям рад.</a:t>
            </a:r>
          </a:p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того и сам не делай.</a:t>
            </a:r>
          </a:p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а в гостях - как велят.</a:t>
            </a:r>
          </a:p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не припасена и ложка.</a:t>
            </a:r>
          </a:p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что недолго гостит.</a:t>
            </a:r>
          </a:p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дорога любовь.</a:t>
            </a:r>
            <a:endParaRPr lang="ru-RU" sz="26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DA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DA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16E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16E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9D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C9D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952A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952A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 чём говорили на уроке?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Что обозначает слово «этикет»? От какого слова оно произошло?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Какие правила этикета оказались для Вас новыми?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Что больше всего понравилось на уроке?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datas/psikhologija/Kulturnyj-chelovek/0017-017-Budte-vzaimno-vezhli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todisty.ru/modules/boonex/photos/data/files/692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571744"/>
            <a:ext cx="3462887" cy="340517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36"/>
            <a:ext cx="8515320" cy="48051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Что такое этикет –</a:t>
            </a:r>
            <a:br>
              <a:rPr lang="ru-RU" b="1" dirty="0" smtClean="0"/>
            </a:br>
            <a:r>
              <a:rPr lang="ru-RU" b="1" dirty="0" smtClean="0"/>
              <a:t>Знать должны мы с детских лет.</a:t>
            </a:r>
            <a:br>
              <a:rPr lang="ru-RU" b="1" dirty="0" smtClean="0"/>
            </a:br>
            <a:r>
              <a:rPr lang="ru-RU" b="1" dirty="0" smtClean="0"/>
              <a:t>Это – нормы поведения:</a:t>
            </a:r>
            <a:br>
              <a:rPr lang="ru-RU" b="1" dirty="0" smtClean="0"/>
            </a:br>
            <a:r>
              <a:rPr lang="ru-RU" b="1" dirty="0" smtClean="0"/>
              <a:t>Как ходить на День рождения?</a:t>
            </a:r>
            <a:br>
              <a:rPr lang="ru-RU" b="1" dirty="0" smtClean="0"/>
            </a:br>
            <a:r>
              <a:rPr lang="ru-RU" b="1" dirty="0" smtClean="0"/>
              <a:t>Как знакомиться? </a:t>
            </a:r>
            <a:br>
              <a:rPr lang="ru-RU" b="1" dirty="0" smtClean="0"/>
            </a:br>
            <a:r>
              <a:rPr lang="ru-RU" b="1" dirty="0" smtClean="0"/>
              <a:t>Как есть?</a:t>
            </a:r>
            <a:br>
              <a:rPr lang="ru-RU" b="1" dirty="0" smtClean="0"/>
            </a:br>
            <a:r>
              <a:rPr lang="ru-RU" b="1" dirty="0" smtClean="0"/>
              <a:t>Как звонить? </a:t>
            </a:r>
            <a:br>
              <a:rPr lang="ru-RU" b="1" dirty="0" smtClean="0"/>
            </a:br>
            <a:r>
              <a:rPr lang="ru-RU" b="1" dirty="0" smtClean="0"/>
              <a:t>Как встать? </a:t>
            </a:r>
            <a:br>
              <a:rPr lang="ru-RU" b="1" dirty="0" smtClean="0"/>
            </a:br>
            <a:r>
              <a:rPr lang="ru-RU" b="1" dirty="0" smtClean="0"/>
              <a:t>Как сесть?</a:t>
            </a:r>
            <a:br>
              <a:rPr lang="ru-RU" b="1" dirty="0" smtClean="0"/>
            </a:br>
            <a:r>
              <a:rPr lang="ru-RU" b="1" dirty="0" smtClean="0"/>
              <a:t>Как здороваться со взрослым?</a:t>
            </a:r>
            <a:br>
              <a:rPr lang="ru-RU" b="1" dirty="0" smtClean="0"/>
            </a:br>
            <a:r>
              <a:rPr lang="ru-RU" b="1" dirty="0" smtClean="0"/>
              <a:t>Много разных есть вопросов.</a:t>
            </a:r>
            <a:br>
              <a:rPr lang="ru-RU" b="1" dirty="0" smtClean="0"/>
            </a:br>
            <a:r>
              <a:rPr lang="ru-RU" b="1" dirty="0" smtClean="0"/>
              <a:t>И на них даёт ответ </a:t>
            </a:r>
            <a:br>
              <a:rPr lang="ru-RU" b="1" dirty="0" smtClean="0"/>
            </a:br>
            <a:r>
              <a:rPr lang="ru-RU" b="1" dirty="0" smtClean="0"/>
              <a:t>Этот самый этикет.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Алексеевич Усачёв</a:t>
            </a:r>
            <a:br>
              <a:rPr lang="ru-RU" dirty="0" smtClean="0"/>
            </a:br>
            <a:r>
              <a:rPr lang="ru-RU" dirty="0" smtClean="0"/>
              <a:t>«Что такое этикет?»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Алексеевич Усачёв</a:t>
            </a:r>
            <a:br>
              <a:rPr lang="ru-RU" dirty="0" smtClean="0"/>
            </a:br>
            <a:r>
              <a:rPr lang="ru-RU" dirty="0" smtClean="0"/>
              <a:t>«Что такое этикет?»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такое этикет с точки</a:t>
            </a:r>
          </a:p>
          <a:p>
            <a:pPr>
              <a:buNone/>
            </a:pPr>
            <a:r>
              <a:rPr lang="ru-RU" dirty="0" smtClean="0"/>
              <a:t>зрения А. </a:t>
            </a:r>
            <a:r>
              <a:rPr lang="ru-RU" smtClean="0"/>
              <a:t>Усачёва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Чем Вы можете дополнить это определение?</a:t>
            </a:r>
          </a:p>
        </p:txBody>
      </p:sp>
      <p:pic>
        <p:nvPicPr>
          <p:cNvPr id="20482" name="Picture 2" descr="http://detsad-kitty.ru/uploads/posts/2011-09/1315222063_pravila-etiketa-dlya-samyx-malenkix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2259660" cy="2143140"/>
          </a:xfrm>
          <a:prstGeom prst="rect">
            <a:avLst/>
          </a:prstGeom>
          <a:noFill/>
        </p:spPr>
      </p:pic>
      <p:pic>
        <p:nvPicPr>
          <p:cNvPr id="20486" name="Picture 6" descr="http://www.kvartirimoskva.ru/images/Statiy9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714644" cy="1972875"/>
          </a:xfrm>
          <a:prstGeom prst="rect">
            <a:avLst/>
          </a:prstGeom>
          <a:noFill/>
        </p:spPr>
      </p:pic>
      <p:pic>
        <p:nvPicPr>
          <p:cNvPr id="20488" name="Picture 8" descr="http://test.igotofin.com/uploads/images/org_pic/92_f27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357562"/>
            <a:ext cx="2286016" cy="1714512"/>
          </a:xfrm>
          <a:prstGeom prst="rect">
            <a:avLst/>
          </a:prstGeom>
          <a:noFill/>
        </p:spPr>
      </p:pic>
      <p:pic>
        <p:nvPicPr>
          <p:cNvPr id="20490" name="Picture 10" descr="http://1.bp.blogspot.com/-gv7B_ZCCMHg/UUA8Y4Ydy0I/AAAAAAAABl8/FBPI3iM90_Q/s1600/kolic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2%2F11%2Fetiket_5_klass_0.ppt&amp;docid=ca3a7660364214eeafbb210bf83b0f25&amp;a=bi&amp;pagenumber=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2%2F11%2Fetiket_5_klass_0.ppt&amp;docid=ca3a7660364214eeafbb210bf83b0f25&amp;a=bi&amp;pagenumber=7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2%2F11%2Fetiket_5_klass_0.ppt&amp;docid=ca3a7660364214eeafbb210bf83b0f25&amp;a=bi&amp;pagenumber=9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Речевой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Столовый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Свадебный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Траурный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Этикет «выходного дня» </a:t>
            </a:r>
            <a:r>
              <a:rPr lang="ru-RU" i="1" dirty="0" smtClean="0">
                <a:solidFill>
                  <a:srgbClr val="0070C0"/>
                </a:solidFill>
              </a:rPr>
              <a:t>(театральный, концертный и др.)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Дипломатический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Профессиональный этикет </a:t>
            </a:r>
            <a:r>
              <a:rPr lang="ru-RU" i="1" dirty="0" smtClean="0">
                <a:solidFill>
                  <a:srgbClr val="0070C0"/>
                </a:solidFill>
              </a:rPr>
              <a:t>(воинский, медицинский, юридический и др.)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Религиозный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Служебный этикет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Телефонный этикет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6866" name="Picture 2" descr="http://www.egypets.ru/ucheba/image/aHR0cDovL3JhdXQucnUvZmlsZXMvdGF0by9qdWxlL2RpcGxvbWF0aWNoZXNraWpfamV0aWtldC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714356"/>
            <a:ext cx="2857500" cy="1905000"/>
          </a:xfrm>
          <a:prstGeom prst="rect">
            <a:avLst/>
          </a:prstGeom>
          <a:noFill/>
        </p:spPr>
      </p:pic>
      <p:pic>
        <p:nvPicPr>
          <p:cNvPr id="36868" name="Picture 4" descr="http://jetiket.ru/wp-content/uploads/2011/02/etiket-i-vezhliv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786322"/>
            <a:ext cx="2571768" cy="1903109"/>
          </a:xfrm>
          <a:prstGeom prst="rect">
            <a:avLst/>
          </a:prstGeom>
          <a:noFill/>
        </p:spPr>
      </p:pic>
      <p:pic>
        <p:nvPicPr>
          <p:cNvPr id="36870" name="Picture 6" descr="http://galina.moscowfamily.ru/images/user/large5008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3314"/>
            <a:ext cx="1960616" cy="2357454"/>
          </a:xfrm>
          <a:prstGeom prst="rect">
            <a:avLst/>
          </a:prstGeom>
          <a:noFill/>
        </p:spPr>
      </p:pic>
      <p:pic>
        <p:nvPicPr>
          <p:cNvPr id="36872" name="Picture 8" descr="http://img.lady.ru/images/assets/Boris2/ph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04"/>
            <a:ext cx="180976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ГОСТЕВОЙ ЭТИКЕТ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http://sovetskiymultik.at.ua/_ph/187/18148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952771" cy="2214578"/>
          </a:xfrm>
          <a:prstGeom prst="rect">
            <a:avLst/>
          </a:prstGeom>
          <a:noFill/>
        </p:spPr>
      </p:pic>
      <p:pic>
        <p:nvPicPr>
          <p:cNvPr id="18436" name="Picture 4" descr="http://www.prom2u.ru/images/stories/News/for_me/97070_w465_h260_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395" y="1142985"/>
            <a:ext cx="4343978" cy="2428892"/>
          </a:xfrm>
          <a:prstGeom prst="rect">
            <a:avLst/>
          </a:prstGeom>
          <a:noFill/>
        </p:spPr>
      </p:pic>
      <p:pic>
        <p:nvPicPr>
          <p:cNvPr id="18440" name="Picture 8" descr="http://www.kinokritik.com/i/film/photos/1950ce750454a1c5fe77e7576700c3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3298742" cy="2428892"/>
          </a:xfrm>
          <a:prstGeom prst="rect">
            <a:avLst/>
          </a:prstGeom>
          <a:noFill/>
        </p:spPr>
      </p:pic>
      <p:pic>
        <p:nvPicPr>
          <p:cNvPr id="18442" name="Picture 10" descr="http://dcp.sovserv.ru/media/images/1/1/7/76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556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Black</vt:lpstr>
      <vt:lpstr>Lucida Sans Unicode</vt:lpstr>
      <vt:lpstr>Times New Roman</vt:lpstr>
      <vt:lpstr>Verdana</vt:lpstr>
      <vt:lpstr>Wingdings 2</vt:lpstr>
      <vt:lpstr>Wingdings 3</vt:lpstr>
      <vt:lpstr>Открытая</vt:lpstr>
      <vt:lpstr>ЧТО ТАКОЕ ЭТИКЕТ? ПРЕМУДРОСТИ ЭТИКЕТА</vt:lpstr>
      <vt:lpstr>Отгадайте анаграммы</vt:lpstr>
      <vt:lpstr>Андрей Алексеевич Усачёв «Что такое этикет?»</vt:lpstr>
      <vt:lpstr>Андрей Алексеевич Усачёв «Что такое этикет?»</vt:lpstr>
      <vt:lpstr>Презентация PowerPoint</vt:lpstr>
      <vt:lpstr>Презентация PowerPoint</vt:lpstr>
      <vt:lpstr>Презентация PowerPoint</vt:lpstr>
      <vt:lpstr>Виды этикета</vt:lpstr>
      <vt:lpstr>ГОСТЕВОЙ ЭТИКЕТ</vt:lpstr>
      <vt:lpstr>КУДА МОЖНО ПОЙТИ В ЭТИХ НАРЯДАХ?</vt:lpstr>
      <vt:lpstr>Рассказ «День рождения»</vt:lpstr>
      <vt:lpstr>Рассказ «День рождения»</vt:lpstr>
      <vt:lpstr>Ты ждёшь гостей…</vt:lpstr>
      <vt:lpstr>Андрей Алексеевич Усачёв «Рано или поздно»</vt:lpstr>
      <vt:lpstr>Андрей Алексеевич Усачёв «Рано или поздно»</vt:lpstr>
      <vt:lpstr>Как показать, что Вы закончили есть? Можно ли выйти из-за стола, если есть больше не хочется? Как это сделать?</vt:lpstr>
      <vt:lpstr>Речевой этикет</vt:lpstr>
      <vt:lpstr>Главные вопросы речевого этикета:</vt:lpstr>
      <vt:lpstr>Прочитайте эти фразы…</vt:lpstr>
      <vt:lpstr>Основа у всех правил этикета одна – здравый смысл и уважение к людям.</vt:lpstr>
      <vt:lpstr>Соедините начало и конец пословицы:</vt:lpstr>
      <vt:lpstr>Итог урока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Эрвин</cp:lastModifiedBy>
  <cp:revision>46</cp:revision>
  <dcterms:created xsi:type="dcterms:W3CDTF">2014-03-18T19:18:59Z</dcterms:created>
  <dcterms:modified xsi:type="dcterms:W3CDTF">2018-01-10T17:25:05Z</dcterms:modified>
</cp:coreProperties>
</file>