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E1EB7-774F-4422-8EBD-DA29FAD0E3E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CF3545C-59E2-4721-AFD0-47C75BA023D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Укрепление и сохранение здоровья детей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10A23B01-FC45-4513-806C-3B8AD860820D}" type="parTrans" cxnId="{3EEF71DD-59E6-4BAE-9520-1F455E4C25B6}">
      <dgm:prSet/>
      <dgm:spPr/>
      <dgm:t>
        <a:bodyPr/>
        <a:lstStyle/>
        <a:p>
          <a:endParaRPr lang="ru-RU"/>
        </a:p>
      </dgm:t>
    </dgm:pt>
    <dgm:pt modelId="{6CB4918D-89A8-4F5A-B278-1E6B649BD34E}" type="sibTrans" cxnId="{3EEF71DD-59E6-4BAE-9520-1F455E4C25B6}">
      <dgm:prSet/>
      <dgm:spPr/>
      <dgm:t>
        <a:bodyPr/>
        <a:lstStyle/>
        <a:p>
          <a:endParaRPr lang="ru-RU"/>
        </a:p>
      </dgm:t>
    </dgm:pt>
    <dgm:pt modelId="{BC4780B9-4872-423D-802D-E7D01FB9379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Прививание навыков здорового образа жизни 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E81B107D-27DD-40E5-8F8B-CBBF2F757767}" type="parTrans" cxnId="{1D966404-2AF0-4F65-97FC-40F59EB9EB89}">
      <dgm:prSet/>
      <dgm:spPr/>
      <dgm:t>
        <a:bodyPr/>
        <a:lstStyle/>
        <a:p>
          <a:endParaRPr lang="ru-RU"/>
        </a:p>
      </dgm:t>
    </dgm:pt>
    <dgm:pt modelId="{9AFA2C3A-D605-4122-B889-025764EE543D}" type="sibTrans" cxnId="{1D966404-2AF0-4F65-97FC-40F59EB9EB89}">
      <dgm:prSet/>
      <dgm:spPr/>
      <dgm:t>
        <a:bodyPr/>
        <a:lstStyle/>
        <a:p>
          <a:endParaRPr lang="ru-RU"/>
        </a:p>
      </dgm:t>
    </dgm:pt>
    <dgm:pt modelId="{5C8C8010-CCEC-4B5B-9A93-6E39E2E67C3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Способствование формированию физической культуры ребенка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38E3691B-B5B3-46F5-B250-B13EF065D48D}" type="parTrans" cxnId="{9B62A02B-035E-41F0-8C88-9C6DD46D667E}">
      <dgm:prSet/>
      <dgm:spPr/>
      <dgm:t>
        <a:bodyPr/>
        <a:lstStyle/>
        <a:p>
          <a:endParaRPr lang="ru-RU"/>
        </a:p>
      </dgm:t>
    </dgm:pt>
    <dgm:pt modelId="{390349EB-B50F-4328-BD57-14B485559A89}" type="sibTrans" cxnId="{9B62A02B-035E-41F0-8C88-9C6DD46D667E}">
      <dgm:prSet/>
      <dgm:spPr/>
      <dgm:t>
        <a:bodyPr/>
        <a:lstStyle/>
        <a:p>
          <a:endParaRPr lang="ru-RU"/>
        </a:p>
      </dgm:t>
    </dgm:pt>
    <dgm:pt modelId="{DDA8763F-905E-43FC-8286-78C2367AB754}" type="pres">
      <dgm:prSet presAssocID="{55EE1EB7-774F-4422-8EBD-DA29FAD0E3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1674A1-D05A-41B2-BEF2-C7F6DF196907}" type="pres">
      <dgm:prSet presAssocID="{9CF3545C-59E2-4721-AFD0-47C75BA023DD}" presName="parentLin" presStyleCnt="0"/>
      <dgm:spPr/>
    </dgm:pt>
    <dgm:pt modelId="{607B843E-68B1-4636-8AEE-1FEE85A09F42}" type="pres">
      <dgm:prSet presAssocID="{9CF3545C-59E2-4721-AFD0-47C75BA023D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486B529-CF18-4FCA-B6C2-00CE0B2578B4}" type="pres">
      <dgm:prSet presAssocID="{9CF3545C-59E2-4721-AFD0-47C75BA023D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1285C-1251-42AB-B224-B003F64058E2}" type="pres">
      <dgm:prSet presAssocID="{9CF3545C-59E2-4721-AFD0-47C75BA023DD}" presName="negativeSpace" presStyleCnt="0"/>
      <dgm:spPr/>
    </dgm:pt>
    <dgm:pt modelId="{AFFE95DC-8E56-43B6-A655-37C0D959993B}" type="pres">
      <dgm:prSet presAssocID="{9CF3545C-59E2-4721-AFD0-47C75BA023DD}" presName="childText" presStyleLbl="conFgAcc1" presStyleIdx="0" presStyleCnt="3">
        <dgm:presLayoutVars>
          <dgm:bulletEnabled val="1"/>
        </dgm:presLayoutVars>
      </dgm:prSet>
      <dgm:spPr/>
    </dgm:pt>
    <dgm:pt modelId="{3833256F-D824-4CF0-99C8-9CE3E1003938}" type="pres">
      <dgm:prSet presAssocID="{6CB4918D-89A8-4F5A-B278-1E6B649BD34E}" presName="spaceBetweenRectangles" presStyleCnt="0"/>
      <dgm:spPr/>
    </dgm:pt>
    <dgm:pt modelId="{7B6668B1-3EFA-4C52-80E6-F15D79150DF5}" type="pres">
      <dgm:prSet presAssocID="{BC4780B9-4872-423D-802D-E7D01FB9379D}" presName="parentLin" presStyleCnt="0"/>
      <dgm:spPr/>
    </dgm:pt>
    <dgm:pt modelId="{980C43D3-C5F5-4DA5-9CC1-CB9C6554DED6}" type="pres">
      <dgm:prSet presAssocID="{BC4780B9-4872-423D-802D-E7D01FB9379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06BD357-E295-4DDA-B10E-BDE03B6B277B}" type="pres">
      <dgm:prSet presAssocID="{BC4780B9-4872-423D-802D-E7D01FB9379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D0301-58A2-4C8C-B58D-91EB60347D29}" type="pres">
      <dgm:prSet presAssocID="{BC4780B9-4872-423D-802D-E7D01FB9379D}" presName="negativeSpace" presStyleCnt="0"/>
      <dgm:spPr/>
    </dgm:pt>
    <dgm:pt modelId="{47A65E69-D1F8-4557-A59F-4375F4BC1B5E}" type="pres">
      <dgm:prSet presAssocID="{BC4780B9-4872-423D-802D-E7D01FB9379D}" presName="childText" presStyleLbl="conFgAcc1" presStyleIdx="1" presStyleCnt="3">
        <dgm:presLayoutVars>
          <dgm:bulletEnabled val="1"/>
        </dgm:presLayoutVars>
      </dgm:prSet>
      <dgm:spPr/>
    </dgm:pt>
    <dgm:pt modelId="{371F865A-0ED8-47E2-B39B-86F379C26A42}" type="pres">
      <dgm:prSet presAssocID="{9AFA2C3A-D605-4122-B889-025764EE543D}" presName="spaceBetweenRectangles" presStyleCnt="0"/>
      <dgm:spPr/>
    </dgm:pt>
    <dgm:pt modelId="{DA923770-136D-4DAF-BAAE-AC90544B62BB}" type="pres">
      <dgm:prSet presAssocID="{5C8C8010-CCEC-4B5B-9A93-6E39E2E67C3A}" presName="parentLin" presStyleCnt="0"/>
      <dgm:spPr/>
    </dgm:pt>
    <dgm:pt modelId="{34697DA7-14D4-4240-BFF8-B3C0021B2900}" type="pres">
      <dgm:prSet presAssocID="{5C8C8010-CCEC-4B5B-9A93-6E39E2E67C3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52DA0C7-A4F9-4A59-81B2-3B936E98FCF1}" type="pres">
      <dgm:prSet presAssocID="{5C8C8010-CCEC-4B5B-9A93-6E39E2E67C3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2772A-29E9-4227-8FE7-579FE552A779}" type="pres">
      <dgm:prSet presAssocID="{5C8C8010-CCEC-4B5B-9A93-6E39E2E67C3A}" presName="negativeSpace" presStyleCnt="0"/>
      <dgm:spPr/>
    </dgm:pt>
    <dgm:pt modelId="{881E0E7B-E3A1-4580-A48D-E4FAFE640F6B}" type="pres">
      <dgm:prSet presAssocID="{5C8C8010-CCEC-4B5B-9A93-6E39E2E67C3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81F5A7-C290-4F49-9B97-FEB9FB881C6E}" type="presOf" srcId="{9CF3545C-59E2-4721-AFD0-47C75BA023DD}" destId="{2486B529-CF18-4FCA-B6C2-00CE0B2578B4}" srcOrd="1" destOrd="0" presId="urn:microsoft.com/office/officeart/2005/8/layout/list1"/>
    <dgm:cxn modelId="{945A1E1F-8D19-4EA9-BD74-85079A496E96}" type="presOf" srcId="{55EE1EB7-774F-4422-8EBD-DA29FAD0E3E3}" destId="{DDA8763F-905E-43FC-8286-78C2367AB754}" srcOrd="0" destOrd="0" presId="urn:microsoft.com/office/officeart/2005/8/layout/list1"/>
    <dgm:cxn modelId="{8B48AA72-8046-4A7C-A2E8-8AEFBA40A62D}" type="presOf" srcId="{5C8C8010-CCEC-4B5B-9A93-6E39E2E67C3A}" destId="{F52DA0C7-A4F9-4A59-81B2-3B936E98FCF1}" srcOrd="1" destOrd="0" presId="urn:microsoft.com/office/officeart/2005/8/layout/list1"/>
    <dgm:cxn modelId="{9B62A02B-035E-41F0-8C88-9C6DD46D667E}" srcId="{55EE1EB7-774F-4422-8EBD-DA29FAD0E3E3}" destId="{5C8C8010-CCEC-4B5B-9A93-6E39E2E67C3A}" srcOrd="2" destOrd="0" parTransId="{38E3691B-B5B3-46F5-B250-B13EF065D48D}" sibTransId="{390349EB-B50F-4328-BD57-14B485559A89}"/>
    <dgm:cxn modelId="{D30D76CC-9AE8-4A86-B0BE-637AE881C8E8}" type="presOf" srcId="{BC4780B9-4872-423D-802D-E7D01FB9379D}" destId="{980C43D3-C5F5-4DA5-9CC1-CB9C6554DED6}" srcOrd="0" destOrd="0" presId="urn:microsoft.com/office/officeart/2005/8/layout/list1"/>
    <dgm:cxn modelId="{1D966404-2AF0-4F65-97FC-40F59EB9EB89}" srcId="{55EE1EB7-774F-4422-8EBD-DA29FAD0E3E3}" destId="{BC4780B9-4872-423D-802D-E7D01FB9379D}" srcOrd="1" destOrd="0" parTransId="{E81B107D-27DD-40E5-8F8B-CBBF2F757767}" sibTransId="{9AFA2C3A-D605-4122-B889-025764EE543D}"/>
    <dgm:cxn modelId="{3EEF71DD-59E6-4BAE-9520-1F455E4C25B6}" srcId="{55EE1EB7-774F-4422-8EBD-DA29FAD0E3E3}" destId="{9CF3545C-59E2-4721-AFD0-47C75BA023DD}" srcOrd="0" destOrd="0" parTransId="{10A23B01-FC45-4513-806C-3B8AD860820D}" sibTransId="{6CB4918D-89A8-4F5A-B278-1E6B649BD34E}"/>
    <dgm:cxn modelId="{C86B9A6D-B1D1-4866-BC34-6DE4C9FF2758}" type="presOf" srcId="{9CF3545C-59E2-4721-AFD0-47C75BA023DD}" destId="{607B843E-68B1-4636-8AEE-1FEE85A09F42}" srcOrd="0" destOrd="0" presId="urn:microsoft.com/office/officeart/2005/8/layout/list1"/>
    <dgm:cxn modelId="{66373550-E178-4350-8B64-EEA177992D06}" type="presOf" srcId="{BC4780B9-4872-423D-802D-E7D01FB9379D}" destId="{506BD357-E295-4DDA-B10E-BDE03B6B277B}" srcOrd="1" destOrd="0" presId="urn:microsoft.com/office/officeart/2005/8/layout/list1"/>
    <dgm:cxn modelId="{A8D04B89-D901-49EC-8754-A153F8793EE4}" type="presOf" srcId="{5C8C8010-CCEC-4B5B-9A93-6E39E2E67C3A}" destId="{34697DA7-14D4-4240-BFF8-B3C0021B2900}" srcOrd="0" destOrd="0" presId="urn:microsoft.com/office/officeart/2005/8/layout/list1"/>
    <dgm:cxn modelId="{CAC17FEB-A3B7-4E9F-8B42-F98C14BB0CAD}" type="presParOf" srcId="{DDA8763F-905E-43FC-8286-78C2367AB754}" destId="{8D1674A1-D05A-41B2-BEF2-C7F6DF196907}" srcOrd="0" destOrd="0" presId="urn:microsoft.com/office/officeart/2005/8/layout/list1"/>
    <dgm:cxn modelId="{FA4FE6F2-11C2-4527-8A11-84BAC02E60C3}" type="presParOf" srcId="{8D1674A1-D05A-41B2-BEF2-C7F6DF196907}" destId="{607B843E-68B1-4636-8AEE-1FEE85A09F42}" srcOrd="0" destOrd="0" presId="urn:microsoft.com/office/officeart/2005/8/layout/list1"/>
    <dgm:cxn modelId="{8ED90EC4-42E2-4CB1-B802-BFBF553B582D}" type="presParOf" srcId="{8D1674A1-D05A-41B2-BEF2-C7F6DF196907}" destId="{2486B529-CF18-4FCA-B6C2-00CE0B2578B4}" srcOrd="1" destOrd="0" presId="urn:microsoft.com/office/officeart/2005/8/layout/list1"/>
    <dgm:cxn modelId="{75BFD67E-4754-4AF2-955F-2A97F121C7D2}" type="presParOf" srcId="{DDA8763F-905E-43FC-8286-78C2367AB754}" destId="{9861285C-1251-42AB-B224-B003F64058E2}" srcOrd="1" destOrd="0" presId="urn:microsoft.com/office/officeart/2005/8/layout/list1"/>
    <dgm:cxn modelId="{1497A07A-76B7-496A-81EB-69972F4A05B7}" type="presParOf" srcId="{DDA8763F-905E-43FC-8286-78C2367AB754}" destId="{AFFE95DC-8E56-43B6-A655-37C0D959993B}" srcOrd="2" destOrd="0" presId="urn:microsoft.com/office/officeart/2005/8/layout/list1"/>
    <dgm:cxn modelId="{3181B9C3-59E8-44C8-9D00-F57C29A21688}" type="presParOf" srcId="{DDA8763F-905E-43FC-8286-78C2367AB754}" destId="{3833256F-D824-4CF0-99C8-9CE3E1003938}" srcOrd="3" destOrd="0" presId="urn:microsoft.com/office/officeart/2005/8/layout/list1"/>
    <dgm:cxn modelId="{DB14BA51-E38C-4DC7-8513-CFEC39977481}" type="presParOf" srcId="{DDA8763F-905E-43FC-8286-78C2367AB754}" destId="{7B6668B1-3EFA-4C52-80E6-F15D79150DF5}" srcOrd="4" destOrd="0" presId="urn:microsoft.com/office/officeart/2005/8/layout/list1"/>
    <dgm:cxn modelId="{B91321B1-BA50-4C00-B514-DD6C76B331E9}" type="presParOf" srcId="{7B6668B1-3EFA-4C52-80E6-F15D79150DF5}" destId="{980C43D3-C5F5-4DA5-9CC1-CB9C6554DED6}" srcOrd="0" destOrd="0" presId="urn:microsoft.com/office/officeart/2005/8/layout/list1"/>
    <dgm:cxn modelId="{028B60D7-4C5D-4FED-B8AE-F78649C46AF0}" type="presParOf" srcId="{7B6668B1-3EFA-4C52-80E6-F15D79150DF5}" destId="{506BD357-E295-4DDA-B10E-BDE03B6B277B}" srcOrd="1" destOrd="0" presId="urn:microsoft.com/office/officeart/2005/8/layout/list1"/>
    <dgm:cxn modelId="{8B0FE617-24AE-442D-B2D2-688EFA5DCABD}" type="presParOf" srcId="{DDA8763F-905E-43FC-8286-78C2367AB754}" destId="{F16D0301-58A2-4C8C-B58D-91EB60347D29}" srcOrd="5" destOrd="0" presId="urn:microsoft.com/office/officeart/2005/8/layout/list1"/>
    <dgm:cxn modelId="{47CF8411-D157-45BD-A436-4F3B3C2381D3}" type="presParOf" srcId="{DDA8763F-905E-43FC-8286-78C2367AB754}" destId="{47A65E69-D1F8-4557-A59F-4375F4BC1B5E}" srcOrd="6" destOrd="0" presId="urn:microsoft.com/office/officeart/2005/8/layout/list1"/>
    <dgm:cxn modelId="{D0BBC557-1477-47D5-9142-7E0790947E75}" type="presParOf" srcId="{DDA8763F-905E-43FC-8286-78C2367AB754}" destId="{371F865A-0ED8-47E2-B39B-86F379C26A42}" srcOrd="7" destOrd="0" presId="urn:microsoft.com/office/officeart/2005/8/layout/list1"/>
    <dgm:cxn modelId="{0ABF0707-95EB-4F6E-B9B6-8AEC81BF1DB4}" type="presParOf" srcId="{DDA8763F-905E-43FC-8286-78C2367AB754}" destId="{DA923770-136D-4DAF-BAAE-AC90544B62BB}" srcOrd="8" destOrd="0" presId="urn:microsoft.com/office/officeart/2005/8/layout/list1"/>
    <dgm:cxn modelId="{F380D6AA-E119-46F6-BDD9-58F5A5200A6E}" type="presParOf" srcId="{DA923770-136D-4DAF-BAAE-AC90544B62BB}" destId="{34697DA7-14D4-4240-BFF8-B3C0021B2900}" srcOrd="0" destOrd="0" presId="urn:microsoft.com/office/officeart/2005/8/layout/list1"/>
    <dgm:cxn modelId="{23C8CEA8-47EB-402D-9E22-4E24EC977BE7}" type="presParOf" srcId="{DA923770-136D-4DAF-BAAE-AC90544B62BB}" destId="{F52DA0C7-A4F9-4A59-81B2-3B936E98FCF1}" srcOrd="1" destOrd="0" presId="urn:microsoft.com/office/officeart/2005/8/layout/list1"/>
    <dgm:cxn modelId="{5D85FCA8-717B-4014-A235-2EC492995DA8}" type="presParOf" srcId="{DDA8763F-905E-43FC-8286-78C2367AB754}" destId="{ADE2772A-29E9-4227-8FE7-579FE552A779}" srcOrd="9" destOrd="0" presId="urn:microsoft.com/office/officeart/2005/8/layout/list1"/>
    <dgm:cxn modelId="{AB4384BF-4109-4EA3-B352-1BFD54C10348}" type="presParOf" srcId="{DDA8763F-905E-43FC-8286-78C2367AB754}" destId="{881E0E7B-E3A1-4580-A48D-E4FAFE640F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E95DC-8E56-43B6-A655-37C0D959993B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6B529-CF18-4FCA-B6C2-00CE0B2578B4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Укрепление и сохранение здоровья детей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49472" y="51131"/>
        <a:ext cx="4177856" cy="825776"/>
      </dsp:txXfrm>
    </dsp:sp>
    <dsp:sp modelId="{47A65E69-D1F8-4557-A59F-4375F4BC1B5E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BD357-E295-4DDA-B10E-BDE03B6B277B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Прививание навыков здорового образа жизни 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49472" y="1457291"/>
        <a:ext cx="4177856" cy="825776"/>
      </dsp:txXfrm>
    </dsp:sp>
    <dsp:sp modelId="{881E0E7B-E3A1-4580-A48D-E4FAFE640F6B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DA0C7-A4F9-4A59-81B2-3B936E98FCF1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Способствование формированию физической культуры ребенка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49472" y="2863452"/>
        <a:ext cx="417785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7FE1F-67CF-4EA9-9BB1-8E129CA10B81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4BADF-D1CB-486F-9BAB-01F7A96E9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5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BADF-D1CB-486F-9BAB-01F7A96E9A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92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дошкольном возрасте основная задача физических упражнений – совершенствование таких основных движений, как: </a:t>
            </a:r>
          </a:p>
          <a:p>
            <a:r>
              <a:rPr lang="ru-RU" dirty="0" smtClean="0"/>
              <a:t>ходьба</a:t>
            </a:r>
          </a:p>
          <a:p>
            <a:r>
              <a:rPr lang="ru-RU" dirty="0" smtClean="0"/>
              <a:t>бег</a:t>
            </a:r>
          </a:p>
          <a:p>
            <a:r>
              <a:rPr lang="ru-RU" dirty="0" smtClean="0"/>
              <a:t>прыжки</a:t>
            </a:r>
          </a:p>
          <a:p>
            <a:r>
              <a:rPr lang="ru-RU" dirty="0" smtClean="0"/>
              <a:t>метание</a:t>
            </a:r>
          </a:p>
          <a:p>
            <a:r>
              <a:rPr lang="ru-RU" dirty="0" smtClean="0"/>
              <a:t>движения на равновесие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BADF-D1CB-486F-9BAB-01F7A96E9A4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12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Прогулка является надежным средством укрепления здоровья и профилактики утомления. Пребывание на свежем воздухе положительно влияет на обмен веществ, способствует повышению аппетита, усвояемости питательных веществ, особенно белкового компонента пищи, и, конечно, закаливающий эффект. Наконец, прогулка -- это элемент режима, дающий возможность детям в подвижных играх, трудовых процессах, разнообразных физических упражнениях удовлетворить свои потребности в движении. Если прогулка хорошо и правильно организована, если она достаточна по длительности, дети реализуют в ней около 50% суточной потребности в активных движениях.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BADF-D1CB-486F-9BAB-01F7A96E9A4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6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уделить серьезное внимание культурно-гигиеническим навыкам, сформировать привычки правильного умывания, вытирания, ухаживания за полостью рта, пользования носовым платком, правильного поведения при кашле и чихании.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BADF-D1CB-486F-9BAB-01F7A96E9A4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34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Сон восстанавливает функциональное состояние нервной системы.</a:t>
            </a:r>
          </a:p>
          <a:p>
            <a:endParaRPr lang="ru-RU" dirty="0" smtClean="0"/>
          </a:p>
          <a:p>
            <a:r>
              <a:rPr lang="ru-RU" dirty="0" smtClean="0"/>
              <a:t>Во время тихого часа все дети отдыхают. Даже если ребенок не хочет спать днем, то он просто лежит на кровати. Как правило, время дневного сна составляет от 2 до 3 часов.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BADF-D1CB-486F-9BAB-01F7A96E9A4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699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 основ здорового образа жизни у дошкольников должно проводится постоянно без выходных и праздничных дней.</a:t>
            </a:r>
          </a:p>
          <a:p>
            <a:endParaRPr lang="ru-RU" dirty="0" smtClean="0"/>
          </a:p>
          <a:p>
            <a:r>
              <a:rPr lang="ru-RU" dirty="0" smtClean="0"/>
              <a:t>Ребенок с младенчества должен усвоить, что здоровым быть хорошо, а болеть плохо. Чтобы всегда быть здоровым он должен соблюдать определенные правила и не делать того, что может привести к болезни или травмам.</a:t>
            </a:r>
          </a:p>
          <a:p>
            <a:endParaRPr lang="ru-RU" dirty="0" smtClean="0"/>
          </a:p>
          <a:p>
            <a:r>
              <a:rPr lang="ru-RU" dirty="0" smtClean="0"/>
              <a:t>Малыш всегда следует образу жизни старших, мамы и папы. Поэтому родители, в первую очередь, сами должны вести здоровый образ жизни и не подавать плохой пример своему чаду.</a:t>
            </a:r>
          </a:p>
          <a:p>
            <a:endParaRPr lang="ru-RU" dirty="0" smtClean="0"/>
          </a:p>
          <a:p>
            <a:r>
              <a:rPr lang="ru-RU" dirty="0" smtClean="0"/>
              <a:t>Таким образом, комплексный подход в формировании культуры здорового образа жизни  у дошкольников позволит привить им необходимые привычки и навыки, которые будут основой для дальнейшей их жизни.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BADF-D1CB-486F-9BAB-01F7A96E9A4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1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Здоровый образ жизни – это совокупность правил, направленных на улучшение психологического и физического состояния организма и на его продуктивную работу.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BADF-D1CB-486F-9BAB-01F7A96E9A4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4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Дошкольный возраст является решающим в формировании фундамента физического и психического здоровья. Ведь именно до семи лет идет интенсивное развитие органов и становление функциональных систем организма, закладываются основные черты личности, формируется характер. Важно на этом этапе сформировать у детей базу знаний и практических навыков здорового образа жизни, осознанную потребность в систематических занятиях физической культурой и спортом.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активно влиять на позицию ребенка по отношению к собственному здоровью, необходимо знать, прежде всего, что само состояние здоровья формируется в результате взаимодействия внешних (природных и социальных) и внутренних (наследственность, пол, возраст) факторов. Здоровье зависит на 20% от наследственных факторов, на 20% - от условий внешней среды, т.е. экологии, на 10% - от деятельности системы здравоохранения, а на 50% - от самого человека, от того образа жизни, который он ведет.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BADF-D1CB-486F-9BAB-01F7A96E9A4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00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BADF-D1CB-486F-9BAB-01F7A96E9A4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00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Главными задачами по укреплению здоровья детей в детском саду являются формирование у них представлений о здоровье как одной из главных ценностей жизни, формирование здорового образа жизни. Педагоги должны научить ребенка правильному выбору в любой ситуации только полезного для здоровья и отказа от всего вредного. Привить ребенку с малых лет правильное отношение к своему здоровью, чувство ответственности за него. Эти задачи должны решаться путем создания целостной системы по сохранению физического, психического и социального благополучия ребенка.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навыков здорового образа жизни является приоритетным направлением в педагогике, так как именно от этого зависит здоровье, правильное развитие и становление важнейших личностных качеств у детей.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Физическая культура является частью общечеловеческой культуры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рассматривается как основа формирования здорового образа жизни ребенка, в результате которого закладывается фундамент здоровья, происходит созревание и совершенствование жизненно важных систем и функций организма. У ребенка развиваются адаптационные возможности, повышается устойчивость к внешним воздействиям, формируются движения, осанка; приобретаются физические качества, вырабатываются гигиенические навыки, привычки и представления, формируются черты характера.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BADF-D1CB-486F-9BAB-01F7A96E9A4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64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BADF-D1CB-486F-9BAB-01F7A96E9A4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94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Режим дня дошкольника — не искусственная выдумка врачей и педагогов. Он основан на точных наблюдениях над физиологией дошкольника и изменением его активности в течение дня и недели.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Постоянное время для еды, сна, прогулок, игр и занятий - обязательное условие правильного воспитания ребенка, ведь от этого зависит бодрое, жизнерадостное и в то же время уравновешенное настроение 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BADF-D1CB-486F-9BAB-01F7A96E9A4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67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Закаливание является одним из общепринятых традиционных методов профилактики ОРЗ. При закаливании происходят изменения кровотока, как в сосудах кожи, так и во внутренних органах. Изменяются частота сердечных сокращений и дыхания. Это ведет к повышению уровня обмена веществ и реактивности организма.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Оздоравливающий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эффект закаливания сочетается с поддержанием бодрого, жизнерадостного настроения и формирует принципы и правила здорового образа жизни. Закаливание имеет ряд принципов: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осуществляется при полном здоровье детей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интенсивность процедур увеличивается постепенно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соблюдается систематичность и последовательность.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BADF-D1CB-486F-9BAB-01F7A96E9A4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этого важно соблюдать несколько основных принципов питания: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Питание должно снабжать организм ребенка необходимым количеством энергии для двигательной, психической и прочей активности.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Питание должно быть сбалансированным, содержать пищевые вещества всех типов (так называемые нутриенты).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Важно, чтобы питание было разнообразным, только это является условием его сбалансированности. Необходимо учитывать индивидуальные особенности детей, возможную непереносимость каких-либо продуктов.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Необходимо соблюдать технологию обработки продуктов и приготовления пищи, соблюдать санитарные требования к помещениям, где производится приготовление пищи, сроки и условия хранения и т.д.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Большинство дошкольников посещают детский сад, где получают четыре раза в день необходимое по возрасту питание. Поэтому домашний рацион должен дополнять, а не заменять рацион детского сада. С этой целью в каждой группе воспитатели вывешивают ежедневное меню, чтобы родители могли с ним ознакомиться. Поэтому дома важно дать малышу дома именно те продукты и блюда, которые он недополучил днем.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1. Питание должно снабжать организм ребенка необходимым количеством энергии для двигательной, психической и прочей активности.</a:t>
            </a:r>
          </a:p>
          <a:p>
            <a:endParaRPr lang="ru-RU" dirty="0" smtClean="0"/>
          </a:p>
          <a:p>
            <a:r>
              <a:rPr lang="ru-RU" dirty="0" smtClean="0"/>
              <a:t>2. Питание должно быть сбалансированным, содержать пищевые вещества всех типов (так называемые нутриенты).</a:t>
            </a:r>
          </a:p>
          <a:p>
            <a:endParaRPr lang="ru-RU" dirty="0" smtClean="0"/>
          </a:p>
          <a:p>
            <a:r>
              <a:rPr lang="ru-RU" dirty="0" smtClean="0"/>
              <a:t>3. Важно, чтобы питание было разнообразным, только это является условием его сбалансированности. Необходимо учитывать индивидуальные особенности детей, возможную непереносимость каких-либо продуктов.</a:t>
            </a:r>
          </a:p>
          <a:p>
            <a:endParaRPr lang="ru-RU" dirty="0" smtClean="0"/>
          </a:p>
          <a:p>
            <a:r>
              <a:rPr lang="ru-RU" dirty="0" smtClean="0"/>
              <a:t>4. Необходимо соблюдать технологию обработки продуктов и приготовления пищи, соблюдать санитарные требования к помещениям, где производится приготовление пищи, сроки и условия хранения и т.д.</a:t>
            </a:r>
          </a:p>
          <a:p>
            <a:endParaRPr lang="ru-RU" dirty="0" smtClean="0"/>
          </a:p>
          <a:p>
            <a:r>
              <a:rPr lang="ru-RU" dirty="0" smtClean="0"/>
              <a:t> Для этого важно соблюдать несколько основных принципов питания: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1. Питание должно снабжать организм ребенка необходимым количеством энергии для двигательной, психической и прочей активности.</a:t>
            </a:r>
          </a:p>
          <a:p>
            <a:endParaRPr lang="ru-RU" dirty="0" smtClean="0"/>
          </a:p>
          <a:p>
            <a:r>
              <a:rPr lang="ru-RU" dirty="0" smtClean="0"/>
              <a:t>2. Питание должно быть сбалансированным, содержать пищевые вещества всех типов (так называемые нутриенты).</a:t>
            </a:r>
          </a:p>
          <a:p>
            <a:endParaRPr lang="ru-RU" dirty="0" smtClean="0"/>
          </a:p>
          <a:p>
            <a:r>
              <a:rPr lang="ru-RU" dirty="0" smtClean="0"/>
              <a:t>3. Важно, чтобы питание было разнообразным, только это является условием его сбалансированности. Необходимо учитывать индивидуальные особенности детей, возможную непереносимость каких-либо продуктов.</a:t>
            </a:r>
          </a:p>
          <a:p>
            <a:endParaRPr lang="ru-RU" dirty="0" smtClean="0"/>
          </a:p>
          <a:p>
            <a:r>
              <a:rPr lang="ru-RU" dirty="0" smtClean="0"/>
              <a:t>4. Необходимо соблюдать технологию обработки продуктов и приготовления пищи, соблюдать санитарные требования к помещениям, где производится приготовление пищи, сроки и условия хранения и т.д.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этого важно соблюдать несколько основных принципов питания: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Питание должно снабжать организм ребенка необходимым количеством энергии для двигательной, психической и прочей активности.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Питание должно быть сбалансированным, содержать пищевые вещества всех типов (так называемые нутриенты).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Важно, чтобы питание было разнообразным, только это является условием его сбалансированности. Необходимо учитывать индивидуальные особенности детей, возможную непереносимость каких-либо продуктов.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Необходимо соблюдать технологию обработки продуктов и приготовления пищи, соблюдать санитарные требования к помещениям, где производится приготовление пищи, сроки и условия хранения и т.д.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этого важно соблюдать несколько основных принципов питания: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Питание должно снабжать организм ребенка необходимым количеством энергии для двигательной, психической и прочей активности.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Питание должно быть сбалансированным, содержать пищевые вещества всех типов (так называемые нутриенты).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Важно, чтобы питание было разнообразным, только это является условием его сбалансированности. Необходимо учитывать индивидуальные особенности детей, возможную непереносимость каких-либо продуктов.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Необходимо соблюдать технологию обработки продуктов и приготовления пищи, соблюдать санитарные требования к помещениям, где производится приготовление пищи, сроки и условия хранения и т.д.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Для этого важно соблюдать несколько основных принципов питания: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Питание должно снабжать организм ребенка необходимым количеством энергии для двигательной, психической и прочей активности.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Питание должно быть сбалансированным, содержать пищевые вещества всех типов (так называемые нутриенты).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Важно, чтобы питание было разнообразным, только это является условием его сбалансированности. Необходимо учитывать индивидуальные особенности детей, возможную непереносимость каких-либо продуктов.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Необходимо соблюдать технологию обработки продуктов и приготовления пищи, соблюдать санитарные требования к помещениям, где производится приготовление пищи, сроки и условия хранения и т.д.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BADF-D1CB-486F-9BAB-01F7A96E9A4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4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voloshins.ru/wp-content/uploads/2011/09/samerf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30"/>
            <a:ext cx="9144000" cy="68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2681337"/>
            <a:ext cx="5616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Система</a:t>
            </a:r>
            <a:r>
              <a:rPr lang="en-US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работы по формированию здорового образа жизни старших дошкольников</a:t>
            </a:r>
            <a:endParaRPr lang="ru-RU" sz="28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Муниципальное бюджетное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 err="1">
                <a:solidFill>
                  <a:srgbClr val="7030A0"/>
                </a:solidFill>
              </a:rPr>
              <a:t>Раздольненский</a:t>
            </a:r>
            <a:r>
              <a:rPr lang="ru-RU" dirty="0">
                <a:solidFill>
                  <a:srgbClr val="7030A0"/>
                </a:solidFill>
              </a:rPr>
              <a:t> детский  сад № </a:t>
            </a:r>
            <a:r>
              <a:rPr lang="ru-RU" dirty="0" smtClean="0">
                <a:solidFill>
                  <a:srgbClr val="7030A0"/>
                </a:solidFill>
              </a:rPr>
              <a:t>1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«Звёздочка»</a:t>
            </a:r>
          </a:p>
          <a:p>
            <a:pPr algn="ctr"/>
            <a:r>
              <a:rPr lang="ru-RU" dirty="0" err="1">
                <a:solidFill>
                  <a:srgbClr val="7030A0"/>
                </a:solidFill>
              </a:rPr>
              <a:t>Раздольненского</a:t>
            </a:r>
            <a:r>
              <a:rPr lang="ru-RU" dirty="0">
                <a:solidFill>
                  <a:srgbClr val="7030A0"/>
                </a:solidFill>
              </a:rPr>
              <a:t> района 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Республики </a:t>
            </a:r>
            <a:r>
              <a:rPr lang="ru-RU" dirty="0">
                <a:solidFill>
                  <a:srgbClr val="7030A0"/>
                </a:solidFill>
              </a:rPr>
              <a:t>Крым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508518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Подготовила воспитатель: Гончар О.В.</a:t>
            </a:r>
          </a:p>
        </p:txBody>
      </p:sp>
    </p:spTree>
    <p:extLst>
      <p:ext uri="{BB962C8B-B14F-4D97-AF65-F5344CB8AC3E}">
        <p14:creationId xmlns:p14="http://schemas.microsoft.com/office/powerpoint/2010/main" val="9458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slide.ru/documents_2/990587e1f4fb84e409ddd69cac620bbd/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3" b="1797"/>
          <a:stretch/>
        </p:blipFill>
        <p:spPr bwMode="auto">
          <a:xfrm>
            <a:off x="-25749" y="0"/>
            <a:ext cx="9217024" cy="69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2123728" y="836712"/>
            <a:ext cx="5256584" cy="86409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636" y="1736157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улучшают работоспособность,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повышают физические качества</a:t>
            </a:r>
            <a:r>
              <a:rPr lang="ru-RU" dirty="0" smtClean="0">
                <a:solidFill>
                  <a:srgbClr val="C00000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стимулируют обмен </a:t>
            </a:r>
            <a:r>
              <a:rPr lang="ru-RU" dirty="0" smtClean="0">
                <a:solidFill>
                  <a:srgbClr val="C00000"/>
                </a:solidFill>
              </a:rPr>
              <a:t>веществ</a:t>
            </a:r>
            <a:r>
              <a:rPr lang="ru-RU" dirty="0">
                <a:solidFill>
                  <a:srgbClr val="C00000"/>
                </a:solidFill>
              </a:rPr>
              <a:t> и работу разных систем </a:t>
            </a:r>
            <a:r>
              <a:rPr lang="ru-RU" dirty="0" smtClean="0">
                <a:solidFill>
                  <a:srgbClr val="C00000"/>
                </a:solidFill>
              </a:rPr>
              <a:t>организма.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9" y="2996952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022812"/>
            <a:ext cx="3229883" cy="2422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57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slide.ru/documents_2/990587e1f4fb84e409ddd69cac620bbd/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3" b="1797"/>
          <a:stretch/>
        </p:blipFill>
        <p:spPr bwMode="auto">
          <a:xfrm>
            <a:off x="-25749" y="0"/>
            <a:ext cx="9217024" cy="69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2123728" y="836712"/>
            <a:ext cx="5256584" cy="86409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p.userapi.com/c847017/v847017301/44c71/LQTb5LahiV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47017/v847017301/44c99/GO81Lr8tDF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91" y="2996952"/>
            <a:ext cx="3633353" cy="2725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slide.ru/documents_2/990587e1f4fb84e409ddd69cac620bbd/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3" b="1797"/>
          <a:stretch/>
        </p:blipFill>
        <p:spPr bwMode="auto">
          <a:xfrm>
            <a:off x="-25749" y="0"/>
            <a:ext cx="9217024" cy="69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2123728" y="692696"/>
            <a:ext cx="5256584" cy="115212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Соблюдение правил личной гигиены</a:t>
            </a:r>
          </a:p>
        </p:txBody>
      </p:sp>
      <p:pic>
        <p:nvPicPr>
          <p:cNvPr id="1026" name="Picture 2" descr="https://pp.userapi.com/c844520/v844520908/5bf9f/s3FrxLImBl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66" y="1922134"/>
            <a:ext cx="5282795" cy="3962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slide.ru/documents_2/990587e1f4fb84e409ddd69cac620bbd/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3" b="1797"/>
          <a:stretch/>
        </p:blipFill>
        <p:spPr bwMode="auto">
          <a:xfrm>
            <a:off x="-25749" y="0"/>
            <a:ext cx="9217024" cy="69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611560" y="692696"/>
            <a:ext cx="8064896" cy="93610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Создание условий для полноценного сна</a:t>
            </a:r>
          </a:p>
        </p:txBody>
      </p:sp>
      <p:pic>
        <p:nvPicPr>
          <p:cNvPr id="4098" name="Picture 2" descr="https://pp.userapi.com/c847017/v847017301/44c8f/PLpNsP51lA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20" y="1772816"/>
            <a:ext cx="3592194" cy="2694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847017/v847017301/44ca8/ZralBT1NAo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12401"/>
            <a:ext cx="3608605" cy="2706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2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slide.ru/documents_2/990587e1f4fb84e409ddd69cac620bbd/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3" b="1797"/>
          <a:stretch/>
        </p:blipFill>
        <p:spPr bwMode="auto">
          <a:xfrm>
            <a:off x="-25749" y="0"/>
            <a:ext cx="9217024" cy="69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611560" y="692696"/>
            <a:ext cx="8064896" cy="93610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ФИЗКУЛЬТУРНО-ОЗДОРОВИТЕЛЬНАЯ ДЕЯТЕЛЬНОСТЬ  ВКЛЮЧАЕТ В СЕБЯ: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772816"/>
            <a:ext cx="806489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u="sng" dirty="0" smtClean="0">
                <a:solidFill>
                  <a:schemeClr val="accent2"/>
                </a:solidFill>
              </a:rPr>
              <a:t>Создание </a:t>
            </a:r>
            <a:r>
              <a:rPr lang="ru-RU" altLang="ru-RU" sz="2400" b="1" u="sng" dirty="0">
                <a:solidFill>
                  <a:schemeClr val="accent2"/>
                </a:solidFill>
              </a:rPr>
              <a:t>системы двигательной </a:t>
            </a:r>
            <a:r>
              <a:rPr lang="ru-RU" altLang="ru-RU" sz="2400" b="1" u="sng" dirty="0" smtClean="0">
                <a:solidFill>
                  <a:schemeClr val="accent2"/>
                </a:solidFill>
              </a:rPr>
              <a:t>активности</a:t>
            </a:r>
          </a:p>
          <a:p>
            <a:r>
              <a:rPr lang="ru-RU" altLang="ru-RU" sz="2400" b="1" u="sng" dirty="0" smtClean="0">
                <a:solidFill>
                  <a:schemeClr val="accent2"/>
                </a:solidFill>
              </a:rPr>
              <a:t> </a:t>
            </a:r>
            <a:r>
              <a:rPr lang="ru-RU" altLang="ru-RU" sz="2400" b="1" u="sng" dirty="0">
                <a:solidFill>
                  <a:schemeClr val="accent2"/>
                </a:solidFill>
              </a:rPr>
              <a:t>в течение дня:</a:t>
            </a:r>
          </a:p>
          <a:p>
            <a:pPr>
              <a:buFontTx/>
              <a:buChar char="•"/>
            </a:pPr>
            <a:r>
              <a:rPr lang="ru-RU" altLang="ru-RU" b="1" dirty="0">
                <a:solidFill>
                  <a:schemeClr val="accent2"/>
                </a:solidFill>
              </a:rPr>
              <a:t> утренняя гимнастика (ежедневно); </a:t>
            </a:r>
          </a:p>
          <a:p>
            <a:pPr>
              <a:buFontTx/>
              <a:buChar char="•"/>
            </a:pPr>
            <a:r>
              <a:rPr lang="ru-RU" altLang="ru-RU" b="1" dirty="0">
                <a:solidFill>
                  <a:schemeClr val="accent2"/>
                </a:solidFill>
              </a:rPr>
              <a:t> физкультурные занятия </a:t>
            </a:r>
            <a:r>
              <a:rPr lang="ru-RU" altLang="ru-RU" b="1" dirty="0" smtClean="0">
                <a:solidFill>
                  <a:schemeClr val="accent2"/>
                </a:solidFill>
              </a:rPr>
              <a:t>; </a:t>
            </a:r>
            <a:endParaRPr lang="ru-RU" altLang="ru-RU" b="1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ru-RU" altLang="ru-RU" b="1" dirty="0">
                <a:solidFill>
                  <a:schemeClr val="accent2"/>
                </a:solidFill>
              </a:rPr>
              <a:t> музыкально – ритмические занятия </a:t>
            </a:r>
            <a:r>
              <a:rPr lang="ru-RU" altLang="ru-RU" b="1" dirty="0" smtClean="0">
                <a:solidFill>
                  <a:schemeClr val="accent2"/>
                </a:solidFill>
              </a:rPr>
              <a:t>; </a:t>
            </a:r>
            <a:endParaRPr lang="ru-RU" altLang="ru-RU" b="1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ru-RU" altLang="ru-RU" b="1" dirty="0">
                <a:solidFill>
                  <a:schemeClr val="accent2"/>
                </a:solidFill>
              </a:rPr>
              <a:t> прогулки с включением подвижных игр; </a:t>
            </a:r>
            <a:r>
              <a:rPr lang="ru-RU" altLang="ru-RU" b="1" dirty="0" smtClean="0">
                <a:solidFill>
                  <a:schemeClr val="accent2"/>
                </a:solidFill>
              </a:rPr>
              <a:t> </a:t>
            </a:r>
            <a:endParaRPr lang="ru-RU" altLang="ru-RU" b="1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ru-RU" altLang="ru-RU" b="1" dirty="0">
                <a:solidFill>
                  <a:schemeClr val="accent2"/>
                </a:solidFill>
              </a:rPr>
              <a:t> пальчиковая гимнастика (ежедневно во время режимных моментов) </a:t>
            </a:r>
          </a:p>
          <a:p>
            <a:pPr>
              <a:buFontTx/>
              <a:buChar char="•"/>
            </a:pPr>
            <a:r>
              <a:rPr lang="ru-RU" altLang="ru-RU" b="1" dirty="0">
                <a:solidFill>
                  <a:schemeClr val="accent2"/>
                </a:solidFill>
              </a:rPr>
              <a:t> зрительная, дыхательная, корригирующая гимнастика на  соответствующих </a:t>
            </a:r>
            <a:r>
              <a:rPr lang="ru-RU" altLang="ru-RU" b="1" dirty="0" smtClean="0">
                <a:solidFill>
                  <a:schemeClr val="accent2"/>
                </a:solidFill>
              </a:rPr>
              <a:t>занятиях</a:t>
            </a:r>
            <a:r>
              <a:rPr lang="ru-RU" altLang="ru-RU" b="1" dirty="0">
                <a:solidFill>
                  <a:schemeClr val="accent2"/>
                </a:solidFill>
              </a:rPr>
              <a:t>;</a:t>
            </a:r>
          </a:p>
          <a:p>
            <a:pPr>
              <a:buFontTx/>
              <a:buChar char="•"/>
            </a:pPr>
            <a:r>
              <a:rPr lang="ru-RU" altLang="ru-RU" b="1" dirty="0">
                <a:solidFill>
                  <a:schemeClr val="accent2"/>
                </a:solidFill>
              </a:rPr>
              <a:t> оздоровительная гимнастика после дневного сна (ежедневно); </a:t>
            </a:r>
          </a:p>
          <a:p>
            <a:pPr>
              <a:buFontTx/>
              <a:buChar char="•"/>
            </a:pPr>
            <a:r>
              <a:rPr lang="ru-RU" altLang="ru-RU" b="1" dirty="0">
                <a:solidFill>
                  <a:schemeClr val="accent2"/>
                </a:solidFill>
              </a:rPr>
              <a:t> физкультминутки и паузы (на малоподвижных занятиях, ежедневно); </a:t>
            </a:r>
          </a:p>
          <a:p>
            <a:pPr>
              <a:buFontTx/>
              <a:buChar char="•"/>
            </a:pPr>
            <a:r>
              <a:rPr lang="ru-RU" altLang="ru-RU" b="1" dirty="0">
                <a:solidFill>
                  <a:schemeClr val="accent2"/>
                </a:solidFill>
              </a:rPr>
              <a:t> эмоциональные разрядки, релаксация; </a:t>
            </a:r>
          </a:p>
          <a:p>
            <a:pPr>
              <a:buFontTx/>
              <a:buChar char="•"/>
            </a:pPr>
            <a:r>
              <a:rPr lang="ru-RU" altLang="ru-RU" b="1" dirty="0">
                <a:solidFill>
                  <a:schemeClr val="accent2"/>
                </a:solidFill>
              </a:rPr>
              <a:t> ходьба по массажным </a:t>
            </a:r>
            <a:r>
              <a:rPr lang="ru-RU" altLang="ru-RU" b="1" dirty="0" smtClean="0">
                <a:solidFill>
                  <a:schemeClr val="accent2"/>
                </a:solidFill>
              </a:rPr>
              <a:t>коврикам; </a:t>
            </a:r>
            <a:endParaRPr lang="ru-RU" altLang="ru-RU" b="1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ru-RU" altLang="ru-RU" b="1" dirty="0">
                <a:solidFill>
                  <a:schemeClr val="accent2"/>
                </a:solidFill>
              </a:rPr>
              <a:t> спортивные досуги, развлечения, праздники .</a:t>
            </a:r>
          </a:p>
          <a:p>
            <a:pPr>
              <a:spcBef>
                <a:spcPct val="5000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01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hevoloshins.ru/wp-content/uploads/2011/09/samer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30"/>
            <a:ext cx="9144000" cy="68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7924" y="1772816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Давайте растить детей здоровыми!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4800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slide.ru/documents_2/990587e1f4fb84e409ddd69cac620bbd/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3" b="1797"/>
          <a:stretch/>
        </p:blipFill>
        <p:spPr bwMode="auto">
          <a:xfrm>
            <a:off x="-25749" y="0"/>
            <a:ext cx="9217024" cy="69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%D0%B2%D1%80%D0%B5%D0%B4%D0%BD%D1%8B%D0%B5_%D0%B8_%D0%B7%D0%B4%D0%BE%D1%80%D0%BE%D0%B2%D1%8B%D0%B5_%D0%BF%D1%80%D0%B8%D0%B2%D1%8B%D1%87%D0%BA%D0%B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112" y="548680"/>
            <a:ext cx="7200800" cy="5468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177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slide.ru/documents_2/990587e1f4fb84e409ddd69cac620bbd/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3" b="1797"/>
          <a:stretch/>
        </p:blipFill>
        <p:spPr bwMode="auto">
          <a:xfrm>
            <a:off x="-25749" y="0"/>
            <a:ext cx="9217024" cy="69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90872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ФАКТОРЫ ВЛИЯЮЩИЕ НА ЗДОРОВЬЕ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132856"/>
            <a:ext cx="57606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Развитие здравоохранения – 10%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70C0"/>
                </a:solidFill>
              </a:rPr>
              <a:t> Экология – 20%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7030A0"/>
                </a:solidFill>
              </a:rPr>
              <a:t> Наследственность – 20%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</a:rPr>
              <a:t> Образ жизни – 50%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slide.ru/documents_2/990587e1f4fb84e409ddd69cac620bbd/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3" b="1797"/>
          <a:stretch/>
        </p:blipFill>
        <p:spPr bwMode="auto">
          <a:xfrm>
            <a:off x="-25749" y="0"/>
            <a:ext cx="9217024" cy="69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3579" y="764704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Задачи раннего формирования культуры здоровья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13095189"/>
              </p:ext>
            </p:extLst>
          </p:nvPr>
        </p:nvGraphicFramePr>
        <p:xfrm>
          <a:off x="1534763" y="19859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0644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slide.ru/documents_2/990587e1f4fb84e409ddd69cac620bbd/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3" b="1797"/>
          <a:stretch/>
        </p:blipFill>
        <p:spPr bwMode="auto">
          <a:xfrm>
            <a:off x="-25749" y="0"/>
            <a:ext cx="9217024" cy="69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3579" y="764704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Задачи работы по формированию культуры ЗОЖ у дошкольников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Вертикальный свиток 1"/>
          <p:cNvSpPr/>
          <p:nvPr/>
        </p:nvSpPr>
        <p:spPr>
          <a:xfrm>
            <a:off x="557389" y="1844824"/>
            <a:ext cx="2808312" cy="432048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178607" y="1844824"/>
            <a:ext cx="2808312" cy="432048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5796136" y="1844824"/>
            <a:ext cx="2808312" cy="432048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3" y="2276872"/>
            <a:ext cx="20162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endParaRPr lang="ru-RU" alt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здоровье как одной из главных ценностей жизни, воспитывать навыки здорового поведения:</a:t>
            </a:r>
          </a:p>
          <a:p>
            <a:pPr>
              <a:buFontTx/>
              <a:buChar char="•"/>
            </a:pPr>
            <a:r>
              <a:rPr lang="ru-RU" alt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привить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с малых лет правильное отношение к своему здоровью, чувство ответственности за него.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7904" y="2450410"/>
            <a:ext cx="1800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ru-RU" altLang="ru-RU" dirty="0" smtClean="0">
                <a:solidFill>
                  <a:srgbClr val="C00000"/>
                </a:solidFill>
              </a:rPr>
              <a:t> </a:t>
            </a:r>
            <a:r>
              <a:rPr lang="ru-RU" alt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овладеть устойчивыми навыками поведения;</a:t>
            </a:r>
          </a:p>
          <a:p>
            <a:pPr>
              <a:buFontTx/>
              <a:buChar char="•"/>
            </a:pPr>
            <a:r>
              <a:rPr lang="ru-RU" alt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рассказывать о своем здоровье, здоровье близких;</a:t>
            </a:r>
          </a:p>
          <a:p>
            <a:pPr>
              <a:buFontTx/>
              <a:buChar char="•"/>
            </a:pPr>
            <a:r>
              <a:rPr lang="ru-RU" alt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вырабатывать навыки правильной осанки</a:t>
            </a: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2564904"/>
            <a:ext cx="1584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знания детей о физкультурном движении в целом;</a:t>
            </a:r>
          </a:p>
          <a:p>
            <a:pPr>
              <a:buFontTx/>
              <a:buChar char="•"/>
            </a:pP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художественный интерес</a:t>
            </a:r>
          </a:p>
        </p:txBody>
      </p:sp>
    </p:spTree>
    <p:extLst>
      <p:ext uri="{BB962C8B-B14F-4D97-AF65-F5344CB8AC3E}">
        <p14:creationId xmlns:p14="http://schemas.microsoft.com/office/powerpoint/2010/main" val="287167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slide.ru/documents_2/990587e1f4fb84e409ddd69cac620bbd/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3" b="1797"/>
          <a:stretch/>
        </p:blipFill>
        <p:spPr bwMode="auto">
          <a:xfrm>
            <a:off x="-25749" y="0"/>
            <a:ext cx="9217024" cy="69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83671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СОЗДАНИЯ РЕЗЕРВОВ ЗДОРОВЬЯ</a:t>
            </a: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684213" y="1773238"/>
            <a:ext cx="7848227" cy="4319587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677924" y="5440278"/>
            <a:ext cx="5760232" cy="400110"/>
          </a:xfrm>
          <a:prstGeom prst="rect">
            <a:avLst/>
          </a:prstGeom>
          <a:solidFill>
            <a:srgbClr val="FF0000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/>
              <a:t>Создание условий для полноценного сна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062607" y="4925063"/>
            <a:ext cx="5040312" cy="400110"/>
          </a:xfrm>
          <a:prstGeom prst="rect">
            <a:avLst/>
          </a:prstGeom>
          <a:solidFill>
            <a:srgbClr val="00FF00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/>
              <a:t>Соблюдение правил личной гигиены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04419" y="4340572"/>
            <a:ext cx="4107242" cy="400110"/>
          </a:xfrm>
          <a:prstGeom prst="rect">
            <a:avLst/>
          </a:prstGeom>
          <a:solidFill>
            <a:srgbClr val="FF99CC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/>
              <a:t>Занятия физкультурой, прогулки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69288" y="3783042"/>
            <a:ext cx="2951256" cy="400110"/>
          </a:xfrm>
          <a:prstGeom prst="rect">
            <a:avLst/>
          </a:prstGeom>
          <a:solidFill>
            <a:srgbClr val="00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/>
              <a:t>Рациональное питание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71586" y="3231282"/>
            <a:ext cx="2008526" cy="400110"/>
          </a:xfrm>
          <a:prstGeom prst="rect">
            <a:avLst/>
          </a:prstGeom>
          <a:solidFill>
            <a:srgbClr val="FFCC00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/>
              <a:t>Закаливание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823999" y="2667640"/>
            <a:ext cx="1468082" cy="400110"/>
          </a:xfrm>
          <a:prstGeom prst="rect">
            <a:avLst/>
          </a:prstGeom>
          <a:solidFill>
            <a:srgbClr val="CC99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/>
              <a:t>Режим дня </a:t>
            </a:r>
          </a:p>
        </p:txBody>
      </p:sp>
    </p:spTree>
    <p:extLst>
      <p:ext uri="{BB962C8B-B14F-4D97-AF65-F5344CB8AC3E}">
        <p14:creationId xmlns:p14="http://schemas.microsoft.com/office/powerpoint/2010/main" val="387969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slide.ru/documents_2/990587e1f4fb84e409ddd69cac620bbd/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3" b="1797"/>
          <a:stretch/>
        </p:blipFill>
        <p:spPr bwMode="auto">
          <a:xfrm>
            <a:off x="-25749" y="0"/>
            <a:ext cx="9217024" cy="69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2483768" y="656692"/>
            <a:ext cx="3960440" cy="93610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83768" y="80157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3" name="Picture 17" descr="http://images.myshared.ru/17/1100003/slide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24" y="1593184"/>
            <a:ext cx="6065320" cy="4548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slide.ru/documents_2/990587e1f4fb84e409ddd69cac620bbd/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3" b="1797"/>
          <a:stretch/>
        </p:blipFill>
        <p:spPr bwMode="auto">
          <a:xfrm>
            <a:off x="-25749" y="0"/>
            <a:ext cx="9217024" cy="69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694331" y="481932"/>
            <a:ext cx="7776864" cy="208823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925883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Закаливание </a:t>
            </a:r>
            <a:r>
              <a:rPr lang="ru-RU" dirty="0">
                <a:solidFill>
                  <a:srgbClr val="FF0000"/>
                </a:solidFill>
              </a:rPr>
              <a:t>– повышение устойчивости организма к неблагоприятному воздействию ряда факторов окружающей среды путем систематического кратковременного воздействия на организм этих же факторов в малой дозе.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2852936"/>
            <a:ext cx="37804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контрастное воздушное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контрастное водное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массаж (самомассаж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ушных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раковин, массаж рук, точечный массаж)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ыхательная гимнастика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плоскостопия и нарушений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осанки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прививки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проветривание.</a:t>
            </a:r>
          </a:p>
        </p:txBody>
      </p:sp>
      <p:pic>
        <p:nvPicPr>
          <p:cNvPr id="1026" name="Picture 2" descr="https://pp.userapi.com/c847017/v847017301/44c7b/gWS4WEfnsM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86" y="2922659"/>
            <a:ext cx="3641391" cy="2731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slide.ru/documents_2/990587e1f4fb84e409ddd69cac620bbd/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3" b="1797"/>
          <a:stretch/>
        </p:blipFill>
        <p:spPr bwMode="auto">
          <a:xfrm>
            <a:off x="-25749" y="0"/>
            <a:ext cx="9217024" cy="69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1043608" y="836712"/>
            <a:ext cx="7056784" cy="208823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1142164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Питание детей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3-7 лет должно быть организовано таким образом, чтобы обеспечить нормальный рост и развитие детского организма, подготовить мышцы, кости и мозг к резкому возрастанию умственных и физических нагрузок и изменению режима, связанному с началом учебы в школе.</a:t>
            </a:r>
          </a:p>
        </p:txBody>
      </p:sp>
      <p:pic>
        <p:nvPicPr>
          <p:cNvPr id="2050" name="Picture 2" descr="https://pp.userapi.com/c847017/v847017301/44c67/gPNfYBW_4f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71" y="3244274"/>
            <a:ext cx="3318642" cy="2488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230396"/>
            <a:ext cx="3337146" cy="2502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10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1239</Words>
  <Application>Microsoft Office PowerPoint</Application>
  <PresentationFormat>Экран (4:3)</PresentationFormat>
  <Paragraphs>163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WD1TB</cp:lastModifiedBy>
  <cp:revision>32</cp:revision>
  <dcterms:modified xsi:type="dcterms:W3CDTF">2018-06-13T09:32:20Z</dcterms:modified>
</cp:coreProperties>
</file>