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68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F62E3-2A9C-4587-9486-B3A477BB05DD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36261-9C9A-4183-BD02-69D3E9CBE6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874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F62E3-2A9C-4587-9486-B3A477BB05DD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36261-9C9A-4183-BD02-69D3E9CBE6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5798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F62E3-2A9C-4587-9486-B3A477BB05DD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36261-9C9A-4183-BD02-69D3E9CBE6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8888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F62E3-2A9C-4587-9486-B3A477BB05DD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36261-9C9A-4183-BD02-69D3E9CBE6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810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F62E3-2A9C-4587-9486-B3A477BB05DD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36261-9C9A-4183-BD02-69D3E9CBE6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79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F62E3-2A9C-4587-9486-B3A477BB05DD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36261-9C9A-4183-BD02-69D3E9CBE6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686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F62E3-2A9C-4587-9486-B3A477BB05DD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36261-9C9A-4183-BD02-69D3E9CBE6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628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F62E3-2A9C-4587-9486-B3A477BB05DD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36261-9C9A-4183-BD02-69D3E9CBE6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7376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F62E3-2A9C-4587-9486-B3A477BB05DD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36261-9C9A-4183-BD02-69D3E9CBE6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9545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F62E3-2A9C-4587-9486-B3A477BB05DD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36261-9C9A-4183-BD02-69D3E9CBE6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491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F62E3-2A9C-4587-9486-B3A477BB05DD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36261-9C9A-4183-BD02-69D3E9CBE6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508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0F62E3-2A9C-4587-9486-B3A477BB05DD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B36261-9C9A-4183-BD02-69D3E9CBE6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955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vk.com/school_1_dzhankoy?from=groups&amp;w=wall-47249739_2205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vk.com/school_1_dzhankoy?from=groups&amp;w=wall-47249739_2238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vk.com/school_1_dzhankoy?act=s&amp;id=47249739&amp;t2fs=ba6fde1ef7e0676f98_8&amp;w=wall-47249739_2313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0525" y="3179763"/>
            <a:ext cx="11249025" cy="23876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КАДЕТЫ</a:t>
            </a:r>
            <a:br>
              <a:rPr lang="ru-RU" b="1" dirty="0" smtClean="0"/>
            </a:br>
            <a:r>
              <a:rPr lang="ru-RU" b="1" dirty="0" smtClean="0"/>
              <a:t>МОУ "СШ №1 им. А.А. Драгомировой"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>Итоги 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2025 – 2026 учебный год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034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85725"/>
            <a:ext cx="118205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Легендарному летчику-испытателю </a:t>
            </a:r>
            <a:r>
              <a:rPr lang="ru-RU" dirty="0" err="1"/>
              <a:t>Амет</a:t>
            </a:r>
            <a:r>
              <a:rPr lang="ru-RU" dirty="0"/>
              <a:t>-хану Султану исполнилось бы 105 лет.</a:t>
            </a:r>
          </a:p>
          <a:p>
            <a:r>
              <a:rPr lang="ru-RU" dirty="0"/>
              <a:t>Султан </a:t>
            </a:r>
            <a:r>
              <a:rPr lang="ru-RU" dirty="0" err="1"/>
              <a:t>Амет</a:t>
            </a:r>
            <a:r>
              <a:rPr lang="ru-RU" dirty="0"/>
              <a:t>-Хан — человек, который провел в воздухе более 4200 часов и освоил порядка 100 самолетов. Это почти полгода непрерывного полета. Он настолько сроднился с небом и железными птицами, что удача всегда благоволила ему: будь то в сражениях против захватчиков или же на сложнейших испытаниях летающих аппаратов.</a:t>
            </a:r>
          </a:p>
          <a:p>
            <a:r>
              <a:rPr lang="ru-RU" dirty="0"/>
              <a:t> Кадеты 5-А класса провели защиту проектов, посвященных дважды Герой Советского Союза </a:t>
            </a:r>
            <a:r>
              <a:rPr lang="ru-RU" dirty="0" err="1"/>
              <a:t>Амет</a:t>
            </a:r>
            <a:r>
              <a:rPr lang="ru-RU" dirty="0"/>
              <a:t>-хану Султану.</a:t>
            </a:r>
          </a:p>
          <a:p>
            <a:r>
              <a:rPr lang="ru-RU" dirty="0"/>
              <a:t> Лучшие работы были отобраны на муниципальный конкурс «Покоривший небо» в номинации «Боевой листок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8194" name="Picture 2" descr="https://api.crimeaschool.ru/api/object_storage/fd649d3e-5caa-4155-96c1-3c905851678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79" y="2124075"/>
            <a:ext cx="3238501" cy="2428876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api.crimeaschool.ru/api/object_storage/5d60f24b-c5af-44b1-b516-68c39c277d6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925" y="2745317"/>
            <a:ext cx="2711450" cy="3615267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s://api.crimeaschool.ru/api/object_storage/1e36ce24-3e51-4e2c-946e-aa218ebf165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9825" y="3267869"/>
            <a:ext cx="4303184" cy="3227388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3681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" y="133350"/>
            <a:ext cx="1152525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2 декабря 2025г были подведены результаты муниципального конкурса «Покоривший небо», посвященного 105-летию со дня рождения дважды Герой Советского Союза </a:t>
            </a:r>
            <a:r>
              <a:rPr lang="ru-RU" dirty="0" err="1"/>
              <a:t>Амет</a:t>
            </a:r>
            <a:r>
              <a:rPr lang="ru-RU" dirty="0"/>
              <a:t>-хана Султана.</a:t>
            </a:r>
          </a:p>
          <a:p>
            <a:r>
              <a:rPr lang="ru-RU" sz="1600" dirty="0"/>
              <a:t>Ребята с достоинством выполнили все задания по положению конкурса и получили победные места.</a:t>
            </a:r>
          </a:p>
          <a:p>
            <a:r>
              <a:rPr lang="ru-RU" sz="1600" dirty="0"/>
              <a:t>- Обучающийся </a:t>
            </a:r>
            <a:r>
              <a:rPr lang="ru-RU" sz="1600" dirty="0" err="1"/>
              <a:t>Галамага</a:t>
            </a:r>
            <a:r>
              <a:rPr lang="ru-RU" sz="1600" dirty="0"/>
              <a:t> Александр 4-В класс (классный руководитель Потемкина И.Н.) – I место в номинации «Боевой листок».</a:t>
            </a:r>
          </a:p>
          <a:p>
            <a:r>
              <a:rPr lang="ru-RU" sz="1600" dirty="0"/>
              <a:t>- Кадет 5-А класса Ковалёва Мирослава (классный руководитель Марченко И.Г.) -  I место в номинации «Боевой листок».</a:t>
            </a:r>
          </a:p>
          <a:p>
            <a:r>
              <a:rPr lang="ru-RU" sz="1600" dirty="0"/>
              <a:t>- Кадет 5-А класса </a:t>
            </a:r>
            <a:r>
              <a:rPr lang="ru-RU" sz="1600" dirty="0" err="1"/>
              <a:t>Веронян</a:t>
            </a:r>
            <a:r>
              <a:rPr lang="ru-RU" sz="1600" dirty="0"/>
              <a:t> Егор (классный руководитель Марченко И.Г.) -  III место в номинации «Боевой листок».</a:t>
            </a:r>
          </a:p>
          <a:p>
            <a:r>
              <a:rPr lang="ru-RU" sz="1600" dirty="0"/>
              <a:t> Молодцы ребята! Так держать</a:t>
            </a:r>
            <a:r>
              <a:rPr lang="ru-RU" sz="1600" dirty="0" smtClean="0"/>
              <a:t>!</a:t>
            </a:r>
            <a:endParaRPr lang="ru-RU" sz="1600" dirty="0"/>
          </a:p>
        </p:txBody>
      </p:sp>
      <p:pic>
        <p:nvPicPr>
          <p:cNvPr id="9218" name="Picture 2" descr="https://api.crimeaschool.ru/api/object_storage/4c21d25d-1aa9-4de0-baf7-f42b7282232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919815"/>
            <a:ext cx="5886449" cy="44148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api.crimeaschool.ru/api/object_storage/71edd979-4003-4b6a-8c2d-da82e70d52f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500" y="1561663"/>
            <a:ext cx="4064000" cy="49534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91824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api.crimeaschool.ru/api/object_storage/afbad8e6-d0a4-4d69-9a63-d0a98f0fe81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1800119"/>
            <a:ext cx="3638550" cy="49425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1000" y="228600"/>
            <a:ext cx="113347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 рамках Всероссийской акции "Новый год в каждый дом" родители обучающихся Первой школы собрали продовольственную гуманитарную помощь. В преддверии новогодних праздников отправили гуманитарную помощь участникам специальной военной операции. А также с гуманитарной помощью было отправлено 200 экземпляров детской газеты юных военкоров - кадетов 5-А класса. Газета называется "Ступени". Это </a:t>
            </a:r>
            <a:r>
              <a:rPr lang="ru-RU" dirty="0" err="1"/>
              <a:t>спецвыпуск</a:t>
            </a:r>
            <a:r>
              <a:rPr lang="ru-RU" dirty="0"/>
              <a:t> новогодних поздравлений для поддержания воинского духа солдат - участников СВО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244" name="Picture 4" descr="https://api.crimeaschool.ru/api/object_storage/450b59b9-c811-47a2-b86c-11dca181cb0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49" y="1800119"/>
            <a:ext cx="3528561" cy="49912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1193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350" y="219075"/>
            <a:ext cx="11934825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 МОУ «СШ№1 им. А.А. Драгомировой» прошло памятное мероприятие, призванное сохранить историческую память о трагедии Холокоста и воспитать у учащихся уважение к человеческому достоинству и сострадание.</a:t>
            </a:r>
            <a:br>
              <a:rPr lang="ru-RU" dirty="0"/>
            </a:br>
            <a:r>
              <a:rPr lang="ru-RU" sz="1600" dirty="0"/>
              <a:t>Учащимся представили хронику событий Холокоста, рассказали о системе концентрационных лагерей, масштабах геноцида и судьбах жертв. Особое внимание уделили Дню освобождения Освенцима — 27 января 1945 года, который ныне отмечается как Международный день памяти жертв Холокоста.</a:t>
            </a:r>
            <a:br>
              <a:rPr lang="ru-RU" sz="1600" dirty="0"/>
            </a:br>
            <a:r>
              <a:rPr lang="ru-RU" sz="1600" dirty="0"/>
              <a:t>Документальные свидетельства. Были показаны отрывки из архивных видеозаписей и интервью выживших, а также фотографии и документы эпохи.</a:t>
            </a:r>
            <a:br>
              <a:rPr lang="ru-RU" sz="1600" dirty="0"/>
            </a:br>
            <a:r>
              <a:rPr lang="ru-RU" sz="1600" dirty="0"/>
              <a:t>Памятная акция. В завершение мероприятия участники почтили память погибших минутой молчания.</a:t>
            </a:r>
            <a:br>
              <a:rPr lang="ru-RU" sz="1600" dirty="0"/>
            </a:br>
            <a:r>
              <a:rPr lang="ru-RU" sz="1600" dirty="0"/>
              <a:t>Мы убеждены, что сохранение памяти о Холокосте — это не только дань уважения жертвам, но и важный шаг к построению мирного и справедливого общества, где нет места ненависти и дискриминации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pic>
        <p:nvPicPr>
          <p:cNvPr id="11266" name="Picture 2" descr="https://iv.okcdn.ru/getVideoPreview?id=10720582961763&amp;idx=8&amp;type=39&amp;tkn=X9Dcioe55uJXXkQ5ula59pxE544&amp;fn=vid_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0" y="3014521"/>
            <a:ext cx="6412830" cy="3509244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s://sun9-51.userapi.com/s/v1/ig2/xlf8-6nhwkiKWBIm0X7KcZ5Kn_2TP-tjI40_s_JAsE7legCG3AViY_fZ7PmhhGcEATkP_iOrQKpODVRs1jH0DO8j.jpg?quality=95&amp;as=32x43,48x64,72x96,108x144,160x213,240x320,360x480,480x640,540x720,640x853,720x960,960x1280&amp;from=bu&amp;u=KnZqhDL_uRXF9zmlEsldxOndXBE2KaX_wRJZ85JDG7g&amp;cs=640x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4375" y="3014521"/>
            <a:ext cx="2638425" cy="3516527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60950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sun9-86.userapi.com/s/v1/ig2/tTU47UKPo4bu17GOZmso0bg3I0yyItP-PkrXnh9ZlRrWcqjPlasuJRNxpt_JJke5NyvWqolzlaphfeywldfxNziL.jpg?quality=95&amp;as=32x24,48x36,72x54,108x81,160x120,240x180,360x270,480x360,540x405,640x480,720x540,1080x810,1280x960&amp;from=bu&amp;u=6Q9CCEaUkAyaeNXzqXjud2hKNWo_WFlbA5J1LVw_1bI&amp;cs=54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62" y="3457575"/>
            <a:ext cx="3124201" cy="3178175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ttps://sun9-4.userapi.com/s/v1/ig2/FU_iXQfnYUBW_32aOOPEvmCMky9NModxUulCcn5Tez-1ARdGXD0klTsMCfZqD9qAL5Mcxpv8dPErV7zGAAKuuNyv.jpg?quality=95&amp;as=32x32,48x48,72x72,108x108,160x160,240x240,360x360,480x480,540x540,640x640,720x720,1080x1080,1280x1280&amp;from=bu&amp;u=FCgF9gvTFsPf1ffjirqj2QK7T4odh0Ze0TNqKWnM3UM&amp;cs=540x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4369" y="3457575"/>
            <a:ext cx="3178175" cy="3178175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sun9-32.userapi.com/s/v1/ig2/taiQzrPeYeOMEejcJWZ0rVjtAzuUe-YpF4y1xKmhMxABcwzGmthxQLX7oaEe6NYkTZK9RBGCntmPdw6m8Sgjcfh-.jpg?quality=95&amp;as=32x32,48x48,72x72,108x108,160x160,240x240,360x360,480x480,540x540,640x640,720x720,1080x1080,1280x1280&amp;from=bu&amp;u=4DPZ5ZtDUj3AzokoGme1CpH9a3JvMlOzqSjAenCJLhM&amp;cs=540x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551" y="3300412"/>
            <a:ext cx="3335338" cy="3335338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0025" y="104775"/>
            <a:ext cx="11477625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 МОУ «СШ№1 им. А.А. Драгомировой» прошло памятное мероприятие, призванное сохранить историческую память о блокаде Ленинграда (8 сентября 1941 г. — 27 января 1944 г.) и воспитать у учащихся уважение к подвигу защитников и жителей города.</a:t>
            </a:r>
            <a:br>
              <a:rPr lang="ru-RU" dirty="0"/>
            </a:br>
            <a:r>
              <a:rPr lang="ru-RU" sz="1600" dirty="0"/>
              <a:t>Кадетам рассказали о хронологии блокады: начало окружения города (8 сентября 1941 г.);самые тяжёлые месяцы (ноябрь–декабрь 1941 г., норма хлеба — 125 г для детей);«Дорога жизни» через Ладожское озеро; прорыв блокады (18 января 1943 г.);полное снятие блокады (27 января 1944 г.).</a:t>
            </a:r>
            <a:br>
              <a:rPr lang="ru-RU" sz="1600" dirty="0"/>
            </a:br>
            <a:r>
              <a:rPr lang="ru-RU" sz="1600" dirty="0"/>
              <a:t>Свидетельства эпохи. Были представлены: архивные фото и документы; отрывки из дневников блокадников (в т. ч. дневник Тани Савичевой); аудиозаписи метронома (сигнал воздушной тревоги — 150 ударов в минуту, отбой — 50 ударов).</a:t>
            </a:r>
            <a:br>
              <a:rPr lang="ru-RU" sz="1600" dirty="0"/>
            </a:br>
            <a:r>
              <a:rPr lang="ru-RU" sz="1600" dirty="0"/>
              <a:t>Школьники узнали о: блокадном хлебе (состав: ржаная мука, целлюлозная мука, жмых, отруби);работе заводов и госпиталей в условиях голода и холода; детях, помогавших взрослым (дежурства на крышах, уход за ранеными, сборка боеприпасов).</a:t>
            </a:r>
            <a:br>
              <a:rPr lang="ru-RU" sz="1600" dirty="0"/>
            </a:br>
            <a:r>
              <a:rPr lang="ru-RU" sz="1600" dirty="0"/>
              <a:t>В формате открытого диалога обсудили: как ленинградцы сохраняли человеческий дух в нечеловеческих условиях; значение «Дороги жизни» и «Дороги Победы»; почему важно помнить о блокаде сегодня. Мероприятие позволило: углубить знания кадетов о подвиге ленинградцев; показать примеры мужества и взаимопомощи в экстремальных условиях; стимулировать размышления о ценности мира и человеческой жизни; укрепить связь поколений через сохранение исторической памяти</a:t>
            </a:r>
            <a:r>
              <a:rPr lang="ru-RU" sz="1600" dirty="0" smtClean="0"/>
              <a:t>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3012820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0975" y="161925"/>
            <a:ext cx="1179195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 МОУ СШ № 1 имени Анастасии Алексеевны Драгомировой прошёл памятный урок мужества под названием «Нам забыть не дано: пыль афганских дорог». Мероприятие было посвящено подвигу советских воинов‑интернационалистов, прошедших через испытания Афганской войны.</a:t>
            </a:r>
            <a:br>
              <a:rPr lang="ru-RU" dirty="0"/>
            </a:br>
            <a:r>
              <a:rPr lang="ru-RU" dirty="0"/>
              <a:t>В ходе урока кадеты: познакомились с ключевыми событиями Афганской войны (1979–1989 гг.); узнали о подвигах советских солдат и офицеров, проявивших мужество и самоотверженность; просмотрели документальные кадры и фотографии, передающие атмосферу того времени; послушали воспоминания очевидцев и ветеранов.</a:t>
            </a:r>
            <a:br>
              <a:rPr lang="ru-RU" dirty="0"/>
            </a:br>
            <a:r>
              <a:rPr lang="ru-RU" dirty="0"/>
              <a:t>Особое внимание было уделено человеческим судьбам — историям солдат, которые, несмотря на тяжёлые условия и опасность, выполняли свой воинский долг.</a:t>
            </a:r>
            <a:br>
              <a:rPr lang="ru-RU" dirty="0"/>
            </a:br>
            <a:r>
              <a:rPr lang="ru-RU" dirty="0"/>
              <a:t>На мероприятии присутствовали: Трофимов Вячеслав Владимирович - председатель союза ветеранов Афганистана и специальных военных операций, участник боевых действий в Чечне и антитеррористических мероприятий СВО; </a:t>
            </a:r>
            <a:r>
              <a:rPr lang="ru-RU" dirty="0" err="1"/>
              <a:t>Рудницкий</a:t>
            </a:r>
            <a:r>
              <a:rPr lang="ru-RU" dirty="0"/>
              <a:t> Юрий Михайлович -председатель союза ветеранов Боевого Братства; </a:t>
            </a:r>
            <a:r>
              <a:rPr lang="ru-RU" dirty="0" err="1"/>
              <a:t>Лекомцев</a:t>
            </a:r>
            <a:r>
              <a:rPr lang="ru-RU" dirty="0"/>
              <a:t> Сергей Николаевич - участник боевых действий в Афганистане, во Вьетнаме и Анголе — гости, чьё присутствие придало встрече особую значимость и достоверность. Их рассказы и комментарии помогли учащимся глубже прочувствовать историческую правду и осознать цену мира и безопасности.</a:t>
            </a:r>
            <a:br>
              <a:rPr lang="ru-RU" dirty="0"/>
            </a:br>
            <a:r>
              <a:rPr lang="ru-RU" dirty="0"/>
              <a:t>Урок вызвал живой отклик у всех присутствующих. Школьники задавали вопросы, делились впечатлениями и выражали благодарность гостям за возможность прикоснуться к живой истории. Многие отметили, что такие встречи помогают лучше понять прошлое и ценить мирную жизнь.</a:t>
            </a:r>
            <a:br>
              <a:rPr lang="ru-RU" dirty="0"/>
            </a:br>
            <a:r>
              <a:rPr lang="ru-RU" dirty="0"/>
              <a:t>Урок мужества «Нам забыть не дано: пыль афганских дорог» стал важным шагом в патриотическом воспитании учащихся. Он напомнил всем о необходимости хранить память о героях, отдавших жизни за Родину, и о ценности мира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292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https://sun9-22.userapi.com/s/v1/ig2/Zvv-3yPxdAgIMVbO-k1y2hksMFqru664YQRaIOjtAG73Zq0I6bSmbBVINyjnioyKSQUqb502b-07aIt_rLnnxQNb.jpg?quality=95&amp;as=32x32,48x48,72x72,108x108,160x160,240x240,360x360,480x480,540x540,640x640,720x720,1080x1080,1280x1280&amp;from=bu&amp;u=27nYAoeap7HbhzjARfe5s5EJ-oVZL4luq1ReMcR5ZgE&amp;cs=36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49" y="1887537"/>
            <a:ext cx="4903787" cy="4903788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https://sun9-69.userapi.com/s/v1/ig2/e0oSWiFeaZnDO8RgibmlC2V8pcCjwWJDJHOJ4GP7pFDjmaRok3XjanG6o0I1uMBwTDZ7gzc0y_D72Z518gPwDlIf.jpg?quality=95&amp;as=32x32,48x48,72x72,108x108,160x160,240x240,360x360,480x480,540x540,640x640,720x720,1080x1080,1280x1280&amp;from=bu&amp;u=7ngQ2kZUYQWs8WZRnkeph36iIxiDeWDdZUT3ZoOPLzo&amp;cs=360x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49" y="363537"/>
            <a:ext cx="5235576" cy="4429126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https://sun9-48.userapi.com/s/v1/ig2/drtFQeMDCOIYXQfu2nAZMdJYUjY-PAILT6ucOKkp-vThK1u-un0wHWRwlwt5WGL0Jz9LHMrkkNQrKl022UMpO9oI.jpg?quality=95&amp;as=32x32,48x48,72x72,108x108,160x160,240x240,360x360,480x480,540x540,640x640,720x720,1080x1080,1280x1280&amp;from=bu&amp;u=wBD7AOSCVUegudazAr0rzJGqfun6qBZtkOgVwW1Ct_U&amp;cs=360x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4651" y="192087"/>
            <a:ext cx="5221286" cy="4237081"/>
          </a:xfrm>
          <a:prstGeom prst="rect">
            <a:avLst/>
          </a:prstGeom>
          <a:noFill/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94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38200" y="3828891"/>
          <a:ext cx="10515600" cy="344806"/>
        </p:xfrm>
        <a:graphic>
          <a:graphicData uri="http://schemas.openxmlformats.org/drawingml/2006/table">
            <a:tbl>
              <a:tblPr/>
              <a:tblGrid>
                <a:gridCol w="5257800"/>
                <a:gridCol w="5257800"/>
              </a:tblGrid>
              <a:tr h="342900">
                <a:tc>
                  <a:txBody>
                    <a:bodyPr/>
                    <a:lstStyle/>
                    <a:p>
                      <a:pPr fontAlgn="t"/>
                      <a:endParaRPr lang="ru-RU" sz="1700">
                        <a:effectLst/>
                      </a:endParaRPr>
                    </a:p>
                  </a:txBody>
                  <a:tcPr marL="85725" marR="85725" marT="42863" marB="42863">
                    <a:lnL w="762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ru-RU" sz="1700" dirty="0">
                        <a:effectLst/>
                      </a:endParaRPr>
                    </a:p>
                  </a:txBody>
                  <a:tcPr marL="85725" marR="85725" marT="42863" marB="42863">
                    <a:lnL w="762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4338" name="Picture 2" descr="https://sun9-14.userapi.com/s/v1/ig2/yQSPPqdT64XHmqfT1ir4Uom3ZVRIyJ9IlmpiYJyMVth4SyE1tOmV7o45uS9aT_53Lr0Px8JPkMGK-SMASsWjyUc1.jpg?quality=95&amp;as=32x24,48x36,72x54,108x81,160x120,240x180,360x270,480x360,540x405,640x480,720x540,1080x810,1280x960&amp;from=bu&amp;u=S7CoKrY0sY8D8NMNDOCeFWEwIep1pmrRAo5Ac8JZQWA&amp;cs=54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" y="1408113"/>
            <a:ext cx="5143500" cy="385762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https://sun9-55.userapi.com/s/v1/ig2/ZUvyr91hO1dWQNibvNa8o24T0JUb_o822c79GwAc70vYLKXQaSZO1qfp25kKNBMF5jbKUeezjeXEAgZ5Hgjm0y-W.jpg?quality=95&amp;as=32x24,48x36,72x54,108x81,160x120,240x180,360x270,480x360,540x405,640x480,720x540,1080x810,1280x960&amp;from=bu&amp;u=lMBNpMWrBZobgxuGy69_eZPONz4qeg5NTWMwbVS6Usc&amp;cs=540x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525" y="1408112"/>
            <a:ext cx="5143500" cy="3857625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14325" y="133350"/>
            <a:ext cx="11315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19 февраля 2026 года в первой школе состоялся праздничный концерт посвященный Дню защитника Отечества. Ученики, педагоги и наши кадеты поздравили дорогих мужчин-защитников и пожелали здоровья, мирного неба, семейного и материального благополучия. Концерт прошел в теплой семейной обстановке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7146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9550" y="180975"/>
            <a:ext cx="11811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Кадеты нашей школы участвуют в творческом конкурсе по изобразительному и декоративному искусству «Дети рисуют Победу»</a:t>
            </a:r>
            <a:br>
              <a:rPr lang="ru-RU" dirty="0"/>
            </a:br>
            <a:r>
              <a:rPr lang="ru-RU" dirty="0"/>
              <a:t>Это гуманитарный просветительский проект, представляющий собою творческое пространство, основанное на принципах реализации потребности в художественном самовыражении детей. Направленное изучение и осмысление значимых исторических событий родной страны для дальнейшей образной (художественной) передачи способствует формированию достойной гражданской позиции юных художников</a:t>
            </a:r>
            <a:r>
              <a:rPr lang="ru-RU" dirty="0" smtClean="0"/>
              <a:t>.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38200" y="3828891"/>
          <a:ext cx="10515600" cy="344806"/>
        </p:xfrm>
        <a:graphic>
          <a:graphicData uri="http://schemas.openxmlformats.org/drawingml/2006/table">
            <a:tbl>
              <a:tblPr/>
              <a:tblGrid>
                <a:gridCol w="2628900"/>
                <a:gridCol w="2628900"/>
                <a:gridCol w="2628900"/>
                <a:gridCol w="2628900"/>
              </a:tblGrid>
              <a:tr h="342900">
                <a:tc>
                  <a:txBody>
                    <a:bodyPr/>
                    <a:lstStyle/>
                    <a:p>
                      <a:pPr fontAlgn="t"/>
                      <a:endParaRPr lang="ru-RU" sz="1700">
                        <a:effectLst/>
                      </a:endParaRPr>
                    </a:p>
                  </a:txBody>
                  <a:tcPr marL="85725" marR="85725" marT="42863" marB="42863">
                    <a:lnL w="762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ru-RU" sz="1700">
                        <a:effectLst/>
                      </a:endParaRPr>
                    </a:p>
                  </a:txBody>
                  <a:tcPr marL="85725" marR="85725" marT="42863" marB="42863">
                    <a:lnL w="762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ru-RU" sz="1700">
                        <a:effectLst/>
                      </a:endParaRPr>
                    </a:p>
                  </a:txBody>
                  <a:tcPr marL="85725" marR="85725" marT="42863" marB="42863">
                    <a:lnL w="762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ru-RU" sz="1700" dirty="0">
                        <a:effectLst/>
                      </a:endParaRPr>
                    </a:p>
                  </a:txBody>
                  <a:tcPr marL="85725" marR="85725" marT="42863" marB="42863">
                    <a:lnL w="762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5362" name="Picture 2" descr="https://sun9-53.userapi.com/s/v1/ig2/DOptdY2CNi20h6o_ZtiqsICfy2FBynlnrdNKzj63sfV_wA0DE5qRfJ5c1O4I6iT7j3QbGTsFRAssxQfBdvM2wiee.jpg?quality=95&amp;as=32x23,48x35,72x53,108x79,160x117,240x176,360x263,480x351,540x395,640x468,720x527,1080x790,1139x833&amp;from=bu&amp;u=p_HbO8j_6Ps0wOz0JcMxR2NjiRsBZw4EA09nbsYUINY&amp;cs=36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" y="2056090"/>
            <a:ext cx="3821934" cy="279213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https://sun9-22.userapi.com/s/v1/ig2/uH1eSok9bzvbwKYBdw1-IIuqbWTgfcNY3vWZUi8By_seB_7QPinGylbRtpTG7xkRZ7kee7WbrVmM7eF8eyfibyGZ.jpg?quality=95&amp;as=32x23,48x34,72x52,108x77,160x115,240x172,360x258,480x344,540x387,640x458,720x516,1080x773,1219x873&amp;from=bu&amp;u=V2C7nTorldspNsq8wYDErn0AK1wNUu6S6yxZwbTf8rA&amp;cs=360x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49" y="3453228"/>
            <a:ext cx="4365411" cy="312854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https://sun9-49.userapi.com/s/v1/ig2/57bEhUQ3kmf4PSoFw8Xy8KvEy8C1rcD8VM9hmJdx-ALC3DXbtFo_EZPqSTIP_zJMgFTkHY_mXKOfZ6Jwz2uj7ZSs.jpg?quality=95&amp;as=32x24,48x36,72x54,108x81,160x120,240x180,360x271,480x361,540x406,640x481,720x541,1063x799&amp;from=bu&amp;u=_iJVJPhVD7WNuQOUw6Bc4x4jUF0MORrg9tT_fOGhgZg&amp;cs=360x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842" y="1984728"/>
            <a:ext cx="3803908" cy="286349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5" name="Picture 5" descr="https://sun9-20.userapi.com/s/v1/ig2/YlKZWLklKtsIz0SzIbQAtHE42EZEQcZS8e0i79oFrtCDtzSb02lRrDXKQZOClQETAeafoN_PoaYMCD4X3V-caejX.jpg?quality=95&amp;as=32x23,48x34,72x51,108x76,160x113,240x169,360x254,480x339,540x381,640x452,720x508,1080x762,1251x883&amp;from=bu&amp;u=51o3B6uBZUhu1LZfKgBP2Ld2U-pkc8ZuwxR34-ChlO4&amp;cs=360x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1054" y="4057649"/>
            <a:ext cx="3577500" cy="252412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5845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3090443"/>
              </p:ext>
            </p:extLst>
          </p:nvPr>
        </p:nvGraphicFramePr>
        <p:xfrm>
          <a:off x="838200" y="3828891"/>
          <a:ext cx="10515600" cy="344806"/>
        </p:xfrm>
        <a:graphic>
          <a:graphicData uri="http://schemas.openxmlformats.org/drawingml/2006/table">
            <a:tbl>
              <a:tblPr/>
              <a:tblGrid>
                <a:gridCol w="5257800"/>
                <a:gridCol w="5257800"/>
              </a:tblGrid>
              <a:tr h="342900">
                <a:tc>
                  <a:txBody>
                    <a:bodyPr/>
                    <a:lstStyle/>
                    <a:p>
                      <a:pPr fontAlgn="t"/>
                      <a:endParaRPr lang="ru-RU" sz="1700">
                        <a:effectLst/>
                      </a:endParaRPr>
                    </a:p>
                  </a:txBody>
                  <a:tcPr marL="85725" marR="85725" marT="42863" marB="42863">
                    <a:lnL w="762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ru-RU" sz="1700" dirty="0">
                        <a:effectLst/>
                      </a:endParaRPr>
                    </a:p>
                  </a:txBody>
                  <a:tcPr marL="85725" marR="85725" marT="42863" marB="42863">
                    <a:lnL w="762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6386" name="Picture 2" descr="https://sun9-13.userapi.com/s/v1/ig2/O4lov3zjogTXHH6aN9uFD6dnXchA5uBc85FMDK36EC3npaK_RfffcD-KnLtOFZKp4tM7A1tfMavYfCWGEJ3XdxhJ.jpg?quality=95&amp;as=32x14,48x22,72x32,108x49,160x72,240x108,360x162,480x216,540x243,640x288,720x324,1080x486,1156x520&amp;from=bu&amp;u=q-ZSbrvTYsQIghYBQnlmZ7B21eJbf349LqRiEN1LpLk&amp;cs=36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0527" y="1704976"/>
            <a:ext cx="6915151" cy="3811144"/>
          </a:xfrm>
          <a:prstGeom prst="rect">
            <a:avLst/>
          </a:prstGeom>
          <a:noFill/>
          <a:scene3d>
            <a:camera prst="perspectiveContrasting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 descr="https://sun9-36.userapi.com/s/v1/ig2/mwr_q1tna_eEkX0h2WWqrdGsmWY_Ao5p3Jh8OwTePaJGzUFj6kmLvywgOfZpP-QlcDW1LbW6tvlCPgftojLkvnfd.jpg?quality=95&amp;as=32x14,48x22,72x32,108x49,160x72,240x108,360x162,480x216,540x243,640x288,720x324,1080x486,1280x576&amp;from=bu&amp;u=4JCXP82_4E7JmxAlTAR5uC-rkXQqGEITZZEQ7W1ZWwg&amp;cs=360x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7286" y="1501772"/>
            <a:ext cx="7193172" cy="4346578"/>
          </a:xfrm>
          <a:prstGeom prst="rect">
            <a:avLst/>
          </a:prstGeom>
          <a:noFill/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8539" y="268357"/>
            <a:ext cx="115592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17 марта 2026 года, в школе прошло торжественное мероприятие, посвященное событиям Крымской весны и Дню воссоединения Крыма с </a:t>
            </a:r>
            <a:r>
              <a:rPr lang="ru-RU" dirty="0" err="1"/>
              <a:t>Россией.Коллектив</a:t>
            </a:r>
            <a:r>
              <a:rPr lang="ru-RU" dirty="0"/>
              <a:t> учеников, учителей и кадетов по традиции встречает этот праздник яркими творческими номерами   в празднично украшенной школе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420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2450" y="266700"/>
            <a:ext cx="110775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3 сентября 2025 года в нашей школе прошло общешкольное мероприятие к Дню солидарности в борьбе с терроризмом. Главными участниками мероприятия были наши кадеты. </a:t>
            </a:r>
            <a:r>
              <a:rPr lang="ru-RU" b="1" u="sng" dirty="0">
                <a:hlinkClick r:id="rId2"/>
              </a:rPr>
              <a:t>https://vk.com/school_1_dzhankoy?from=groups&amp;w=wall-47249739_2205</a:t>
            </a:r>
            <a:endParaRPr lang="ru-RU" dirty="0"/>
          </a:p>
        </p:txBody>
      </p:sp>
      <p:pic>
        <p:nvPicPr>
          <p:cNvPr id="1026" name="Picture 2" descr="https://sun9-82.userapi.com/s/v1/if2/IxS7bk81jJKpoCGlT1xvwU_X4P_iAZ3DyRhf3W1w1rHq2iCCxC4Fd9PA_pFHAz-70uBcJasAdAuJLTUFHXXgECQS.jpg?quality=95&amp;as=32x24,48x36,72x54,108x81,160x120,240x180,360x270,480x360,540x405,640x480,720x540,1080x810,1280x960&amp;from=bu&amp;cs=1280x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1476375"/>
            <a:ext cx="7007225" cy="525542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6635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75" y="152400"/>
            <a:ext cx="1183005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 МОУ"СШ№1 </a:t>
            </a:r>
            <a:r>
              <a:rPr lang="ru-RU" dirty="0" err="1"/>
              <a:t>им.А.А.Драгомировой"прошел</a:t>
            </a:r>
            <a:r>
              <a:rPr lang="ru-RU" dirty="0"/>
              <a:t> школьный этап военно‑патриотической игры «Зарница 2.0». Мероприятие объединило кадетов нашей школы, увлечённых патриотическим воспитанием и военной подготовкой, и стало настоящим испытанием на прочность, сплочённость и знания.</a:t>
            </a:r>
            <a:br>
              <a:rPr lang="ru-RU" dirty="0"/>
            </a:br>
            <a:r>
              <a:rPr lang="ru-RU" sz="1400" dirty="0"/>
              <a:t>Соревнование началось с торжественного открытия. Церемония открылась поднятием флага и исполнением гимна Российской Федерации и Республики Крым— это задало высокий настрой всему </a:t>
            </a:r>
            <a:r>
              <a:rPr lang="ru-RU" sz="1400" dirty="0" err="1"/>
              <a:t>событию.Каждая</a:t>
            </a:r>
            <a:r>
              <a:rPr lang="ru-RU" sz="1400" dirty="0"/>
              <a:t> команда состояла из 10 человек с чётко распределёнными ролями. Участники были разделены на возрастные категории, что обеспечило честную борьбу и равные условия для </a:t>
            </a:r>
            <a:r>
              <a:rPr lang="ru-RU" sz="1400" dirty="0" err="1"/>
              <a:t>всех.Конкурсная</a:t>
            </a:r>
            <a:r>
              <a:rPr lang="ru-RU" sz="1400" dirty="0"/>
              <a:t> программа включала разнообразные испытания, проверяющие как физическую подготовку, так и теоретические </a:t>
            </a:r>
            <a:r>
              <a:rPr lang="ru-RU" sz="1400" dirty="0" err="1"/>
              <a:t>знания.После</a:t>
            </a:r>
            <a:r>
              <a:rPr lang="ru-RU" sz="1400" dirty="0"/>
              <a:t> подведения итогов были объявлены победители в каждой возрастной категории. Награды получили лучшие отряды, показавшие высокий уровень подготовки и настоящий боевой </a:t>
            </a:r>
            <a:r>
              <a:rPr lang="ru-RU" sz="1400" dirty="0" err="1"/>
              <a:t>дух.Школьный</a:t>
            </a:r>
            <a:r>
              <a:rPr lang="ru-RU" sz="1400" dirty="0"/>
              <a:t> этап «Зарницы 2.0» стал не просто соревнованием, а настоящим праздником патриотизма и дружбы. Ребята не только проверили свои силы, но и узнали много нового, завели друзей и почувствовали себя частью большой команды. Такие мероприятия воспитывают ответственность, дисциплину и любовь к Родине — качества, которые обязательно пригодятся им в </a:t>
            </a:r>
            <a:r>
              <a:rPr lang="ru-RU" sz="1400" dirty="0" err="1"/>
              <a:t>будущем.Мы</a:t>
            </a:r>
            <a:r>
              <a:rPr lang="ru-RU" sz="1400" dirty="0"/>
              <a:t> поздравляем победителей и благодарим всех, кто сделал этот день незабываемым</a:t>
            </a:r>
            <a:r>
              <a:rPr lang="ru-RU" sz="1400" dirty="0" smtClean="0"/>
              <a:t>!</a:t>
            </a:r>
            <a:endParaRPr lang="ru-RU" sz="1400" dirty="0"/>
          </a:p>
        </p:txBody>
      </p:sp>
      <p:pic>
        <p:nvPicPr>
          <p:cNvPr id="17410" name="Picture 2" descr="https://sun9-78.userapi.com/s/v1/ig2/0WFs4UxUm1h1aM41J0ibgQmsCBijJu7jxfOFngSRRkjNMlXJB_ZPlEG2zG8lJo9zNve_82hHeLP-K4CByZLaq_00.jpg?quality=95&amp;as=32x32,48x48,72x72,108x108,160x160,240x240,360x360,480x480,540x540,640x640,720x720,1080x1080,1280x1280&amp;from=bu&amp;u=YiZ6bg_jsiH4peg--R2cnLWWpPOWic3vmZEoWzF14mo&amp;cs=54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" y="3060208"/>
            <a:ext cx="3467100" cy="346710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https://sun9-37.userapi.com/s/v1/ig2/KiSdef5WKzVQkNc0_wQZW6HTw9JZjbzuei_amiuzpDL2NzceT8kCQ4mWDnpZgw3FLpew6JNa8R4Mt9BCMwA6bPmR.jpg?quality=95&amp;as=32x24,48x36,72x54,108x81,160x120,240x180,360x270,480x360,540x405,640x480,720x540,1000x750&amp;from=bu&amp;u=7FaFnVBmrf7SV2l5AzWdr5pDpiGw7CjZq_yzBexJO4c&amp;cs=240x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824" y="3730133"/>
            <a:ext cx="3729567" cy="2797175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https://sun9-68.userapi.com/s/v1/ig2/GXAiIZGtzaM-l8ck82quELJEJU4_FgioTDjBhIjmfqrL3O-ZolFqm8OUwtG3LUaktOK-9I3T-exDCumVI_m7G6a6.jpg?quality=95&amp;as=32x24,48x36,72x54,108x81,160x120,240x180,360x270,480x360,540x405,640x480,720x540,1080x810,1280x960,1440x1080,1920x1440&amp;from=bu&amp;u=V3QzMh5tMm3Mja1xamZsoRgyAIjuAcUXwDw7qSLmEyU&amp;cs=240x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169" y="3730133"/>
            <a:ext cx="3729567" cy="2797175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9453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450" y="114300"/>
            <a:ext cx="1151572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 средней школе № 1 им. А.А. Драгомировой в Джанкое наши кадеты стали участниками школьного этапа Всероссийской акции «Наши семейные книги памяти». Это акция по изучению школьниками и студентами историй своих семей в период Великой Отечественной войны.</a:t>
            </a:r>
            <a:br>
              <a:rPr lang="ru-RU" dirty="0"/>
            </a:br>
            <a:r>
              <a:rPr lang="ru-RU" dirty="0"/>
              <a:t>Акция «Наши семейные книги памяти» посвящена памяти тех, кто отдал свои жизни за свободу и мирное будущее. «Книга памяти» — это не просто сборник имён, это живая история, полная мужества, стойкости и любви к Родине.</a:t>
            </a:r>
            <a:br>
              <a:rPr lang="ru-RU" dirty="0"/>
            </a:br>
            <a:r>
              <a:rPr lang="ru-RU" dirty="0"/>
              <a:t>На акции присутствовали почетные гости: </a:t>
            </a:r>
            <a:r>
              <a:rPr lang="ru-RU" dirty="0" err="1"/>
              <a:t>Акберов</a:t>
            </a:r>
            <a:r>
              <a:rPr lang="ru-RU" dirty="0"/>
              <a:t> Ренат </a:t>
            </a:r>
            <a:r>
              <a:rPr lang="ru-RU" dirty="0" err="1"/>
              <a:t>Мунирович</a:t>
            </a:r>
            <a:r>
              <a:rPr lang="ru-RU" dirty="0"/>
              <a:t>-герой России, подполковник. </a:t>
            </a:r>
            <a:r>
              <a:rPr lang="ru-RU" dirty="0" err="1"/>
              <a:t>Омеленюк</a:t>
            </a:r>
            <a:r>
              <a:rPr lang="ru-RU" dirty="0"/>
              <a:t> Валерий Сергеевич-штурман эскадрильи, гвардии капитан</a:t>
            </a:r>
            <a:r>
              <a:rPr lang="ru-RU" dirty="0" smtClean="0"/>
              <a:t>.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1712071"/>
              </p:ext>
            </p:extLst>
          </p:nvPr>
        </p:nvGraphicFramePr>
        <p:xfrm>
          <a:off x="2587487" y="5998819"/>
          <a:ext cx="1039134" cy="344806"/>
        </p:xfrm>
        <a:graphic>
          <a:graphicData uri="http://schemas.openxmlformats.org/drawingml/2006/table">
            <a:tbl>
              <a:tblPr/>
              <a:tblGrid>
                <a:gridCol w="519567"/>
                <a:gridCol w="519567"/>
              </a:tblGrid>
              <a:tr h="212982">
                <a:tc>
                  <a:txBody>
                    <a:bodyPr/>
                    <a:lstStyle/>
                    <a:p>
                      <a:pPr fontAlgn="t"/>
                      <a:endParaRPr lang="ru-RU" sz="1700">
                        <a:effectLst/>
                      </a:endParaRPr>
                    </a:p>
                  </a:txBody>
                  <a:tcPr marL="85725" marR="85725" marT="42863" marB="42863">
                    <a:lnL w="762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ru-RU" sz="1700" dirty="0">
                        <a:effectLst/>
                      </a:endParaRPr>
                    </a:p>
                  </a:txBody>
                  <a:tcPr marL="85725" marR="85725" marT="42863" marB="42863">
                    <a:lnL w="762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8434" name="Picture 2" descr="https://sun9-84.userapi.com/s/v1/ig2/5PEvofLEPmY-MOanIUVrB-GLWmO-67IiRMGLOZkqQXVt6NTj4zKFQ6_zxY_qAicI0HV3a8hxcZ0xFgTE_zTN6Tow.jpg?quality=95&amp;as=32x24,48x36,72x54,108x81,160x120,240x180,360x270,480x360,540x405,640x480,720x540,1080x810,1280x960,1440x1080,1920x1440&amp;from=bu&amp;u=YYPQ46KpIYTBTBPxNE_r5ssDVAEWJVqutsBqWHOGjcs&amp;cs=54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288" y="2563660"/>
            <a:ext cx="4144244" cy="327516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 descr="https://api.crimeaschool.ru/api/object_storage/480cc873-65d8-4e03-a1b7-e857f5670a6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599" y="2563660"/>
            <a:ext cx="5829301" cy="327516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08612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675" y="133351"/>
            <a:ext cx="6943725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Связь поколений: как в школе прошел концерт ко Дню Победы</a:t>
            </a:r>
            <a:br>
              <a:rPr lang="ru-RU" dirty="0"/>
            </a:br>
            <a:r>
              <a:rPr lang="ru-RU" dirty="0"/>
              <a:t>4 мая 2026 г. в актовом зале школы царила особая атмосфера. На сцене - красные гвоздики, георгиевские ленты, шары. В зрительном зале собрались ученики, учителя, родители, наши кадеты и почетные гости - представители местного совета ветеранов комсомола, территориального социального центра для пенсионеров и инвалидов, волонтерской группы "Своих не бросаем", депутаты </a:t>
            </a:r>
            <a:r>
              <a:rPr lang="ru-RU" dirty="0" err="1"/>
              <a:t>джанкойского</a:t>
            </a:r>
            <a:r>
              <a:rPr lang="ru-RU" dirty="0"/>
              <a:t> городского совета. Сегодня здесь звучали не только песни и стихи, но и слова благодарности тем, кто подарил нам мир.</a:t>
            </a:r>
            <a:br>
              <a:rPr lang="ru-RU" dirty="0"/>
            </a:br>
            <a:r>
              <a:rPr lang="ru-RU" dirty="0"/>
              <a:t>"Мы не видели войны, но знаем о ней из книг, фильмов и рассказов родных. И сегодня мы хотим сказать спасибо", - начала мероприятие ведущая Марченко Ирина Гавриловна.</a:t>
            </a:r>
            <a:br>
              <a:rPr lang="ru-RU" dirty="0"/>
            </a:br>
            <a:r>
              <a:rPr lang="ru-RU" dirty="0"/>
              <a:t>Программа концерта была насыщенной и трогательной. Ученики и учителя читали стихи и пели песни о войне и мире, их искренность и волнение никого не оставили равнодушным.</a:t>
            </a:r>
            <a:br>
              <a:rPr lang="ru-RU" dirty="0"/>
            </a:br>
            <a:r>
              <a:rPr lang="ru-RU" dirty="0"/>
              <a:t>Завершился концерт исполнением </a:t>
            </a:r>
            <a:r>
              <a:rPr lang="ru-RU" dirty="0" err="1"/>
              <a:t>песни"День</a:t>
            </a:r>
            <a:r>
              <a:rPr lang="ru-RU" dirty="0"/>
              <a:t> Победы" - все участники вышли на сцену с цветами и флагами.</a:t>
            </a:r>
            <a:br>
              <a:rPr lang="ru-RU" dirty="0"/>
            </a:br>
            <a:r>
              <a:rPr lang="ru-RU" dirty="0"/>
              <a:t>В коридоре школы городской архивный отдел разместил выставку портретов и биографии </a:t>
            </a:r>
            <a:r>
              <a:rPr lang="ru-RU" dirty="0" err="1"/>
              <a:t>джанкойцев</a:t>
            </a:r>
            <a:r>
              <a:rPr lang="ru-RU" dirty="0"/>
              <a:t>, погибших героев СВО.</a:t>
            </a:r>
            <a:br>
              <a:rPr lang="ru-RU" dirty="0"/>
            </a:br>
            <a:r>
              <a:rPr lang="ru-RU" dirty="0"/>
              <a:t>Школьный концерт ко Дню Победы стал не просто творческим мероприятием, а настоящим уроком памяти. Он напомнил всем: пока мы помним, герои Великой Отечественной войны остаются с нами - в наших сердцах, песнях и делах</a:t>
            </a:r>
            <a:r>
              <a:rPr lang="ru-RU" dirty="0" smtClean="0"/>
              <a:t>.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38200" y="3828891"/>
          <a:ext cx="10515600" cy="344806"/>
        </p:xfrm>
        <a:graphic>
          <a:graphicData uri="http://schemas.openxmlformats.org/drawingml/2006/table">
            <a:tbl>
              <a:tblPr/>
              <a:tblGrid>
                <a:gridCol w="5257800"/>
                <a:gridCol w="5257800"/>
              </a:tblGrid>
              <a:tr h="342900">
                <a:tc>
                  <a:txBody>
                    <a:bodyPr/>
                    <a:lstStyle/>
                    <a:p>
                      <a:pPr fontAlgn="t"/>
                      <a:endParaRPr lang="ru-RU" sz="1700">
                        <a:effectLst/>
                      </a:endParaRPr>
                    </a:p>
                  </a:txBody>
                  <a:tcPr marL="85725" marR="85725" marT="42863" marB="42863">
                    <a:lnL w="762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ru-RU" sz="1700" dirty="0">
                        <a:effectLst/>
                      </a:endParaRPr>
                    </a:p>
                  </a:txBody>
                  <a:tcPr marL="85725" marR="85725" marT="42863" marB="42863">
                    <a:lnL w="762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9458" name="Picture 2" descr="https://api.crimeaschool.ru/api/object_storage/c813bbc0-db22-4b19-9427-2fef49f0d4a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4105275"/>
            <a:ext cx="3901479" cy="2605684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9" name="Picture 3" descr="https://sun9-57.userapi.com/s/v1/ig2/rL9mPoxwy4AvKAxlqFIDkNDcey4NlwY3Nl-8lzU87RXOtRhkJBkcj0fX6sYDEM1H9_l9NcvpL-b0z5kJei0S7Tgi.jpg?quality=95&amp;as=32x43,48x64,72x96,108x144,160x213,240x320,360x480,480x640,540x720,640x853,720x960,1080x1440,1280x1707,1440x1920&amp;from=bu&amp;u=puWXoY1yZNwc2jwNnEjcgABEfSq1ZYyqgRXFVxEgXfM&amp;cs=360x0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38"/>
          <a:stretch/>
        </p:blipFill>
        <p:spPr bwMode="auto">
          <a:xfrm>
            <a:off x="7057428" y="133351"/>
            <a:ext cx="3513137" cy="4260850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7557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api.crimeaschool.ru/api/object_storage/1af8c293-f279-4216-9ee6-3ecb1628a91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5850" y="2497138"/>
            <a:ext cx="4051300" cy="3038475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8125" y="171450"/>
            <a:ext cx="114871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 рамках акции благодарности и милосердия «Белый цветок» педагоги, обучающиеся, кадеты, родительская общественность и священнослужители приняли участие в круглом столе «Милосердие -дело общее», где рассматривались вопросы духовно-нравственного воспитания, воспитания милосердия и добрых поступков.</a:t>
            </a:r>
          </a:p>
        </p:txBody>
      </p:sp>
      <p:pic>
        <p:nvPicPr>
          <p:cNvPr id="2050" name="Picture 2" descr="https://api.crimeaschool.ru/api/object_storage/24b5237c-8f4d-4710-89e6-aaf2ebe0939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6" y="1247774"/>
            <a:ext cx="3949700" cy="2962275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api.crimeaschool.ru/api/object_storage/2b81a30c-c40e-4809-a590-58953b21cec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2908" y="3198018"/>
            <a:ext cx="4410076" cy="330755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7612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450" y="200025"/>
            <a:ext cx="116681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 1 по 28 сентября 2025 года по всей России проходит благотворительная акция "Белый цветок." Эта акция уже стала доброй традицией и проводится в помощь детям, которые борются с онкологических заболеваниями. Белый цветок - это призыв к добру и милосердию, событие, которое объединяет людей с добрым сердцем. Традиция проведения "Белого цветка" уходит корнями в русскую историю.</a:t>
            </a:r>
            <a:br>
              <a:rPr lang="ru-RU" dirty="0"/>
            </a:br>
            <a:r>
              <a:rPr lang="ru-RU" dirty="0"/>
              <a:t>26 сентября в нашей школе прошла благотворительная акция "Белый цветок". Была проведена ярмарка и театрализованное представление участниками школьного театра. Денежные средства отправились по QR-коду в Крымский детский хоспис для тяжело больных людей.</a:t>
            </a:r>
          </a:p>
          <a:p>
            <a:r>
              <a:rPr lang="ru-RU" dirty="0"/>
              <a:t>Кадетский класс стал активным участником благотворительной акции «Белый цветок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3074" name="Picture 2" descr="https://api.crimeaschool.ru/api/object_storage/07a7fb8f-5c14-4581-9fc2-db505956421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0073" y="2506132"/>
            <a:ext cx="3168651" cy="4224868"/>
          </a:xfrm>
          <a:prstGeom prst="rect">
            <a:avLst/>
          </a:prstGeom>
          <a:noFill/>
          <a:scene3d>
            <a:camera prst="obliqueTop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api.crimeaschool.ru/api/object_storage/75283dcd-4697-46a2-b139-8fade33eee2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5850" y="2506132"/>
            <a:ext cx="3168651" cy="4224868"/>
          </a:xfrm>
          <a:prstGeom prst="rect">
            <a:avLst/>
          </a:prstGeom>
          <a:noFill/>
          <a:scene3d>
            <a:camera prst="obliqueTop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3557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200025"/>
            <a:ext cx="11868150" cy="1200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Кадеты МОУ "СШ №1 им. А.А. Драгомировой" принимают участие в конкурсе «Лучшая </a:t>
            </a:r>
            <a:r>
              <a:rPr lang="ru-RU" dirty="0" err="1"/>
              <a:t>видеоэкскурсия</a:t>
            </a:r>
            <a:r>
              <a:rPr lang="ru-RU" dirty="0"/>
              <a:t> по школьному музею»</a:t>
            </a:r>
          </a:p>
          <a:p>
            <a:r>
              <a:rPr lang="ru-RU" b="1" u="sng" dirty="0">
                <a:hlinkClick r:id="rId2"/>
              </a:rPr>
              <a:t>https://vk.com/school_1_dzhankoy?from=groups&amp;w=wall-47249739_2238</a:t>
            </a:r>
            <a:endParaRPr lang="ru-RU" dirty="0"/>
          </a:p>
          <a:p>
            <a:endParaRPr lang="ru-RU" dirty="0"/>
          </a:p>
        </p:txBody>
      </p:sp>
      <p:pic>
        <p:nvPicPr>
          <p:cNvPr id="20482" name="Picture 2" descr="https://iv.okcdn.ru/getVideoPreview?id=8838237981433&amp;idx=8&amp;type=39&amp;tkn=EnZK18fbSDvlu8AbyDGeByHgQcw&amp;fn=vid_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371" y="1466851"/>
            <a:ext cx="8365067" cy="4705350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84991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0025" y="200025"/>
            <a:ext cx="117824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Кинолектории в кадетском классе первой школы становятся традиционной формой работы в формировании у обучающихся уважения к своей стране, ее истории, национальным традициям и богатой культуре. Невозможно вырастить настоящего гражданина и достойного человека без уважительного, трепетного отношения к своим истокам.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15 октября в кадетском 5-А классе проведен кинолекторий, посвященный 80-летию Великой Победы.</a:t>
            </a:r>
          </a:p>
        </p:txBody>
      </p:sp>
      <p:pic>
        <p:nvPicPr>
          <p:cNvPr id="4098" name="Picture 2" descr="https://api.crimeaschool.ru/api/object_storage/84f0e7d6-08b4-47c3-ab7a-0f51ac7f5b5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00" y="2107406"/>
            <a:ext cx="6016625" cy="4512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8636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850" y="257175"/>
            <a:ext cx="116300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 5 по 7 ноября 2025 года в нашей школе, с целью духовно-нравственного, гражданского и патриотического воспитания обучающихся кадетских классов, был проведен школьный этап "Суворовских чтений". Наши кадеты участвуют в конкурсе прикладного творчества (рисунки и сочинения к ним) и литературном </a:t>
            </a:r>
            <a:r>
              <a:rPr lang="ru-RU" dirty="0" err="1"/>
              <a:t>флешмобе</a:t>
            </a:r>
            <a:r>
              <a:rPr lang="ru-RU" dirty="0"/>
              <a:t>, а также была проведена защита презентаций «Ее имя носит школа»</a:t>
            </a:r>
          </a:p>
        </p:txBody>
      </p:sp>
      <p:pic>
        <p:nvPicPr>
          <p:cNvPr id="5122" name="Picture 2" descr="https://api.crimeaschool.ru/api/object_storage/e13188bc-7f0b-46d1-82f6-2209cf18b6e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6" y="1457504"/>
            <a:ext cx="4067174" cy="5422899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api.crimeaschool.ru/api/object_storage/84a51207-b8dc-4d71-a7fe-34d1bf3d24a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1266826"/>
            <a:ext cx="4140037" cy="5295900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7145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6225" y="247650"/>
            <a:ext cx="115633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Наши кадеты приняли участие в литературном </a:t>
            </a:r>
            <a:r>
              <a:rPr lang="ru-RU" b="1" dirty="0" err="1"/>
              <a:t>флэшмобе</a:t>
            </a:r>
            <a:r>
              <a:rPr lang="ru-RU" b="1" dirty="0"/>
              <a:t> "Генералиссимус Суворов"</a:t>
            </a:r>
          </a:p>
          <a:p>
            <a:r>
              <a:rPr lang="ru-RU" b="1" u="sng" dirty="0">
                <a:hlinkClick r:id="rId2"/>
              </a:rPr>
              <a:t>https://vk.com/school_1_dzhankoy?act=s&amp;id=47249739&amp;t2fs=ba6fde1ef7e0676f98_8&amp;w=wall-47249739_2313</a:t>
            </a:r>
            <a:endParaRPr lang="ru-RU" dirty="0"/>
          </a:p>
          <a:p>
            <a:endParaRPr lang="ru-RU" dirty="0"/>
          </a:p>
        </p:txBody>
      </p:sp>
      <p:pic>
        <p:nvPicPr>
          <p:cNvPr id="6146" name="Picture 2" descr="https://api.crimeaschool.ru/api/object_storage/321110c1-8498-46ce-b131-164c33bc5d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998" y="1170979"/>
            <a:ext cx="7627977" cy="522029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98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75" y="114300"/>
            <a:ext cx="1177290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24 ноября 2025 года — знаменательная дата для всей России. В этот день отмечается 295-летие со дня рождения Александра Васильевича Суворова, одного из величайших полководцев Российской империи.</a:t>
            </a:r>
            <a:br>
              <a:rPr lang="ru-RU" b="1" dirty="0"/>
            </a:br>
            <a:r>
              <a:rPr lang="ru-RU" b="1" dirty="0"/>
              <a:t>В честь юбилея в МОУ "СШ №1 им. А.А. Драгомировой" проведено мероприятие, посвященное дню рождения Александра Васильевича Суворова.</a:t>
            </a:r>
            <a:br>
              <a:rPr lang="ru-RU" b="1" dirty="0"/>
            </a:br>
            <a:endParaRPr lang="ru-RU" b="1" dirty="0"/>
          </a:p>
          <a:p>
            <a:r>
              <a:rPr lang="ru-RU" sz="1400" dirty="0"/>
              <a:t>Кадеты нашей школы окунулись в эпоху ХVIII века и узнали:</a:t>
            </a:r>
          </a:p>
          <a:p>
            <a:r>
              <a:rPr lang="ru-RU" sz="1400" dirty="0"/>
              <a:t>Суворов не просто воевал, а творил на поле боя настоящее искусство! Его знаменитые победы под </a:t>
            </a:r>
            <a:r>
              <a:rPr lang="ru-RU" sz="1400" dirty="0" err="1"/>
              <a:t>Рымником</a:t>
            </a:r>
            <a:r>
              <a:rPr lang="ru-RU" sz="1400" dirty="0"/>
              <a:t> и Измаилом и легендарный переход через Альпы показали, как можно побеждать не числом, а умением. Выяснили, что такое знаменитые принципы «Глазомер, быстрота, натиск» и как они помогали громить любого врага.</a:t>
            </a:r>
          </a:p>
          <a:p>
            <a:r>
              <a:rPr lang="ru-RU" sz="1400" dirty="0"/>
              <a:t>Секрет полководца — не в одной хитрости, а в целой системе! Суворов учил, что победа начинается с заботы о солдате, его выучки и духа. Его «Наука побеждать» — это простая и мудрая формула, где всё важно: от скорости передвижения до веры в свои силы. Усвоили, что это руководство к успеху не только на войне, но и в учебе, и в жизни.</a:t>
            </a:r>
          </a:p>
          <a:p>
            <a:r>
              <a:rPr lang="ru-RU" sz="1400" dirty="0"/>
              <a:t>Разобрали почему принцип «тяжело в учении — легко в бою» работает до сих пор?</a:t>
            </a:r>
          </a:p>
          <a:p>
            <a:r>
              <a:rPr lang="ru-RU" sz="1400" dirty="0"/>
              <a:t>И пришли к выводу: этот принцип работает везде! Будь то подготовка к экзамену, тренировка в спорте или разучивание сложного произведения на музыкальном инструменте. Повторяя сложные задания снова и снова, мы перестаем бояться трудностей и в решающий момент действуем уверенно и </a:t>
            </a:r>
            <a:r>
              <a:rPr lang="ru-RU" sz="1400" dirty="0" err="1"/>
              <a:t>спокойно.Суворов</a:t>
            </a:r>
            <a:r>
              <a:rPr lang="ru-RU" sz="1400" dirty="0"/>
              <a:t> остаётся примером для подражания даже спустя 295 лет. Его наследие — это не только военные победы, но и сила духа, упорство в достижении цели и любовь к своему делу и своим товарищам. Его жизнь — настоящий урок мужества, патриотизма и несгибаемой воли для каждого из нас</a:t>
            </a:r>
            <a:r>
              <a:rPr lang="ru-RU" sz="1400" dirty="0" smtClean="0"/>
              <a:t>.</a:t>
            </a:r>
            <a:endParaRPr lang="ru-RU" sz="1400" dirty="0"/>
          </a:p>
        </p:txBody>
      </p:sp>
      <p:pic>
        <p:nvPicPr>
          <p:cNvPr id="7170" name="Picture 2" descr="https://sun9-4.userapi.com/s/v1/ig2/AnkYmMg1SBUR3JaAmKjtBwesnqQg8hD_A3TpRDfXr3TMUrAfNID8dm_scpGsLuDdwGmcImDLjfA7_wXhWzle_5ID.jpg?quality=95&amp;as=32x24,48x36,72x54,108x81,160x120,240x180,360x270,480x360,540x405,640x480,720x540,1080x810,1280x960&amp;from=bu&amp;u=JS5D9m0HAVhW0_xbt2Yc8Rvt0_RhxZz3UqM05w1lYEU&amp;cs=54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0" y="4228198"/>
            <a:ext cx="3263900" cy="2447925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sun9-36.userapi.com/s/v1/ig2/N9UK3cv9l-EGpx050r5wE8uyMRV-VTsHysWFBw4bqnRWTi-mVG8uDi5pcnyLQOIb8ZpslfheReRFK_UEgvnD5mJq.jpg?quality=95&amp;as=32x24,48x36,72x54,108x81,160x120,240x180,360x270,480x360,540x405,640x480,720x540,1080x810,1280x960&amp;from=bu&amp;u=mEOP5mmfcOgBIvCATBk9T-XGzMeYboChcdVuYQKDVH4&amp;cs=540x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2900" y="4228197"/>
            <a:ext cx="3178175" cy="2447925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072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605</Words>
  <Application>Microsoft Office PowerPoint</Application>
  <PresentationFormat>Широкоэкранный</PresentationFormat>
  <Paragraphs>37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Тема Office</vt:lpstr>
      <vt:lpstr>КАДЕТЫ МОУ "СШ №1 им. А.А. Драгомировой"  Итоги   2025 – 2026 учебный год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КАДЕТЫ  Итоги  2025 – 2026 учебный год</dc:title>
  <dc:creator>Admin</dc:creator>
  <cp:lastModifiedBy>Admin</cp:lastModifiedBy>
  <cp:revision>9</cp:revision>
  <dcterms:created xsi:type="dcterms:W3CDTF">2026-08-27T17:20:53Z</dcterms:created>
  <dcterms:modified xsi:type="dcterms:W3CDTF">2026-08-27T19:19:09Z</dcterms:modified>
</cp:coreProperties>
</file>