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67" r:id="rId5"/>
    <p:sldId id="262" r:id="rId6"/>
    <p:sldId id="260" r:id="rId7"/>
    <p:sldId id="287" r:id="rId8"/>
    <p:sldId id="263" r:id="rId9"/>
    <p:sldId id="264" r:id="rId10"/>
    <p:sldId id="270" r:id="rId11"/>
    <p:sldId id="274" r:id="rId12"/>
    <p:sldId id="272" r:id="rId13"/>
    <p:sldId id="275" r:id="rId14"/>
    <p:sldId id="288" r:id="rId15"/>
    <p:sldId id="289" r:id="rId16"/>
    <p:sldId id="290" r:id="rId17"/>
    <p:sldId id="291" r:id="rId18"/>
    <p:sldId id="292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4" r:id="rId27"/>
    <p:sldId id="285" r:id="rId28"/>
    <p:sldId id="283" r:id="rId29"/>
    <p:sldId id="293" r:id="rId30"/>
    <p:sldId id="29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80" d="100"/>
          <a:sy n="80" d="100"/>
        </p:scale>
        <p:origin x="1098" y="78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18AB1-217A-42F7-86A1-E6525A4A1E66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91A84-351A-484F-B6B9-89478A984E4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25</a:t>
            </a:fld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26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27</a:t>
            </a:fld>
            <a:endParaRPr lang="ru-RU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29</a:t>
            </a:fld>
            <a:endParaRPr lang="ru-RU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30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91A84-351A-484F-B6B9-89478A984E4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mb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рудовое\Desktop\Photo-manipulation-of-01_Green-Earth-167_Greeny_Na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1328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вебинара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>
                <a:latin typeface="Times New Roman" pitchFamily="18" charset="0"/>
                <a:cs typeface="Times New Roman" pitchFamily="18" charset="0"/>
              </a:rPr>
              <a:t>«Природные зоны России. Заповедники и заказники России.»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509120"/>
            <a:ext cx="6400800" cy="17526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географии </a:t>
            </a:r>
          </a:p>
          <a:p>
            <a:pPr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«Трудовская школа» Ткаченко Л.В.</a:t>
            </a:r>
          </a:p>
        </p:txBody>
      </p:sp>
    </p:spTree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9217024" cy="1872208"/>
          </a:xfrm>
        </p:spPr>
        <p:txBody>
          <a:bodyPr>
            <a:noAutofit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170080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Природа России разнообразна и уникальна.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Её бескрайние просторы вносят невосполнимый вклад в сохранение устойчивости экологического баланса планеты. О мировом значении природы России говорит статус объектов Всемирного природного наследия. Такой статус на территории России имеют одиннадцать объектов, куда входят:</a:t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3573016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заповедников;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национальных парков;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федеральных заказника;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памятники природы</a:t>
            </a:r>
          </a:p>
        </p:txBody>
      </p:sp>
    </p:spTree>
  </p:cSld>
  <p:clrMapOvr>
    <a:masterClrMapping/>
  </p:clrMapOvr>
  <p:transition spd="slow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2" name="Picture 4" descr="Физическая карта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>
            <a:solidFill>
              <a:srgbClr val="FFFF00"/>
            </a:solidFill>
          </a:ln>
        </p:spPr>
      </p:pic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1908175" y="2565400"/>
            <a:ext cx="144463" cy="1444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2268538" y="4508500"/>
            <a:ext cx="144462" cy="1444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2051050" y="2205038"/>
            <a:ext cx="144463" cy="144462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6084888" y="5013325"/>
            <a:ext cx="144462" cy="1444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8243888" y="5229225"/>
            <a:ext cx="144462" cy="1444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8" name="Oval 10"/>
          <p:cNvSpPr>
            <a:spLocks noChangeArrowheads="1"/>
          </p:cNvSpPr>
          <p:nvPr/>
        </p:nvSpPr>
        <p:spPr bwMode="auto">
          <a:xfrm>
            <a:off x="5076825" y="2060575"/>
            <a:ext cx="144463" cy="1444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684213" y="4652963"/>
            <a:ext cx="144462" cy="144462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0" name="Oval 12"/>
          <p:cNvSpPr>
            <a:spLocks noChangeArrowheads="1"/>
          </p:cNvSpPr>
          <p:nvPr/>
        </p:nvSpPr>
        <p:spPr bwMode="auto">
          <a:xfrm>
            <a:off x="8604250" y="2708275"/>
            <a:ext cx="144463" cy="1444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1" name="Oval 13"/>
          <p:cNvSpPr>
            <a:spLocks noChangeArrowheads="1"/>
          </p:cNvSpPr>
          <p:nvPr/>
        </p:nvSpPr>
        <p:spPr bwMode="auto">
          <a:xfrm>
            <a:off x="1187450" y="3716338"/>
            <a:ext cx="144463" cy="144462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2" name="Oval 14"/>
          <p:cNvSpPr>
            <a:spLocks noChangeArrowheads="1"/>
          </p:cNvSpPr>
          <p:nvPr/>
        </p:nvSpPr>
        <p:spPr bwMode="auto">
          <a:xfrm>
            <a:off x="1258888" y="5013325"/>
            <a:ext cx="144462" cy="1444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3" name="Oval 15"/>
          <p:cNvSpPr>
            <a:spLocks noChangeArrowheads="1"/>
          </p:cNvSpPr>
          <p:nvPr/>
        </p:nvSpPr>
        <p:spPr bwMode="auto">
          <a:xfrm>
            <a:off x="4211638" y="5373688"/>
            <a:ext cx="144462" cy="144462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4" name="Oval 16"/>
          <p:cNvSpPr>
            <a:spLocks noChangeArrowheads="1"/>
          </p:cNvSpPr>
          <p:nvPr/>
        </p:nvSpPr>
        <p:spPr bwMode="auto">
          <a:xfrm>
            <a:off x="2916238" y="3429000"/>
            <a:ext cx="144462" cy="1444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5" name="Oval 17"/>
          <p:cNvSpPr>
            <a:spLocks noChangeArrowheads="1"/>
          </p:cNvSpPr>
          <p:nvPr/>
        </p:nvSpPr>
        <p:spPr bwMode="auto">
          <a:xfrm>
            <a:off x="7019925" y="692150"/>
            <a:ext cx="144463" cy="1444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6" name="Oval 18"/>
          <p:cNvSpPr>
            <a:spLocks noChangeArrowheads="1"/>
          </p:cNvSpPr>
          <p:nvPr/>
        </p:nvSpPr>
        <p:spPr bwMode="auto">
          <a:xfrm>
            <a:off x="2484438" y="1916113"/>
            <a:ext cx="144462" cy="144462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7" name="Oval 19"/>
          <p:cNvSpPr>
            <a:spLocks noChangeArrowheads="1"/>
          </p:cNvSpPr>
          <p:nvPr/>
        </p:nvSpPr>
        <p:spPr bwMode="auto">
          <a:xfrm>
            <a:off x="971550" y="4797425"/>
            <a:ext cx="144463" cy="144463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8" name="Rectangle 20"/>
          <p:cNvSpPr>
            <a:spLocks noChangeArrowheads="1"/>
          </p:cNvSpPr>
          <p:nvPr/>
        </p:nvSpPr>
        <p:spPr bwMode="auto">
          <a:xfrm>
            <a:off x="468313" y="2492375"/>
            <a:ext cx="1295400" cy="3603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«Кивач»</a:t>
            </a:r>
          </a:p>
        </p:txBody>
      </p:sp>
      <p:sp>
        <p:nvSpPr>
          <p:cNvPr id="7189" name="Rectangle 21"/>
          <p:cNvSpPr>
            <a:spLocks noChangeArrowheads="1"/>
          </p:cNvSpPr>
          <p:nvPr/>
        </p:nvSpPr>
        <p:spPr bwMode="auto">
          <a:xfrm>
            <a:off x="179388" y="3284538"/>
            <a:ext cx="2016125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«Галичья гора»</a:t>
            </a:r>
          </a:p>
        </p:txBody>
      </p:sp>
      <p:sp>
        <p:nvSpPr>
          <p:cNvPr id="7190" name="Rectangle 22"/>
          <p:cNvSpPr>
            <a:spLocks noChangeArrowheads="1"/>
          </p:cNvSpPr>
          <p:nvPr/>
        </p:nvSpPr>
        <p:spPr bwMode="auto">
          <a:xfrm>
            <a:off x="0" y="4149725"/>
            <a:ext cx="1619250" cy="3603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Кавказский</a:t>
            </a:r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2268538" y="4076700"/>
            <a:ext cx="1727200" cy="3603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Башкирский</a:t>
            </a:r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1187450" y="5229225"/>
            <a:ext cx="1728788" cy="3603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Астраханский</a:t>
            </a:r>
          </a:p>
        </p:txBody>
      </p:sp>
      <p:sp>
        <p:nvSpPr>
          <p:cNvPr id="7193" name="Rectangle 25"/>
          <p:cNvSpPr>
            <a:spLocks noChangeArrowheads="1"/>
          </p:cNvSpPr>
          <p:nvPr/>
        </p:nvSpPr>
        <p:spPr bwMode="auto">
          <a:xfrm>
            <a:off x="0" y="1916113"/>
            <a:ext cx="1979613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Костомукшский</a:t>
            </a:r>
          </a:p>
        </p:txBody>
      </p:sp>
      <p:sp>
        <p:nvSpPr>
          <p:cNvPr id="7194" name="Rectangle 26"/>
          <p:cNvSpPr>
            <a:spLocks noChangeArrowheads="1"/>
          </p:cNvSpPr>
          <p:nvPr/>
        </p:nvSpPr>
        <p:spPr bwMode="auto">
          <a:xfrm>
            <a:off x="1403350" y="1268413"/>
            <a:ext cx="1943100" cy="4333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/>
              <a:t>Кандалакшский </a:t>
            </a:r>
          </a:p>
        </p:txBody>
      </p:sp>
      <p:sp>
        <p:nvSpPr>
          <p:cNvPr id="7195" name="Rectangle 27"/>
          <p:cNvSpPr>
            <a:spLocks noChangeArrowheads="1"/>
          </p:cNvSpPr>
          <p:nvPr/>
        </p:nvSpPr>
        <p:spPr bwMode="auto">
          <a:xfrm>
            <a:off x="3059113" y="2924175"/>
            <a:ext cx="2232025" cy="3603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Печеро-Илычский</a:t>
            </a:r>
          </a:p>
        </p:txBody>
      </p:sp>
      <p:sp>
        <p:nvSpPr>
          <p:cNvPr id="7196" name="Rectangle 28"/>
          <p:cNvSpPr>
            <a:spLocks noChangeArrowheads="1"/>
          </p:cNvSpPr>
          <p:nvPr/>
        </p:nvSpPr>
        <p:spPr bwMode="auto">
          <a:xfrm>
            <a:off x="2987675" y="4941888"/>
            <a:ext cx="1439863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Алтайский</a:t>
            </a:r>
          </a:p>
        </p:txBody>
      </p:sp>
      <p:sp>
        <p:nvSpPr>
          <p:cNvPr id="7197" name="Rectangle 29"/>
          <p:cNvSpPr>
            <a:spLocks noChangeArrowheads="1"/>
          </p:cNvSpPr>
          <p:nvPr/>
        </p:nvSpPr>
        <p:spPr bwMode="auto">
          <a:xfrm>
            <a:off x="5076825" y="5229225"/>
            <a:ext cx="17272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Баргузинский</a:t>
            </a:r>
          </a:p>
        </p:txBody>
      </p:sp>
      <p:sp>
        <p:nvSpPr>
          <p:cNvPr id="7198" name="Rectangle 30"/>
          <p:cNvSpPr>
            <a:spLocks noChangeArrowheads="1"/>
          </p:cNvSpPr>
          <p:nvPr/>
        </p:nvSpPr>
        <p:spPr bwMode="auto">
          <a:xfrm>
            <a:off x="7092950" y="5516563"/>
            <a:ext cx="1798638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Уссурийский</a:t>
            </a:r>
          </a:p>
        </p:txBody>
      </p:sp>
      <p:sp>
        <p:nvSpPr>
          <p:cNvPr id="7199" name="Rectangle 31"/>
          <p:cNvSpPr>
            <a:spLocks noChangeArrowheads="1"/>
          </p:cNvSpPr>
          <p:nvPr/>
        </p:nvSpPr>
        <p:spPr bwMode="auto">
          <a:xfrm>
            <a:off x="7235825" y="3068638"/>
            <a:ext cx="1511300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Кроноцкий</a:t>
            </a:r>
          </a:p>
        </p:txBody>
      </p:sp>
      <p:sp>
        <p:nvSpPr>
          <p:cNvPr id="7200" name="Rectangle 32"/>
          <p:cNvSpPr>
            <a:spLocks noChangeArrowheads="1"/>
          </p:cNvSpPr>
          <p:nvPr/>
        </p:nvSpPr>
        <p:spPr bwMode="auto">
          <a:xfrm>
            <a:off x="4787900" y="1557338"/>
            <a:ext cx="2808288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Большой Арктический </a:t>
            </a:r>
          </a:p>
        </p:txBody>
      </p:sp>
      <p:sp>
        <p:nvSpPr>
          <p:cNvPr id="7201" name="Rectangle 33"/>
          <p:cNvSpPr>
            <a:spLocks noChangeArrowheads="1"/>
          </p:cNvSpPr>
          <p:nvPr/>
        </p:nvSpPr>
        <p:spPr bwMode="auto">
          <a:xfrm>
            <a:off x="4787900" y="333375"/>
            <a:ext cx="2159000" cy="358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Остров Врангеля</a:t>
            </a:r>
          </a:p>
        </p:txBody>
      </p:sp>
      <p:sp>
        <p:nvSpPr>
          <p:cNvPr id="7202" name="Rectangle 34"/>
          <p:cNvSpPr>
            <a:spLocks noChangeArrowheads="1"/>
          </p:cNvSpPr>
          <p:nvPr/>
        </p:nvSpPr>
        <p:spPr bwMode="auto">
          <a:xfrm>
            <a:off x="179388" y="5949950"/>
            <a:ext cx="20161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«Черные земли»</a:t>
            </a:r>
          </a:p>
        </p:txBody>
      </p:sp>
      <p:sp>
        <p:nvSpPr>
          <p:cNvPr id="7203" name="Line 35"/>
          <p:cNvSpPr>
            <a:spLocks noChangeShapeType="1"/>
          </p:cNvSpPr>
          <p:nvPr/>
        </p:nvSpPr>
        <p:spPr bwMode="auto">
          <a:xfrm flipV="1">
            <a:off x="468313" y="4941888"/>
            <a:ext cx="503237" cy="9350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9217024" cy="1872208"/>
          </a:xfrm>
        </p:spPr>
        <p:txBody>
          <a:bodyPr>
            <a:noAutofit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227687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16288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3600" b="1" i="1" u="sng" dirty="0">
                <a:latin typeface="Times New Roman" pitchFamily="18" charset="0"/>
                <a:ea typeface="+mj-ea"/>
                <a:cs typeface="Times New Roman" pitchFamily="18" charset="0"/>
              </a:rPr>
              <a:t>Остров Врангеля </a:t>
            </a:r>
            <a:r>
              <a:rPr lang="ru-RU" sz="2800" dirty="0">
                <a:latin typeface="Times New Roman" pitchFamily="18" charset="0"/>
                <a:ea typeface="+mj-ea"/>
                <a:cs typeface="Times New Roman" pitchFamily="18" charset="0"/>
              </a:rPr>
              <a:t>– государственный природный заповедник,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находится в Северном Ледовитом океане между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Восточно-Сибирским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Чукотским морями, в 140 км. к северу от побережья Чукотки. Самыми крупными животными острова Врангеля являются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белые медведи, овцебык, северные олени и моржи.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Животные поменьше это: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полярные волки, лисицы, песцы и несметное количество леммингов.</a:t>
            </a:r>
          </a:p>
          <a:p>
            <a:pPr lvl="0" algn="ctr">
              <a:spcBef>
                <a:spcPct val="0"/>
              </a:spcBef>
            </a:pP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 descr="C:\Users\Трудовое\Desktop\plyazh(1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140968"/>
            <a:ext cx="432048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Трудовое\Desktop\ovcebyk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140968"/>
            <a:ext cx="4454209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2196752" y="62865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>
                <a:latin typeface="Times New Roman" pitchFamily="18" charset="0"/>
                <a:ea typeface="+mj-ea"/>
                <a:cs typeface="Times New Roman" pitchFamily="18" charset="0"/>
              </a:rPr>
              <a:t>белый медведь и моржи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</a:pPr>
            <a:br>
              <a:rPr kumimoji="0" lang="ru-RU" sz="2000" b="1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051720" y="62865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>
                <a:latin typeface="Times New Roman" pitchFamily="18" charset="0"/>
                <a:ea typeface="+mj-ea"/>
                <a:cs typeface="Times New Roman" pitchFamily="18" charset="0"/>
              </a:rPr>
              <a:t>овцебык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</a:pPr>
            <a:br>
              <a:rPr kumimoji="0" lang="ru-RU" sz="2000" b="1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7649" name="Picture 1" descr="C:\Users\Трудовое\Desktop\Autonomous_oblast_of_Russi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3068960"/>
            <a:ext cx="2190382" cy="1296144"/>
          </a:xfrm>
          <a:prstGeom prst="rect">
            <a:avLst/>
          </a:prstGeom>
          <a:noFill/>
        </p:spPr>
      </p:pic>
      <p:sp>
        <p:nvSpPr>
          <p:cNvPr id="27650" name="Rectangle 2"/>
          <p:cNvSpPr>
            <a:spLocks noChangeArrowheads="1"/>
          </p:cNvSpPr>
          <p:nvPr/>
        </p:nvSpPr>
        <p:spPr bwMode="auto">
          <a:xfrm flipV="1">
            <a:off x="8028384" y="2863390"/>
            <a:ext cx="6470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9217024" cy="1872208"/>
          </a:xfrm>
        </p:spPr>
        <p:txBody>
          <a:bodyPr>
            <a:noAutofit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227687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16288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3600" b="1" i="1" u="sng" dirty="0">
                <a:latin typeface="Times New Roman" pitchFamily="18" charset="0"/>
                <a:ea typeface="+mj-ea"/>
                <a:cs typeface="Times New Roman" pitchFamily="18" charset="0"/>
              </a:rPr>
              <a:t>Большой Арктический</a:t>
            </a:r>
            <a:r>
              <a:rPr lang="ru-RU" sz="2800" dirty="0">
                <a:latin typeface="Times New Roman" pitchFamily="18" charset="0"/>
                <a:ea typeface="+mj-ea"/>
                <a:cs typeface="Times New Roman" pitchFamily="18" charset="0"/>
              </a:rPr>
              <a:t>–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крупнейший заповедник России и всей Евразии, а также один из крупнейших заповедников мира. Растительность заповедника довольно однообразна и представлена главным образом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лишайниками и мхами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Фауна: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белый медведь, нерпа, морж, северный олень, лемминги, песцы, волки, горностай, белая сова.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</a:pP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4" name="Picture 2" descr="https://avatars.mds.yandex.net/get-pdb/1338671/382a9c52-905d-4ad5-be56-fdf553b121ec/s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284984"/>
            <a:ext cx="4320480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https://avatars.mds.yandex.net/get-pdb/202366/b9b9197f-96ec-47c7-9a36-52868e355be6/s12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306562"/>
            <a:ext cx="4320480" cy="2930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-2196752" y="62865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>
                <a:latin typeface="Times New Roman" pitchFamily="18" charset="0"/>
                <a:ea typeface="+mj-ea"/>
                <a:cs typeface="Times New Roman" pitchFamily="18" charset="0"/>
              </a:rPr>
              <a:t>нерпа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</a:pPr>
            <a:br>
              <a:rPr kumimoji="0" lang="ru-RU" sz="2000" b="1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339752" y="62865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>
                <a:latin typeface="Times New Roman" pitchFamily="18" charset="0"/>
                <a:ea typeface="+mj-ea"/>
                <a:cs typeface="Times New Roman" pitchFamily="18" charset="0"/>
              </a:rPr>
              <a:t>лемминг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</a:pPr>
            <a:br>
              <a:rPr kumimoji="0" lang="ru-RU" sz="2000" b="1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" name="Picture 1" descr="C:\Users\Трудовое\Desktop\Autonomous_oblast_of_Russi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2852936"/>
            <a:ext cx="2190382" cy="1296144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7596336" y="2636912"/>
            <a:ext cx="6835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9217024" cy="1872208"/>
          </a:xfrm>
        </p:spPr>
        <p:txBody>
          <a:bodyPr>
            <a:noAutofit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227687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76470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4000" b="1" i="1" u="sng" dirty="0">
                <a:latin typeface="Times New Roman" pitchFamily="18" charset="0"/>
                <a:ea typeface="+mj-ea"/>
                <a:cs typeface="Times New Roman" pitchFamily="18" charset="0"/>
              </a:rPr>
              <a:t>Алгоритм выполнения тестового задания №4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</a:pP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3645024"/>
            <a:ext cx="9144000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indent="-514350">
              <a:spcBef>
                <a:spcPct val="0"/>
              </a:spcBef>
              <a:buFont typeface="Wingdings" pitchFamily="2" charset="2"/>
              <a:buChar char="ü"/>
            </a:pPr>
            <a:r>
              <a:rPr lang="ru-RU" sz="3600" dirty="0">
                <a:latin typeface="Times New Roman" pitchFamily="18" charset="0"/>
                <a:ea typeface="+mj-ea"/>
                <a:cs typeface="Times New Roman" pitchFamily="18" charset="0"/>
              </a:rPr>
              <a:t>сопоставить карту природных зон и карту ООПТ;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ct val="0"/>
              </a:spcBef>
              <a:buFont typeface="Wingdings" pitchFamily="2" charset="2"/>
              <a:buChar char="ü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найти на карте указанные в задании заповедники или национальные парки;</a:t>
            </a:r>
          </a:p>
          <a:p>
            <a:pPr marL="514350" indent="-514350">
              <a:spcBef>
                <a:spcPct val="0"/>
              </a:spcBef>
              <a:buFont typeface="Wingdings" pitchFamily="2" charset="2"/>
              <a:buChar char="ü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выбрать тот заповедник, который находится на территории природной зоны и соответствует характеристике, указанной в условии задания.</a:t>
            </a:r>
            <a:endParaRPr lang="ru-RU" sz="36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spcBef>
                <a:spcPct val="0"/>
              </a:spcBef>
              <a:buFont typeface="Wingdings" pitchFamily="2" charset="2"/>
              <a:buChar char="ü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0"/>
              </a:spcBef>
            </a:pP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422108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9217024" cy="1872208"/>
          </a:xfrm>
        </p:spPr>
        <p:txBody>
          <a:bodyPr>
            <a:noAutofit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227687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26064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4400" b="1" i="1" u="sng" dirty="0">
                <a:latin typeface="Times New Roman" pitchFamily="18" charset="0"/>
                <a:ea typeface="+mj-ea"/>
                <a:cs typeface="Times New Roman" pitchFamily="18" charset="0"/>
              </a:rPr>
              <a:t>Например: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</a:pP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18448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noProof="0" dirty="0">
                <a:latin typeface="Times New Roman" pitchFamily="18" charset="0"/>
                <a:ea typeface="+mj-ea"/>
                <a:cs typeface="Times New Roman" pitchFamily="18" charset="0"/>
              </a:rPr>
              <a:t>Ученые-биологи должны исследовать места обитания популяций </a:t>
            </a:r>
            <a:r>
              <a:rPr lang="ru-RU" sz="3200" noProof="0" dirty="0" err="1">
                <a:latin typeface="Times New Roman" pitchFamily="18" charset="0"/>
                <a:ea typeface="+mj-ea"/>
                <a:cs typeface="Times New Roman" pitchFamily="18" charset="0"/>
              </a:rPr>
              <a:t>овцебыко</a:t>
            </a: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в, белых медведей, некоторых видов птиц. Какой из перечисленных заповедников им следует посетить для проведения исследовательской работы</a:t>
            </a:r>
            <a:r>
              <a:rPr 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539552" y="436510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lvl="0" indent="-457200">
              <a:spcBef>
                <a:spcPct val="0"/>
              </a:spcBef>
              <a:buAutoNum type="arabicParenR"/>
            </a:pPr>
            <a:r>
              <a:rPr kumimoji="0" lang="ru-RU" sz="40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Остров Врангеля</a:t>
            </a:r>
            <a:endParaRPr lang="ru-RU" sz="4000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457200" lvl="0" indent="-457200">
              <a:spcBef>
                <a:spcPct val="0"/>
              </a:spcBef>
              <a:buAutoNum type="arabicParenR"/>
            </a:pPr>
            <a:r>
              <a:rPr lang="ru-RU" sz="4000" b="1" dirty="0">
                <a:latin typeface="Times New Roman" pitchFamily="18" charset="0"/>
                <a:ea typeface="+mj-ea"/>
                <a:cs typeface="Times New Roman" pitchFamily="18" charset="0"/>
              </a:rPr>
              <a:t>Магаданский</a:t>
            </a:r>
          </a:p>
          <a:p>
            <a:pPr marL="457200" lvl="0" indent="-457200">
              <a:spcBef>
                <a:spcPct val="0"/>
              </a:spcBef>
              <a:buAutoNum type="arabicParenR"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Командорский</a:t>
            </a:r>
          </a:p>
          <a:p>
            <a:pPr marL="457200" lvl="0" indent="-457200">
              <a:spcBef>
                <a:spcPct val="0"/>
              </a:spcBef>
              <a:buAutoNum type="arabicParenR"/>
            </a:pPr>
            <a:r>
              <a:rPr lang="ru-RU" sz="4000" b="1" dirty="0" err="1">
                <a:latin typeface="Times New Roman" pitchFamily="18" charset="0"/>
                <a:ea typeface="+mj-ea"/>
                <a:cs typeface="Times New Roman" pitchFamily="18" charset="0"/>
              </a:rPr>
              <a:t>Печоро-Илычский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40768"/>
            <a:ext cx="9217024" cy="1872208"/>
          </a:xfrm>
        </p:spPr>
        <p:txBody>
          <a:bodyPr>
            <a:noAutofit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227687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18864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3200" b="1" i="1" u="sng" dirty="0">
                <a:latin typeface="Times New Roman" pitchFamily="18" charset="0"/>
                <a:ea typeface="+mj-ea"/>
                <a:cs typeface="Times New Roman" pitchFamily="18" charset="0"/>
              </a:rPr>
              <a:t>Рассуждение: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</a:pP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98072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800" noProof="0" dirty="0">
                <a:latin typeface="Times New Roman" pitchFamily="18" charset="0"/>
                <a:ea typeface="+mj-ea"/>
                <a:cs typeface="Times New Roman" pitchFamily="18" charset="0"/>
              </a:rPr>
              <a:t>Белые медведи и овцебыки обитают в зоне арктических пустынь. Рассмотрим расположение заповедников:</a:t>
            </a:r>
          </a:p>
          <a:p>
            <a:pPr lvl="0" algn="ctr">
              <a:spcBef>
                <a:spcPct val="0"/>
              </a:spcBef>
            </a:pP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251520" y="1628800"/>
            <a:ext cx="88924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>
              <a:spcBef>
                <a:spcPct val="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400" b="1" noProof="0" dirty="0">
                <a:latin typeface="Times New Roman" pitchFamily="18" charset="0"/>
                <a:ea typeface="+mj-ea"/>
                <a:cs typeface="Times New Roman" pitchFamily="18" charset="0"/>
              </a:rPr>
              <a:t>1. Магаданский</a:t>
            </a:r>
            <a:r>
              <a:rPr lang="ru-RU" sz="2400" noProof="0" dirty="0">
                <a:latin typeface="Times New Roman" pitchFamily="18" charset="0"/>
                <a:ea typeface="+mj-ea"/>
                <a:cs typeface="Times New Roman" pitchFamily="18" charset="0"/>
              </a:rPr>
              <a:t> – зона тайги и область высотной поясности;</a:t>
            </a:r>
          </a:p>
          <a:p>
            <a:pPr marL="457200" lvl="0" indent="-457200">
              <a:spcBef>
                <a:spcPct val="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kumimoji="0" lang="ru-RU" sz="2400" b="1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Командорский</a:t>
            </a:r>
            <a:r>
              <a:rPr kumimoji="0" lang="ru-RU" sz="2400" b="0" i="0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– тундра, морская акватория;</a:t>
            </a:r>
          </a:p>
          <a:p>
            <a:pPr marL="457200" lvl="0" indent="-457200">
              <a:spcBef>
                <a:spcPct val="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400" b="1" baseline="0" noProof="0" dirty="0">
                <a:latin typeface="Times New Roman" pitchFamily="18" charset="0"/>
                <a:ea typeface="+mj-ea"/>
                <a:cs typeface="Times New Roman" pitchFamily="18" charset="0"/>
              </a:rPr>
              <a:t>3. </a:t>
            </a:r>
            <a:r>
              <a:rPr lang="ru-RU" sz="2400" b="1" baseline="0" noProof="0" dirty="0" err="1">
                <a:latin typeface="Times New Roman" pitchFamily="18" charset="0"/>
                <a:ea typeface="+mj-ea"/>
                <a:cs typeface="Times New Roman" pitchFamily="18" charset="0"/>
              </a:rPr>
              <a:t>Печоро-Илычский</a:t>
            </a:r>
            <a:r>
              <a:rPr lang="ru-RU" sz="2400" baseline="0" noProof="0" dirty="0">
                <a:latin typeface="Times New Roman" pitchFamily="18" charset="0"/>
                <a:ea typeface="+mj-ea"/>
                <a:cs typeface="Times New Roman" pitchFamily="18" charset="0"/>
              </a:rPr>
              <a:t> – тайга;</a:t>
            </a:r>
          </a:p>
          <a:p>
            <a:pPr marL="457200" lvl="0" indent="-457200">
              <a:spcBef>
                <a:spcPct val="0"/>
              </a:spcBef>
              <a:buClr>
                <a:srgbClr val="C00000"/>
              </a:buClr>
              <a:buFont typeface="Wingdings" pitchFamily="2" charset="2"/>
              <a:buChar char="Ø"/>
            </a:pPr>
            <a:r>
              <a:rPr kumimoji="0" lang="ru-RU" sz="2400" b="1" i="0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4. Остров Врангеля </a:t>
            </a:r>
            <a:r>
              <a:rPr kumimoji="0" lang="ru-RU" sz="2400" b="0" i="0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– зона арктических пустынь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717032"/>
            <a:ext cx="4104456" cy="2831283"/>
          </a:xfrm>
          <a:prstGeom prst="rect">
            <a:avLst/>
          </a:prstGeom>
          <a:noFill/>
        </p:spPr>
      </p:pic>
      <p:pic>
        <p:nvPicPr>
          <p:cNvPr id="12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645024"/>
            <a:ext cx="3551883" cy="1728191"/>
          </a:xfrm>
          <a:prstGeom prst="rect">
            <a:avLst/>
          </a:prstGeom>
          <a:noFill/>
        </p:spPr>
      </p:pic>
      <p:pic>
        <p:nvPicPr>
          <p:cNvPr id="15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5373216"/>
            <a:ext cx="3600400" cy="1484784"/>
          </a:xfrm>
          <a:prstGeom prst="rect">
            <a:avLst/>
          </a:prstGeom>
          <a:noFill/>
        </p:spPr>
      </p:pic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7740352" y="458112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131840" y="4437112"/>
            <a:ext cx="5676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8460432" y="4437112"/>
            <a:ext cx="2888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Calibri" pitchFamily="34" charset="0"/>
                <a:cs typeface="Times New Roman" pitchFamily="18" charset="0"/>
              </a:rPr>
              <a:t>2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707904" y="4149080"/>
            <a:ext cx="2888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Calibri" pitchFamily="34" charset="0"/>
                <a:cs typeface="Times New Roman" pitchFamily="18" charset="0"/>
              </a:rPr>
              <a:t>2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1403648" y="4365104"/>
            <a:ext cx="2888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Calibri" pitchFamily="34" charset="0"/>
                <a:cs typeface="Times New Roman" pitchFamily="18" charset="0"/>
              </a:rPr>
              <a:t>3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5796136" y="4581128"/>
            <a:ext cx="2888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Calibri" pitchFamily="34" charset="0"/>
                <a:cs typeface="Times New Roman" pitchFamily="18" charset="0"/>
              </a:rPr>
              <a:t>3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7812360" y="3861048"/>
            <a:ext cx="2888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Calibri" pitchFamily="34" charset="0"/>
                <a:cs typeface="Times New Roman" pitchFamily="18" charset="0"/>
              </a:rPr>
              <a:t>4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3203848" y="3717032"/>
            <a:ext cx="2888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latin typeface="Calibri" pitchFamily="34" charset="0"/>
                <a:cs typeface="Times New Roman" pitchFamily="18" charset="0"/>
              </a:rPr>
              <a:t>4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5148064" y="2996952"/>
            <a:ext cx="3618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Остров Врангеля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9217024" cy="1872208"/>
          </a:xfrm>
        </p:spPr>
        <p:txBody>
          <a:bodyPr>
            <a:noAutofit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227687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26064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4400" b="1" i="1" u="sng" dirty="0">
                <a:latin typeface="Times New Roman" pitchFamily="18" charset="0"/>
                <a:ea typeface="+mj-ea"/>
                <a:cs typeface="Times New Roman" pitchFamily="18" charset="0"/>
              </a:rPr>
              <a:t>Например: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</a:pP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198884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noProof="0" dirty="0">
                <a:latin typeface="Times New Roman" pitchFamily="18" charset="0"/>
                <a:ea typeface="+mj-ea"/>
                <a:cs typeface="Times New Roman" pitchFamily="18" charset="0"/>
              </a:rPr>
              <a:t>Студенты естественно-географического </a:t>
            </a:r>
          </a:p>
          <a:p>
            <a:pPr lvl="0" algn="ctr">
              <a:spcBef>
                <a:spcPct val="0"/>
              </a:spcBef>
            </a:pPr>
            <a:r>
              <a:rPr lang="ru-RU" sz="3200" noProof="0" dirty="0">
                <a:latin typeface="Times New Roman" pitchFamily="18" charset="0"/>
                <a:ea typeface="+mj-ea"/>
                <a:cs typeface="Times New Roman" pitchFamily="18" charset="0"/>
              </a:rPr>
              <a:t>факультета исследуют видовой состав елово-лиственничных лесов с элементами маньчжурской флоры и распространения зарослей кедрового стланика. Какой из перечисленных заповедников им следует посетить</a:t>
            </a:r>
            <a:r>
              <a:rPr 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539552" y="472514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lvl="0" indent="-457200">
              <a:spcBef>
                <a:spcPct val="0"/>
              </a:spcBef>
              <a:buAutoNum type="arabicParenR"/>
            </a:pPr>
            <a:r>
              <a:rPr lang="ru-RU" sz="4000" b="1" dirty="0">
                <a:latin typeface="Times New Roman" pitchFamily="18" charset="0"/>
                <a:ea typeface="+mj-ea"/>
                <a:cs typeface="Times New Roman" pitchFamily="18" charset="0"/>
              </a:rPr>
              <a:t>Воронежский</a:t>
            </a:r>
          </a:p>
          <a:p>
            <a:pPr marL="457200" lvl="0" indent="-457200">
              <a:spcBef>
                <a:spcPct val="0"/>
              </a:spcBef>
              <a:buAutoNum type="arabicParenR"/>
            </a:pPr>
            <a:r>
              <a:rPr lang="ru-RU" sz="4000" b="1" dirty="0" err="1">
                <a:latin typeface="Times New Roman" pitchFamily="18" charset="0"/>
                <a:ea typeface="+mj-ea"/>
                <a:cs typeface="Times New Roman" pitchFamily="18" charset="0"/>
              </a:rPr>
              <a:t>Зейский</a:t>
            </a:r>
            <a:endParaRPr lang="ru-RU" sz="4000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457200" lvl="0" indent="-457200">
              <a:spcBef>
                <a:spcPct val="0"/>
              </a:spcBef>
              <a:buAutoNum type="arabicParenR"/>
            </a:pPr>
            <a:r>
              <a:rPr lang="ru-RU" sz="4000" b="1" dirty="0" err="1">
                <a:latin typeface="Times New Roman" pitchFamily="18" charset="0"/>
                <a:ea typeface="+mj-ea"/>
                <a:cs typeface="Times New Roman" pitchFamily="18" charset="0"/>
              </a:rPr>
              <a:t>Гыдан</a:t>
            </a:r>
            <a:r>
              <a:rPr kumimoji="0" lang="ru-RU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ский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457200" lvl="0" indent="-457200">
              <a:spcBef>
                <a:spcPct val="0"/>
              </a:spcBef>
              <a:buAutoNum type="arabicParenR"/>
            </a:pPr>
            <a:r>
              <a:rPr lang="ru-RU" sz="4000" b="1" dirty="0">
                <a:latin typeface="Times New Roman" pitchFamily="18" charset="0"/>
                <a:ea typeface="+mj-ea"/>
                <a:cs typeface="Times New Roman" pitchFamily="18" charset="0"/>
              </a:rPr>
              <a:t>Астраханский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2276872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54868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4400" b="1" i="1" u="sng" dirty="0">
                <a:latin typeface="Times New Roman" pitchFamily="18" charset="0"/>
                <a:ea typeface="+mj-ea"/>
                <a:cs typeface="Times New Roman" pitchFamily="18" charset="0"/>
              </a:rPr>
              <a:t>Рассуждение: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</a:pP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184482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noProof="0" dirty="0">
                <a:latin typeface="Times New Roman" pitchFamily="18" charset="0"/>
                <a:ea typeface="+mj-ea"/>
                <a:cs typeface="Times New Roman" pitchFamily="18" charset="0"/>
              </a:rPr>
              <a:t>Маньчжурская флора произрастает на Дальнем Востоке, поэтому правильный </a:t>
            </a:r>
            <a:r>
              <a:rPr lang="ru-RU" sz="3200" b="1" u="sng" noProof="0" dirty="0">
                <a:latin typeface="Times New Roman" pitchFamily="18" charset="0"/>
                <a:ea typeface="+mj-ea"/>
                <a:cs typeface="Times New Roman" pitchFamily="18" charset="0"/>
              </a:rPr>
              <a:t>ответ: </a:t>
            </a:r>
            <a:r>
              <a:rPr lang="ru-RU" sz="3200" b="1" u="sng" noProof="0" dirty="0" err="1">
                <a:latin typeface="Times New Roman" pitchFamily="18" charset="0"/>
                <a:ea typeface="+mj-ea"/>
                <a:cs typeface="Times New Roman" pitchFamily="18" charset="0"/>
              </a:rPr>
              <a:t>Зейский</a:t>
            </a:r>
            <a:r>
              <a:rPr lang="ru-RU" sz="3200" b="1" u="sng" noProof="0" dirty="0">
                <a:latin typeface="Times New Roman" pitchFamily="18" charset="0"/>
                <a:ea typeface="+mj-ea"/>
                <a:cs typeface="Times New Roman" pitchFamily="18" charset="0"/>
              </a:rPr>
              <a:t> заповедник</a:t>
            </a:r>
            <a:r>
              <a:rPr lang="ru-RU" sz="3200" noProof="0" dirty="0">
                <a:latin typeface="Times New Roman" pitchFamily="18" charset="0"/>
                <a:ea typeface="+mj-ea"/>
                <a:cs typeface="Times New Roman" pitchFamily="18" charset="0"/>
              </a:rPr>
              <a:t>, который расположен на Дальнем Востоке.</a:t>
            </a:r>
          </a:p>
          <a:p>
            <a:pPr lvl="0" algn="ctr">
              <a:spcBef>
                <a:spcPct val="0"/>
              </a:spcBef>
            </a:pP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429000"/>
            <a:ext cx="4488710" cy="2592288"/>
          </a:xfrm>
          <a:prstGeom prst="rect">
            <a:avLst/>
          </a:prstGeom>
          <a:noFill/>
        </p:spPr>
      </p:pic>
      <p:pic>
        <p:nvPicPr>
          <p:cNvPr id="12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780928"/>
            <a:ext cx="3888432" cy="2304256"/>
          </a:xfrm>
          <a:prstGeom prst="rect">
            <a:avLst/>
          </a:prstGeom>
          <a:noFill/>
        </p:spPr>
      </p:pic>
      <p:pic>
        <p:nvPicPr>
          <p:cNvPr id="15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5085184"/>
            <a:ext cx="3888432" cy="1772816"/>
          </a:xfrm>
          <a:prstGeom prst="rect">
            <a:avLst/>
          </a:prstGeom>
          <a:noFill/>
        </p:spPr>
      </p:pic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7524328" y="4221088"/>
            <a:ext cx="3497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>
                <a:latin typeface="Calibri" pitchFamily="34" charset="0"/>
                <a:cs typeface="Times New Roman" pitchFamily="18" charset="0"/>
              </a:rPr>
              <a:t>.</a:t>
            </a:r>
            <a:endParaRPr kumimoji="0" lang="ru-RU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 flipV="1">
            <a:off x="3203848" y="4149079"/>
            <a:ext cx="3600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>
                <a:latin typeface="Calibri" pitchFamily="34" charset="0"/>
                <a:cs typeface="Times New Roman" pitchFamily="18" charset="0"/>
              </a:rPr>
              <a:t>.</a:t>
            </a:r>
            <a:endParaRPr kumimoji="0" lang="ru-RU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Билет 1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Студенты-биологи должны исследовать флору и фауну горных лесов, субальпийских и альпийских лугов. Какой из перечисленных заповедников им следует посетить для проведения исследовательской работы?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«Черные воды»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Кабардино-Балкарский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Астраханский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Воронежский</a:t>
            </a:r>
          </a:p>
        </p:txBody>
      </p:sp>
      <p:pic>
        <p:nvPicPr>
          <p:cNvPr id="1027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501009"/>
            <a:ext cx="3551883" cy="1728191"/>
          </a:xfrm>
          <a:prstGeom prst="rect">
            <a:avLst/>
          </a:prstGeom>
          <a:noFill/>
        </p:spPr>
      </p:pic>
      <p:pic>
        <p:nvPicPr>
          <p:cNvPr id="1028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5229200"/>
            <a:ext cx="3528392" cy="1628800"/>
          </a:xfrm>
          <a:prstGeom prst="rect">
            <a:avLst/>
          </a:prstGeom>
          <a:noFill/>
        </p:spPr>
      </p:pic>
      <p:sp>
        <p:nvSpPr>
          <p:cNvPr id="20" name="Стрелка вниз 19"/>
          <p:cNvSpPr/>
          <p:nvPr/>
        </p:nvSpPr>
        <p:spPr>
          <a:xfrm>
            <a:off x="755576" y="4221088"/>
            <a:ext cx="144016" cy="432048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307796" y="6396335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Ответ: 2</a:t>
            </a:r>
          </a:p>
        </p:txBody>
      </p:sp>
      <p:pic>
        <p:nvPicPr>
          <p:cNvPr id="2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3284984"/>
            <a:ext cx="3600400" cy="3071798"/>
          </a:xfrm>
          <a:prstGeom prst="rect">
            <a:avLst/>
          </a:prstGeom>
          <a:noFill/>
        </p:spPr>
      </p:pic>
      <p:sp>
        <p:nvSpPr>
          <p:cNvPr id="12" name="Стрелка вниз 11"/>
          <p:cNvSpPr/>
          <p:nvPr/>
        </p:nvSpPr>
        <p:spPr>
          <a:xfrm>
            <a:off x="4872789" y="4437112"/>
            <a:ext cx="203268" cy="432048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501008"/>
            <a:ext cx="3551883" cy="1728191"/>
          </a:xfrm>
          <a:prstGeom prst="rect">
            <a:avLst/>
          </a:prstGeom>
          <a:noFill/>
        </p:spPr>
      </p:pic>
      <p:sp>
        <p:nvSpPr>
          <p:cNvPr id="14" name="Стрелка вниз 13"/>
          <p:cNvSpPr/>
          <p:nvPr/>
        </p:nvSpPr>
        <p:spPr>
          <a:xfrm>
            <a:off x="755576" y="4266673"/>
            <a:ext cx="216024" cy="432048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08920"/>
            <a:ext cx="8913168" cy="1498178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Теоретический материал по теме «Природные зоны, заповедники и заказники России» встречается в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задании № 4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ОГЭ. 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Ответ к данному заданию записывается в виде одной цифры, которая соответствует номеру правильного ответа и оценивается в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балл.</a:t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p:transition spd="slow">
    <p:blinds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9512" y="0"/>
            <a:ext cx="89644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Билет 2</a:t>
            </a:r>
          </a:p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Студенты-биологи должны исследовать фауну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восточно-сибирского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таежного комплекса: соболя, белку-летягу, колонка, кабаргу, изюбря и косулю. Какой из перечисленных заповедников им следует посетить для проведения исследовательской работы?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Гыданский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Кроноцкий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Астраханский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Баргузинский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501008"/>
            <a:ext cx="3551883" cy="1728191"/>
          </a:xfrm>
          <a:prstGeom prst="rect">
            <a:avLst/>
          </a:prstGeom>
          <a:noFill/>
        </p:spPr>
      </p:pic>
      <p:pic>
        <p:nvPicPr>
          <p:cNvPr id="1028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5229200"/>
            <a:ext cx="3528392" cy="1628800"/>
          </a:xfrm>
          <a:prstGeom prst="rect">
            <a:avLst/>
          </a:prstGeom>
          <a:noFill/>
        </p:spPr>
      </p:pic>
      <p:sp>
        <p:nvSpPr>
          <p:cNvPr id="20" name="Стрелка вниз 19"/>
          <p:cNvSpPr/>
          <p:nvPr/>
        </p:nvSpPr>
        <p:spPr>
          <a:xfrm>
            <a:off x="2843808" y="4653136"/>
            <a:ext cx="144016" cy="288032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307796" y="6396335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Ответ: 4</a:t>
            </a:r>
          </a:p>
        </p:txBody>
      </p:sp>
      <p:pic>
        <p:nvPicPr>
          <p:cNvPr id="13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3356992"/>
            <a:ext cx="3600400" cy="3071798"/>
          </a:xfrm>
          <a:prstGeom prst="rect">
            <a:avLst/>
          </a:prstGeom>
          <a:noFill/>
        </p:spPr>
      </p:pic>
      <p:sp>
        <p:nvSpPr>
          <p:cNvPr id="17" name="Стрелка вниз 16"/>
          <p:cNvSpPr/>
          <p:nvPr/>
        </p:nvSpPr>
        <p:spPr>
          <a:xfrm>
            <a:off x="6948264" y="4725144"/>
            <a:ext cx="144016" cy="504056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9512" y="0"/>
            <a:ext cx="8964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Билет 3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Студенты естественно-географического факультета изучают природный конкурс дельты крупной равнинной реки. 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Какой из перечисленных заповедников им следует посетить для проведения исследовательской работы?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Тебердинский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Воронежский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Уссурийский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Астраханский </a:t>
            </a:r>
          </a:p>
        </p:txBody>
      </p:sp>
      <p:pic>
        <p:nvPicPr>
          <p:cNvPr id="1027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501008"/>
            <a:ext cx="3551883" cy="1728191"/>
          </a:xfrm>
          <a:prstGeom prst="rect">
            <a:avLst/>
          </a:prstGeom>
          <a:noFill/>
        </p:spPr>
      </p:pic>
      <p:pic>
        <p:nvPicPr>
          <p:cNvPr id="1028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5229200"/>
            <a:ext cx="3528392" cy="1628800"/>
          </a:xfrm>
          <a:prstGeom prst="rect">
            <a:avLst/>
          </a:prstGeom>
          <a:noFill/>
        </p:spPr>
      </p:pic>
      <p:sp>
        <p:nvSpPr>
          <p:cNvPr id="20" name="Стрелка вниз 19"/>
          <p:cNvSpPr/>
          <p:nvPr/>
        </p:nvSpPr>
        <p:spPr>
          <a:xfrm>
            <a:off x="971600" y="4365104"/>
            <a:ext cx="144016" cy="288032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020272" y="6396335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Ответ: 4</a:t>
            </a:r>
          </a:p>
        </p:txBody>
      </p:sp>
      <p:pic>
        <p:nvPicPr>
          <p:cNvPr id="12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2" y="3392386"/>
            <a:ext cx="3600400" cy="3071798"/>
          </a:xfrm>
          <a:prstGeom prst="rect">
            <a:avLst/>
          </a:prstGeom>
          <a:noFill/>
        </p:spPr>
      </p:pic>
      <p:sp>
        <p:nvSpPr>
          <p:cNvPr id="17" name="Стрелка вниз 16"/>
          <p:cNvSpPr/>
          <p:nvPr/>
        </p:nvSpPr>
        <p:spPr>
          <a:xfrm>
            <a:off x="5148064" y="4613293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9512" y="0"/>
            <a:ext cx="8964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Билет 5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Ученые-биологи должны исследовать места обитания горных козлов, туров, косуль, серн. 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Какой из перечисленных заповедников им следует посетить для проведения исследовательской работы?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Воронежский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Лапландский 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Астраханский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Кабардино-Балкарский</a:t>
            </a:r>
          </a:p>
        </p:txBody>
      </p:sp>
      <p:pic>
        <p:nvPicPr>
          <p:cNvPr id="1027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501008"/>
            <a:ext cx="3551883" cy="1728191"/>
          </a:xfrm>
          <a:prstGeom prst="rect">
            <a:avLst/>
          </a:prstGeom>
          <a:noFill/>
        </p:spPr>
      </p:pic>
      <p:pic>
        <p:nvPicPr>
          <p:cNvPr id="1028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5229200"/>
            <a:ext cx="3528392" cy="1628800"/>
          </a:xfrm>
          <a:prstGeom prst="rect">
            <a:avLst/>
          </a:prstGeom>
          <a:noFill/>
        </p:spPr>
      </p:pic>
      <p:sp>
        <p:nvSpPr>
          <p:cNvPr id="20" name="Стрелка вниз 19"/>
          <p:cNvSpPr/>
          <p:nvPr/>
        </p:nvSpPr>
        <p:spPr>
          <a:xfrm>
            <a:off x="683568" y="4293096"/>
            <a:ext cx="72008" cy="288032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012160" y="6396335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Ответ: 4</a:t>
            </a:r>
          </a:p>
        </p:txBody>
      </p:sp>
      <p:pic>
        <p:nvPicPr>
          <p:cNvPr id="12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3356992"/>
            <a:ext cx="3600400" cy="3071798"/>
          </a:xfrm>
          <a:prstGeom prst="rect">
            <a:avLst/>
          </a:prstGeom>
          <a:noFill/>
        </p:spPr>
      </p:pic>
      <p:sp>
        <p:nvSpPr>
          <p:cNvPr id="17" name="Стрелка вниз 16"/>
          <p:cNvSpPr/>
          <p:nvPr/>
        </p:nvSpPr>
        <p:spPr>
          <a:xfrm>
            <a:off x="4932040" y="4509120"/>
            <a:ext cx="72008" cy="288032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9512" y="0"/>
            <a:ext cx="896448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Билет 6</a:t>
            </a:r>
          </a:p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Студенты биологического факультета занимаются исследованием мест обитания чрезвычайно редкого животного, занесенного в Красную книгу России – снежного барса. Какой из перечисленных заповедников им следует посетить для проведения исследовательской работы?</a:t>
            </a:r>
          </a:p>
          <a:p>
            <a:pPr>
              <a:buFont typeface="+mj-lt"/>
              <a:buAutoNum type="arabicParenR"/>
            </a:pP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Ильменский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+mj-lt"/>
              <a:buAutoNum type="arabicParenR"/>
            </a:pP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Костомукшский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Тебердинский </a:t>
            </a:r>
          </a:p>
          <a:p>
            <a:pPr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Лапландский </a:t>
            </a:r>
          </a:p>
        </p:txBody>
      </p:sp>
      <p:pic>
        <p:nvPicPr>
          <p:cNvPr id="1027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501008"/>
            <a:ext cx="3551883" cy="1728191"/>
          </a:xfrm>
          <a:prstGeom prst="rect">
            <a:avLst/>
          </a:prstGeom>
          <a:noFill/>
        </p:spPr>
      </p:pic>
      <p:pic>
        <p:nvPicPr>
          <p:cNvPr id="1028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5229200"/>
            <a:ext cx="3528392" cy="1628800"/>
          </a:xfrm>
          <a:prstGeom prst="rect">
            <a:avLst/>
          </a:prstGeom>
          <a:noFill/>
        </p:spPr>
      </p:pic>
      <p:sp>
        <p:nvSpPr>
          <p:cNvPr id="20" name="Стрелка вниз 19"/>
          <p:cNvSpPr/>
          <p:nvPr/>
        </p:nvSpPr>
        <p:spPr>
          <a:xfrm>
            <a:off x="683568" y="4293096"/>
            <a:ext cx="72008" cy="288032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307796" y="6396335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Ответ: 3</a:t>
            </a:r>
          </a:p>
        </p:txBody>
      </p:sp>
      <p:pic>
        <p:nvPicPr>
          <p:cNvPr id="12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3212976"/>
            <a:ext cx="3600400" cy="3071798"/>
          </a:xfrm>
          <a:prstGeom prst="rect">
            <a:avLst/>
          </a:prstGeom>
          <a:noFill/>
        </p:spPr>
      </p:pic>
      <p:sp>
        <p:nvSpPr>
          <p:cNvPr id="17" name="Стрелка вниз 16"/>
          <p:cNvSpPr/>
          <p:nvPr/>
        </p:nvSpPr>
        <p:spPr>
          <a:xfrm>
            <a:off x="4860032" y="4365104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0"/>
            <a:ext cx="91440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Билет 7</a:t>
            </a:r>
          </a:p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Студенты естественно-географического факультета занимаются исследованием мест обитания лося, изюбра, косули, рыси, бурого медведя, а также редких птиц – мандаринки и дикуши, занесенных в Красную книгу России. Какой из перечисленных заповедников им следует посетить для проведения исследовательской работы?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Большой Арктический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Воронежский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Зейский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Астраханский </a:t>
            </a:r>
          </a:p>
        </p:txBody>
      </p:sp>
      <p:pic>
        <p:nvPicPr>
          <p:cNvPr id="1027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501008"/>
            <a:ext cx="3551883" cy="1728191"/>
          </a:xfrm>
          <a:prstGeom prst="rect">
            <a:avLst/>
          </a:prstGeom>
          <a:noFill/>
        </p:spPr>
      </p:pic>
      <p:pic>
        <p:nvPicPr>
          <p:cNvPr id="1028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5229200"/>
            <a:ext cx="3528392" cy="1628800"/>
          </a:xfrm>
          <a:prstGeom prst="rect">
            <a:avLst/>
          </a:prstGeom>
          <a:noFill/>
        </p:spPr>
      </p:pic>
      <p:sp>
        <p:nvSpPr>
          <p:cNvPr id="20" name="Стрелка вниз 19"/>
          <p:cNvSpPr/>
          <p:nvPr/>
        </p:nvSpPr>
        <p:spPr>
          <a:xfrm>
            <a:off x="3347864" y="4437112"/>
            <a:ext cx="72008" cy="288032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307796" y="6396335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Ответ: 3</a:t>
            </a:r>
          </a:p>
        </p:txBody>
      </p:sp>
      <p:pic>
        <p:nvPicPr>
          <p:cNvPr id="13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212976"/>
            <a:ext cx="3600400" cy="3071798"/>
          </a:xfrm>
          <a:prstGeom prst="rect">
            <a:avLst/>
          </a:prstGeom>
          <a:noFill/>
        </p:spPr>
      </p:pic>
      <p:sp>
        <p:nvSpPr>
          <p:cNvPr id="17" name="Стрелка вниз 16"/>
          <p:cNvSpPr/>
          <p:nvPr/>
        </p:nvSpPr>
        <p:spPr>
          <a:xfrm>
            <a:off x="7668344" y="4437112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0"/>
            <a:ext cx="914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Билет 8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Студенты биологического факультета занимаются исследованием мест обитания лесного северного дикого оленя, ласки, горностая, куницы, росомахи и других представителей животного мира северной тайги. Какой из перечисленных заповедников им следует посетить для проведения исследовательской работы?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Астраханский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Костомукшский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Тебердинский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Воронежский</a:t>
            </a:r>
          </a:p>
        </p:txBody>
      </p:sp>
      <p:pic>
        <p:nvPicPr>
          <p:cNvPr id="1027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501009"/>
            <a:ext cx="3551883" cy="1728191"/>
          </a:xfrm>
          <a:prstGeom prst="rect">
            <a:avLst/>
          </a:prstGeom>
          <a:noFill/>
        </p:spPr>
      </p:pic>
      <p:pic>
        <p:nvPicPr>
          <p:cNvPr id="1028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5229200"/>
            <a:ext cx="3528392" cy="1628800"/>
          </a:xfrm>
          <a:prstGeom prst="rect">
            <a:avLst/>
          </a:prstGeom>
          <a:noFill/>
        </p:spPr>
      </p:pic>
      <p:sp>
        <p:nvSpPr>
          <p:cNvPr id="20" name="Стрелка вниз 19"/>
          <p:cNvSpPr/>
          <p:nvPr/>
        </p:nvSpPr>
        <p:spPr>
          <a:xfrm>
            <a:off x="1403648" y="3717032"/>
            <a:ext cx="72008" cy="288032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860032" y="6488668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Ответ: 2</a:t>
            </a:r>
          </a:p>
        </p:txBody>
      </p:sp>
      <p:pic>
        <p:nvPicPr>
          <p:cNvPr id="12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3490436"/>
            <a:ext cx="3600400" cy="3071798"/>
          </a:xfrm>
          <a:prstGeom prst="rect">
            <a:avLst/>
          </a:prstGeom>
          <a:noFill/>
        </p:spPr>
      </p:pic>
      <p:sp>
        <p:nvSpPr>
          <p:cNvPr id="17" name="Стрелка вниз 16"/>
          <p:cNvSpPr/>
          <p:nvPr/>
        </p:nvSpPr>
        <p:spPr>
          <a:xfrm>
            <a:off x="5580112" y="3789040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89644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Билет 17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каком из перечисленных заповедников можно увидеть лежбища морских млекопитающих и уникальные вулканические ландшафты?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Кроноцкий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Тунгусский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Кандалакшский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Печоро-Илычский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212976"/>
            <a:ext cx="3911923" cy="1728191"/>
          </a:xfrm>
          <a:prstGeom prst="rect">
            <a:avLst/>
          </a:prstGeom>
          <a:noFill/>
        </p:spPr>
      </p:pic>
      <p:pic>
        <p:nvPicPr>
          <p:cNvPr id="1028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941168"/>
            <a:ext cx="3888432" cy="1628800"/>
          </a:xfrm>
          <a:prstGeom prst="rect">
            <a:avLst/>
          </a:prstGeom>
          <a:noFill/>
        </p:spPr>
      </p:pic>
      <p:sp>
        <p:nvSpPr>
          <p:cNvPr id="20" name="Стрелка вниз 19"/>
          <p:cNvSpPr/>
          <p:nvPr/>
        </p:nvSpPr>
        <p:spPr>
          <a:xfrm>
            <a:off x="4067944" y="3789040"/>
            <a:ext cx="72008" cy="288032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876256" y="6396335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Ответ: 1</a:t>
            </a:r>
          </a:p>
        </p:txBody>
      </p:sp>
      <p:pic>
        <p:nvPicPr>
          <p:cNvPr id="13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3212976"/>
            <a:ext cx="4104456" cy="3071798"/>
          </a:xfrm>
          <a:prstGeom prst="rect">
            <a:avLst/>
          </a:prstGeom>
          <a:noFill/>
        </p:spPr>
      </p:pic>
      <p:sp>
        <p:nvSpPr>
          <p:cNvPr id="17" name="Стрелка вниз 16"/>
          <p:cNvSpPr/>
          <p:nvPr/>
        </p:nvSpPr>
        <p:spPr>
          <a:xfrm>
            <a:off x="8643228" y="3933056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89644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Билет 18</a:t>
            </a:r>
          </a:p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Группа студентов из Екатеринбурга занимается изучением естественных равнинных и горных тундровых экосистем. Какой из перечисленных заповедников им следует посетить для проведения исследовательской работы?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Байкальский 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Окский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Волжско-Камский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Таймырский </a:t>
            </a:r>
          </a:p>
        </p:txBody>
      </p:sp>
      <p:pic>
        <p:nvPicPr>
          <p:cNvPr id="1027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284984"/>
            <a:ext cx="3551883" cy="1728191"/>
          </a:xfrm>
          <a:prstGeom prst="rect">
            <a:avLst/>
          </a:prstGeom>
          <a:noFill/>
        </p:spPr>
      </p:pic>
      <p:pic>
        <p:nvPicPr>
          <p:cNvPr id="1028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5013176"/>
            <a:ext cx="3528392" cy="1628800"/>
          </a:xfrm>
          <a:prstGeom prst="rect">
            <a:avLst/>
          </a:prstGeom>
          <a:noFill/>
        </p:spPr>
      </p:pic>
      <p:sp>
        <p:nvSpPr>
          <p:cNvPr id="20" name="Стрелка вниз 19"/>
          <p:cNvSpPr/>
          <p:nvPr/>
        </p:nvSpPr>
        <p:spPr>
          <a:xfrm>
            <a:off x="2483768" y="3645024"/>
            <a:ext cx="72008" cy="288032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307796" y="6457890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Ответ: 4</a:t>
            </a:r>
          </a:p>
        </p:txBody>
      </p:sp>
      <p:pic>
        <p:nvPicPr>
          <p:cNvPr id="13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3429000"/>
            <a:ext cx="3600400" cy="3071798"/>
          </a:xfrm>
          <a:prstGeom prst="rect">
            <a:avLst/>
          </a:prstGeom>
          <a:noFill/>
        </p:spPr>
      </p:pic>
      <p:sp>
        <p:nvSpPr>
          <p:cNvPr id="17" name="Стрелка вниз 16"/>
          <p:cNvSpPr/>
          <p:nvPr/>
        </p:nvSpPr>
        <p:spPr>
          <a:xfrm>
            <a:off x="6876256" y="3861048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0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Билет 27</a:t>
            </a:r>
          </a:p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Группа студентов из Волгограда занимаются изучением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малонарушенных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экосистем на стыке природных зон, а также редких видов фауны: гималайского медведя и амурского тигра. Какой из перечисленных заповедников им следует посетить для проведения исследовательской работы?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Магаданский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Уссурийский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Астраханский 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Таймырский </a:t>
            </a:r>
          </a:p>
        </p:txBody>
      </p:sp>
      <p:pic>
        <p:nvPicPr>
          <p:cNvPr id="1027" name="Picture 3" descr="C:\Users\Трудовое\Desktop\для презентации\Новый точечный рисунок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501008"/>
            <a:ext cx="4608512" cy="1728191"/>
          </a:xfrm>
          <a:prstGeom prst="rect">
            <a:avLst/>
          </a:prstGeom>
          <a:noFill/>
        </p:spPr>
      </p:pic>
      <p:pic>
        <p:nvPicPr>
          <p:cNvPr id="1028" name="Picture 4" descr="C:\Users\Трудовое\Desktop\для презентации\Новый точечный рисунок (2)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5229200"/>
            <a:ext cx="4608512" cy="1628800"/>
          </a:xfrm>
          <a:prstGeom prst="rect">
            <a:avLst/>
          </a:prstGeom>
          <a:noFill/>
        </p:spPr>
      </p:pic>
      <p:sp>
        <p:nvSpPr>
          <p:cNvPr id="20" name="Стрелка вниз 19"/>
          <p:cNvSpPr/>
          <p:nvPr/>
        </p:nvSpPr>
        <p:spPr>
          <a:xfrm>
            <a:off x="3779912" y="4653136"/>
            <a:ext cx="72008" cy="288032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7307796" y="6396335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Ответ: 2</a:t>
            </a:r>
          </a:p>
        </p:txBody>
      </p:sp>
      <p:pic>
        <p:nvPicPr>
          <p:cNvPr id="13" name="Picture 2" descr="C:\Users\Трудовое\Desktop\для презентации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3068960"/>
            <a:ext cx="4104456" cy="3359830"/>
          </a:xfrm>
          <a:prstGeom prst="rect">
            <a:avLst/>
          </a:prstGeom>
          <a:noFill/>
        </p:spPr>
      </p:pic>
      <p:sp>
        <p:nvSpPr>
          <p:cNvPr id="17" name="Стрелка вниз 16"/>
          <p:cNvSpPr/>
          <p:nvPr/>
        </p:nvSpPr>
        <p:spPr>
          <a:xfrm>
            <a:off x="7956376" y="4869160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51520" y="0"/>
            <a:ext cx="889248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Билет 10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 традиционным занятиям каких из перечисленных народов России относится морской зверобойный промысел и оленеводство?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Марийцы и мордва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Эскимосы и чукчи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Башкиры и чуваши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Калмыки и ногайцы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04248" y="6237312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Ответ: 2</a:t>
            </a:r>
          </a:p>
        </p:txBody>
      </p:sp>
      <p:pic>
        <p:nvPicPr>
          <p:cNvPr id="2" name="Picture 2" descr="C:\Users\Трудовое\Desktop\для презентации\16825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996952"/>
            <a:ext cx="4205492" cy="3456384"/>
          </a:xfrm>
          <a:prstGeom prst="rect">
            <a:avLst/>
          </a:prstGeom>
          <a:noFill/>
        </p:spPr>
      </p:pic>
      <p:pic>
        <p:nvPicPr>
          <p:cNvPr id="2051" name="Picture 3" descr="C:\Users\Трудовое\Desktop\для презентации\карта народы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5338" y="3068960"/>
            <a:ext cx="4075134" cy="324036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852548" y="2762294"/>
            <a:ext cx="3744416" cy="2539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Народы</a:t>
            </a:r>
          </a:p>
        </p:txBody>
      </p:sp>
      <p:sp>
        <p:nvSpPr>
          <p:cNvPr id="17" name="Стрелка вниз 16"/>
          <p:cNvSpPr/>
          <p:nvPr/>
        </p:nvSpPr>
        <p:spPr>
          <a:xfrm>
            <a:off x="3779912" y="3068960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8100392" y="2855136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892480" cy="1498178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Для поиска правильного ответа необходимо воспользоваться картами «Особо охраняемые территории России», «Природные зоны России» и «Народы России» в географических атласах для 8-9 класса.</a:t>
            </a:r>
          </a:p>
        </p:txBody>
      </p:sp>
      <p:pic>
        <p:nvPicPr>
          <p:cNvPr id="15362" name="Picture 2" descr="C:\Users\Трудовое\Desktop\760386-800x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924944"/>
            <a:ext cx="3672408" cy="3741699"/>
          </a:xfrm>
          <a:prstGeom prst="rect">
            <a:avLst/>
          </a:prstGeom>
          <a:noFill/>
        </p:spPr>
      </p:pic>
      <p:pic>
        <p:nvPicPr>
          <p:cNvPr id="1026" name="Picture 2" descr="C:\Users\Трудовое\Desktop\10335565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2564904"/>
            <a:ext cx="2808312" cy="3672408"/>
          </a:xfrm>
          <a:prstGeom prst="rect">
            <a:avLst/>
          </a:prstGeom>
          <a:noFill/>
        </p:spPr>
      </p:pic>
      <p:sp>
        <p:nvSpPr>
          <p:cNvPr id="1028" name="AutoShape 4" descr="https://mmedia.ozone.ru/multimedia/101764857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mmedia.ozone.ru/multimedia/101764857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Трудовое\Desktop\10176485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564904"/>
            <a:ext cx="2781309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51520" y="0"/>
            <a:ext cx="889248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Билет 14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Традиционным занятиям какого из перечисленных народов является пашенное земледелие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Калмыки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Чуваши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Ненцы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Саамы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07796" y="6309320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Ответ: 2</a:t>
            </a:r>
          </a:p>
        </p:txBody>
      </p:sp>
      <p:pic>
        <p:nvPicPr>
          <p:cNvPr id="2051" name="Picture 3" descr="C:\Users\Трудовое\Desktop\для презентации\карта народы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636912"/>
            <a:ext cx="3816424" cy="352383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076056" y="3068960"/>
            <a:ext cx="3744416" cy="2539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Народы</a:t>
            </a:r>
          </a:p>
        </p:txBody>
      </p:sp>
      <p:sp>
        <p:nvSpPr>
          <p:cNvPr id="17" name="Стрелка вниз 16"/>
          <p:cNvSpPr/>
          <p:nvPr/>
        </p:nvSpPr>
        <p:spPr>
          <a:xfrm>
            <a:off x="3779912" y="3068960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652120" y="3861048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2636912"/>
            <a:ext cx="4860033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низ 11"/>
          <p:cNvSpPr/>
          <p:nvPr/>
        </p:nvSpPr>
        <p:spPr>
          <a:xfrm>
            <a:off x="1043608" y="3933056"/>
            <a:ext cx="144016" cy="360040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832" y="188640"/>
            <a:ext cx="8913168" cy="1498178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Природная зона - это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большие участки суши с одинаковыми характеристиками: рельефом, почвой, климатом и особым животным и растительным миром.</a:t>
            </a:r>
          </a:p>
        </p:txBody>
      </p:sp>
      <p:pic>
        <p:nvPicPr>
          <p:cNvPr id="16388" name="Picture 4" descr="https://ds04.infourok.ru/uploads/ex/05b9/0002d860-0f96271c/img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772816"/>
            <a:ext cx="7416824" cy="47338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832" y="188640"/>
            <a:ext cx="8913168" cy="149817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территории России расположены следующие природные зоны:</a:t>
            </a:r>
            <a:b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3568" y="3356992"/>
            <a:ext cx="8460432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ледяная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(арктических пустынь);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ru-RU" sz="3200" baseline="0" dirty="0">
                <a:latin typeface="Times New Roman" pitchFamily="18" charset="0"/>
                <a:ea typeface="+mj-ea"/>
                <a:cs typeface="Times New Roman" pitchFamily="18" charset="0"/>
              </a:rPr>
              <a:t> тундра;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 л</a:t>
            </a:r>
            <a:r>
              <a:rPr kumimoji="0" lang="ru-RU" sz="32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есотундра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;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 т</a:t>
            </a:r>
            <a:r>
              <a:rPr lang="ru-RU" sz="3200" baseline="0" dirty="0">
                <a:latin typeface="Times New Roman" pitchFamily="18" charset="0"/>
                <a:ea typeface="+mj-ea"/>
                <a:cs typeface="Times New Roman" pitchFamily="18" charset="0"/>
              </a:rPr>
              <a:t>айга;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 с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мешанные и широколиственные леса;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 л</a:t>
            </a:r>
            <a:r>
              <a:rPr lang="ru-RU" sz="3200" baseline="0" dirty="0">
                <a:latin typeface="Times New Roman" pitchFamily="18" charset="0"/>
                <a:ea typeface="+mj-ea"/>
                <a:cs typeface="Times New Roman" pitchFamily="18" charset="0"/>
              </a:rPr>
              <a:t>есостепи;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 с</a:t>
            </a: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тепи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;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 полупустыни;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ea typeface="+mj-ea"/>
                <a:cs typeface="Times New Roman" pitchFamily="18" charset="0"/>
              </a:rPr>
              <a:t>п</a:t>
            </a: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устыни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;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 субтропики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217024" cy="1872208"/>
          </a:xfrm>
        </p:spPr>
        <p:txBody>
          <a:bodyPr>
            <a:noAutofit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Размещение природных зон подчиняется закону географической зональности. На равнинах природные зоны сменяют друг друга в направлении с севера на юг. На картах природные зоны выглядят как полосы, простирающиеся с запада на восток, их широтная конфигурация под действием разных факторов (рельефа, соотношения суши и океана и т.д.) может нарушаться вплоть до меридионального простирания.</a:t>
            </a:r>
          </a:p>
        </p:txBody>
      </p:sp>
      <p:pic>
        <p:nvPicPr>
          <p:cNvPr id="17410" name="Picture 2" descr="http://900igr.net/up/datai/126253/0006-002-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852936"/>
            <a:ext cx="7200800" cy="3900048"/>
          </a:xfrm>
          <a:prstGeom prst="rect">
            <a:avLst/>
          </a:prstGeom>
          <a:noFill/>
        </p:spPr>
      </p:pic>
      <p:sp>
        <p:nvSpPr>
          <p:cNvPr id="6" name="Стрелка вниз 5"/>
          <p:cNvSpPr/>
          <p:nvPr/>
        </p:nvSpPr>
        <p:spPr>
          <a:xfrm>
            <a:off x="4572000" y="3212976"/>
            <a:ext cx="360040" cy="936104"/>
          </a:xfrm>
          <a:prstGeom prst="downArrow">
            <a:avLst>
              <a:gd name="adj1" fmla="val 50000"/>
              <a:gd name="adj2" fmla="val 73444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217024" cy="1872208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Высотная поясность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(вертикальная зональность) – основная закономерность изменения природных условий в горах, выраженная в смене природных комплексов и их компонентов от подножий гор к вершинам.</a:t>
            </a:r>
          </a:p>
        </p:txBody>
      </p:sp>
      <p:pic>
        <p:nvPicPr>
          <p:cNvPr id="35841" name="Picture 1" descr="C:\Users\Трудовое\Desktop\00ff4a91-cdfc-4b7b-97c2-4fceb0201d54_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60848"/>
            <a:ext cx="8467913" cy="47971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9217024" cy="1872208"/>
          </a:xfrm>
        </p:spPr>
        <p:txBody>
          <a:bodyPr>
            <a:noAutofit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Основными районами распространения высотной поясности на территории России являются Кавказ, Урал, Крымские горы, горы Южной Сибири, горы Дальнего Востока.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s://minemshop.ru/images/10148522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556792"/>
            <a:ext cx="8352928" cy="5301208"/>
          </a:xfrm>
          <a:prstGeom prst="rect">
            <a:avLst/>
          </a:prstGeom>
          <a:noFill/>
        </p:spPr>
      </p:pic>
      <p:sp>
        <p:nvSpPr>
          <p:cNvPr id="8" name="Блок-схема: объединение 7"/>
          <p:cNvSpPr/>
          <p:nvPr/>
        </p:nvSpPr>
        <p:spPr>
          <a:xfrm>
            <a:off x="683568" y="4077072"/>
            <a:ext cx="216024" cy="216024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объединение 8"/>
          <p:cNvSpPr/>
          <p:nvPr/>
        </p:nvSpPr>
        <p:spPr>
          <a:xfrm>
            <a:off x="899592" y="4869160"/>
            <a:ext cx="216024" cy="216024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объединение 9"/>
          <p:cNvSpPr/>
          <p:nvPr/>
        </p:nvSpPr>
        <p:spPr>
          <a:xfrm>
            <a:off x="2915816" y="4221088"/>
            <a:ext cx="216024" cy="216024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объединение 10"/>
          <p:cNvSpPr/>
          <p:nvPr/>
        </p:nvSpPr>
        <p:spPr>
          <a:xfrm>
            <a:off x="4572000" y="5733256"/>
            <a:ext cx="216024" cy="216024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объединение 11"/>
          <p:cNvSpPr/>
          <p:nvPr/>
        </p:nvSpPr>
        <p:spPr>
          <a:xfrm>
            <a:off x="6732240" y="4797152"/>
            <a:ext cx="216024" cy="216024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788379/60727236-96a9-413a-8ba3-33fcec1d7848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9217024" cy="1872208"/>
          </a:xfrm>
        </p:spPr>
        <p:txBody>
          <a:bodyPr>
            <a:noAutofit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8640"/>
            <a:ext cx="864096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Заповедник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— участок территории (акватории), на котором сохраняется в естественном состоянии весь его природный комплекс, а охота запрещена. Кроме того, на территории заповедника запрещена любая хозяйственная деятельность человека, а земли навечно изъяты из любых форм пользования.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789040"/>
            <a:ext cx="842493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Заказник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— охраняемая природная территория, на которой под охраной может находиться как весь природный комплекс (если 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заказник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 комплексный), так и некоторые его части: только растения, только животные...</a:t>
            </a:r>
          </a:p>
        </p:txBody>
      </p:sp>
    </p:spTree>
  </p:cSld>
  <p:clrMapOvr>
    <a:masterClrMapping/>
  </p:clrMapOvr>
  <p:transition spd="slow">
    <p:newsflash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1290</Words>
  <Application>Microsoft Office PowerPoint</Application>
  <PresentationFormat>Экран (4:3)</PresentationFormat>
  <Paragraphs>229</Paragraphs>
  <Slides>30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Wingdings</vt:lpstr>
      <vt:lpstr>Тема Office</vt:lpstr>
      <vt:lpstr>Тема вебинара:  «Природные зоны России. Заповедники и заказники России.»</vt:lpstr>
      <vt:lpstr>Теоретический материал по теме «Природные зоны, заповедники и заказники России» встречается в задании № 4 ОГЭ.  Ответ к данному заданию записывается в виде одной цифры, которая соответствует номеру правильного ответа и оценивается в 1 балл. </vt:lpstr>
      <vt:lpstr>Для поиска правильного ответа необходимо воспользоваться картами «Особо охраняемые территории России», «Природные зоны России» и «Народы России» в географических атласах для 8-9 класса.</vt:lpstr>
      <vt:lpstr>Природная зона - это большие участки суши с одинаковыми характеристиками: рельефом, почвой, климатом и особым животным и растительным миром.</vt:lpstr>
      <vt:lpstr>На территории России расположены следующие природные зоны: </vt:lpstr>
      <vt:lpstr> Размещение природных зон подчиняется закону географической зональности. На равнинах природные зоны сменяют друг друга в направлении с севера на юг. На картах природные зоны выглядят как полосы, простирающиеся с запада на восток, их широтная конфигурация под действием разных факторов (рельефа, соотношения суши и океана и т.д.) может нарушаться вплоть до меридионального простирания.</vt:lpstr>
      <vt:lpstr>Высотная поясность (вертикальная зональность) – основная закономерность изменения природных условий в горах, выраженная в смене природных комплексов и их компонентов от подножий гор к вершинам.</vt:lpstr>
      <vt:lpstr> Основными районами распространения высотной поясности на территории России являются Кавказ, Урал, Крымские горы, горы Южной Сибири, горы Дальнего Востока.</vt:lpstr>
      <vt:lpstr> </vt:lpstr>
      <vt:lpstr> </vt:lpstr>
      <vt:lpstr>Презентация PowerPoint</vt:lpstr>
      <vt:lpstr> </vt:lpstr>
      <vt:lpstr> </vt:lpstr>
      <vt:lpstr> </vt:lpstr>
      <vt:lpstr> 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Трудовое</dc:creator>
  <cp:lastModifiedBy>Елена</cp:lastModifiedBy>
  <cp:revision>79</cp:revision>
  <dcterms:created xsi:type="dcterms:W3CDTF">2020-02-13T11:09:37Z</dcterms:created>
  <dcterms:modified xsi:type="dcterms:W3CDTF">2020-02-20T10:11:18Z</dcterms:modified>
</cp:coreProperties>
</file>