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6" r:id="rId1"/>
  </p:sldMasterIdLst>
  <p:notesMasterIdLst>
    <p:notesMasterId r:id="rId31"/>
  </p:notesMasterIdLst>
  <p:sldIdLst>
    <p:sldId id="298" r:id="rId2"/>
    <p:sldId id="288" r:id="rId3"/>
    <p:sldId id="286" r:id="rId4"/>
    <p:sldId id="257" r:id="rId5"/>
    <p:sldId id="258" r:id="rId6"/>
    <p:sldId id="30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8" r:id="rId18"/>
    <p:sldId id="279" r:id="rId19"/>
    <p:sldId id="282" r:id="rId20"/>
    <p:sldId id="281" r:id="rId21"/>
    <p:sldId id="296" r:id="rId22"/>
    <p:sldId id="293" r:id="rId23"/>
    <p:sldId id="299" r:id="rId24"/>
    <p:sldId id="308" r:id="rId25"/>
    <p:sldId id="306" r:id="rId26"/>
    <p:sldId id="301" r:id="rId27"/>
    <p:sldId id="303" r:id="rId28"/>
    <p:sldId id="311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7774282F-E352-4A61-9C04-B8153B6EAB57}" type="datetimeFigureOut">
              <a:rPr lang="ru-RU" smtClean="0"/>
              <a:pPr/>
              <a:t>12.10.2016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4D774210-29B4-4B9B-9EDC-232242FD96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6F2D8-F31B-4F19-B99B-9435D8AA2233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9577-E8BA-48F1-A236-C5993DAD86DF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E1821-E6DC-437F-97A3-E71CDF51309F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9823-2687-4915-9273-A89E2F9C239A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8C161-BB3E-43F5-AB80-990A4F89663E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2D8F-1CD9-488B-8260-922AC9BF13F3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731E-B07D-475A-B2B4-6AF55FF6A998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B2C2-9A0E-45FB-B5C8-40135B9B8603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C5D32-1088-4139-885F-FB5001C8A4AB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23FE3-A13C-403D-AAD3-D5F2BEF80239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67C3-2837-4DCD-8E2A-5BA4173E9ADF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6EE4FDF-7604-419C-86D5-1BB696248DDC}" type="datetime1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F5139C-B66D-4C3B-8E4E-A503B6156D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>
    <p:wipe dir="r"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nl111@yandex.r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monm.rk.gov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1643050"/>
            <a:ext cx="8686800" cy="32147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Нормативно-правовые 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организационно-методические аспекты процедуры аттестации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педагогических работников 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Республики Крым </a:t>
            </a:r>
            <a:br>
              <a:rPr lang="ru-RU" b="1" cap="none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714876" y="5429264"/>
            <a:ext cx="4276724" cy="857256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Методисты центра подготовки руководящих кадров, школоведения и аттестации  </a:t>
            </a:r>
            <a:r>
              <a:rPr lang="ru-RU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Кадесникова</a:t>
            </a:r>
            <a:r>
              <a:rPr lang="ru-RU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Т.М.,  Денисенко Ю.Г.</a:t>
            </a:r>
            <a:r>
              <a:rPr lang="ru-RU" sz="7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9" name="Picture 2" descr="https://image.jimcdn.com/app/cms/image/transf/none/path/sb0878f37828ea9c7/image/i09aff6ce76e21165/version/1450625211/im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15819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ДПО РК «Крымский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республиканский институт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педагогического образования»: </a:t>
            </a:r>
          </a:p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295001, г. Симферополь, ул. Ленина, 15;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понедельник -  пятница с 9.00ч. до 18.00ч. (перерыв с 13.00 ч. до 14.00ч.); выходные дни - суббота, воскресенье;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телефоны:	+38(0652) 274515-приемная;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сайта и электронной почты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 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krippo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info.@  krippo.ru.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https://image.jimcdn.com/app/cms/image/transf/none/path/sb0878f37828ea9c7/image/i09aff6ce76e21165/version/1450625211/imag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643470" cy="15001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86789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ГБОУ ДПО РК </a:t>
            </a:r>
          </a:p>
          <a:p>
            <a:pPr algn="r"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«Крымский центр развития </a:t>
            </a:r>
          </a:p>
          <a:p>
            <a:pPr algn="r">
              <a:buFont typeface="Wingdings" pitchFamily="2" charset="2"/>
              <a:buChar char="Ø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образования»:</a:t>
            </a:r>
          </a:p>
          <a:p>
            <a:pPr>
              <a:buFont typeface="Wingdings" pitchFamily="2" charset="2"/>
              <a:buChar char="Ø"/>
            </a:pP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адрес:295026, г. Симферополь, ул. Гагарина, 11;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график работы: понедельник - пятница с 9.00 ч. до 18.00 ч. (перерыв с 13.00 ч. до 14.00 ч.); выходные дни - суббота, воскресенье;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телефоны:+38(0652) 601-961;</a:t>
            </a:r>
          </a:p>
          <a:p>
            <a:pPr>
              <a:buFont typeface="Wingdings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сайта и электронной почты: </a:t>
            </a:r>
            <a:r>
              <a:rPr lang="en-US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:// </a:t>
            </a:r>
            <a:r>
              <a:rPr lang="en-US" sz="26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kcrpo</a:t>
            </a: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26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kcrpo_rk</a:t>
            </a:r>
            <a:r>
              <a:rPr lang="en-US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.@ mail.ru.</a:t>
            </a:r>
            <a:endParaRPr lang="ru-RU" sz="2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kcrpo.ru/images/logo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3000396" cy="17145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Стандарт предоставления государственной услуги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2.2.Государственная услуга предоставляется Министерством образования, науки и молодежи Республики Крым  в лице Республиканской аттестационной комиссии Министерства образования, науки и молодежи Республики Крым (далее - Комиссия) во взаимодействии с КРИППО и КЦРПО, осуществляющими организационно-техническое и информационно-методическое  сопровождение организации и проведения аттестации. 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2.3.Результатом предоставления государственной услуги является установление (отказ в установлении) квалификационной категории педагогическим работникам.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2.4.Срок предоставления              		государственной услуги: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П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родолжительность аттестации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каждого педагогического работника от начала ее проведения и до принятия решения аттестационной комиссией составляет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более 60 календарных дней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Фактом, являющимся основанием для начала проведения аттестации, является регистрация заявления заявителя в соответствии с пунктами 3.1.2 настоящего Административного регламента.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Дмитрий\Downloads\__20160622_18972814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2071702" cy="207170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24663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2.5.Перечень нормативных правовых актов, непосредственно регулирующих предоставление государственной услуги: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500174"/>
            <a:ext cx="8229600" cy="452628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29.12.2012 г. № 273-ФЗ "Об образовании в Российской Федерации«;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Правительства Российской Федерации от 08.08.2013 г. № 678 "Об утверждении номенклатуры должностей педагогических работников организаций, осуществляющих образовательную деятельность, должностей руководителей образовательных организаций" 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Министерства здравоохранения и социального развития Российской Федерации от 26.08.2010 г. № 761н "Об утверждении Единого квалификационного справочника должностей руководителей, специалистов и служащих;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Министерства образования и науки Российской Федерации от </a:t>
            </a:r>
          </a:p>
          <a:p>
            <a:pPr algn="just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07.04. 2014 г. № 276 "Об утверждении Порядка проведения аттестации педагогических работников организаций, осуществляющих образовательную деятельность« 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Республики Крым «Об образовании в Республике Крым» от 17.06.2015г. № 131-ЗРК/2015.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2.6.Исчерпывающий перечень документов, необходимых в соответствии  с нормативными правовыми актами для предоставления государственной услуги: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2.6.1.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"/>
              </a:rPr>
              <a:t>Заявление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составленное по форме, содержащейся в приложении № 1 к настоящему Административному регламенту;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2.6.2. </a:t>
            </a:r>
            <a:r>
              <a:rPr lang="ru-RU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Индивидуальная папка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которой зафиксированы личные профессиональные достижения педагогического работника в образовательной деятельности, результаты обучения, воспитания и развития его учеников, вклад педагогического работника в развитие системы образования 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 (далее -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Обязательного перечня документов, входящих в индивидуальную папку, нет.</a:t>
            </a:r>
          </a:p>
          <a:p>
            <a:pPr algn="just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038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2.9.Исчерпывающий перечень оснований для отказа в приеме документов, необходимых для предоставления государственной услуги: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лицом, не относящимся к кругу заявителей в соответствии с пунктами 1.2. настоящего Административного регламента;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предоставление документов в целях установления квалификационной категории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ранее, чем через год со дня принятия Комиссией решения об отказе в установлении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sz="3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категории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истечение срока ее действия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подаче заявления на высшую квалификационную категорию;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документов в целях установления высшей квалификационной категории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ранее, чем через два года </a:t>
            </a:r>
            <a:r>
              <a:rPr lang="ru-RU" sz="3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установления первой квалификационной категории.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746836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Состав, последовательность и сроки выполнения административных процедур (действий), требования к порядку их выполнения, в том числе особенности выполнения административных процедур (действий) в электронной форме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5" name="Picture 3" descr="C:\Users\Дмитрий\Downloads\_20140207_196009314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3081342" cy="308134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idx="1"/>
          </p:nvPr>
        </p:nvGraphicFramePr>
        <p:xfrm>
          <a:off x="1571604" y="214290"/>
          <a:ext cx="5446713" cy="7715250"/>
        </p:xfrm>
        <a:graphic>
          <a:graphicData uri="http://schemas.openxmlformats.org/presentationml/2006/ole">
            <p:oleObj spid="_x0000_s4098" name="Документ" r:id="rId3" imgW="6131257" imgH="8683872" progId="Word.Document.12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2467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3.5.Подготовка распорядительного акта Министерства об установлении (отказе в установлении) квалификационной категории педагогическим работникам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1"/>
            <a:ext cx="8229600" cy="4172276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3.5.3. В течение одной недели со дня заседания Комиссии секретарь Комиссии на основании протокола готовит проект распорядительного акта Министерства об установлении (отказе в установлении) квалификационной категории педагогическим работникам.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Рассматриваемые вопросы</a:t>
            </a:r>
            <a:endParaRPr lang="ru-RU" sz="2800" dirty="0">
              <a:solidFill>
                <a:srgbClr val="C0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1.Административный регламент МОНМ РК по предоставлению государственной услуги «Аттестация педагогических работников государственных, муниципальных и частных организаций, осуществляющих образовательную деятельность, с целью установления квалификационной категории (первой, высшей)».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Анализ результатов аттестации педагогических работников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Республики Крым в 2015/2016 </a:t>
            </a:r>
            <a:r>
              <a:rPr lang="ru-RU" sz="8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уч.году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Проблемы, возникшие в ходе аттестации, и пути их решения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Организационно-техническое сопровождение процесса   аттестации педагогических работников. Презентация методического сборника «Методические материалы по сопровождению процедуры аттестации педагогических работников с целью  установления квалификационной категории (первой, высшей)».</a:t>
            </a: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Круглый стол «Из опыта работы региональных экспертов по изучению системы работы педагогов,  аттестуемых  на установление категорий (первой, высшей»)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8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www.superpoligon.com/img/news/soru_sonnnnn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16" y="128580"/>
            <a:ext cx="1333512" cy="800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3357586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ОТ 05.09.2016   №3178 «О ВНЕСЕНИИ ИЗМЕНЕНИЙ В АДМИНИСТРАТИВНЫЙ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РЕГЛАМЕНТ ПРЕДОСТАВЛЕНИЯ  ГОСУДАРСТВЕННЫХ УСЛУГ»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В целях реализации Федерального закона от 1 декабря 2014 года       N 419-ФЗ  «О внесении изменений в отдельные законодательные акты Российской Федерации по вопросам социальной защиты инвалидов в связи с ратификацией Конвенции о правах инвалидов» (внесены изменения в п.2.16 АР).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г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аттестовано 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2384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 Республики Крым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(январь-июнь 2016 года)</a:t>
            </a:r>
          </a:p>
          <a:p>
            <a:pPr algn="ctr"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Первая категория установлена-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1273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Высшая категория-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1111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</a:t>
            </a:r>
          </a:p>
          <a:p>
            <a:pPr>
              <a:lnSpc>
                <a:spcPct val="15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Отказано в установлении квалификационной       категории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 (в первой категории-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педагогам, в высшей-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педагогу)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22</a:t>
            </a:fld>
            <a:endParaRPr lang="ru-RU"/>
          </a:p>
        </p:txBody>
      </p:sp>
      <p:graphicFrame>
        <p:nvGraphicFramePr>
          <p:cNvPr id="46086" name="Object 6"/>
          <p:cNvGraphicFramePr>
            <a:graphicFrameLocks noChangeAspect="1"/>
          </p:cNvGraphicFramePr>
          <p:nvPr/>
        </p:nvGraphicFramePr>
        <p:xfrm>
          <a:off x="1714480" y="142852"/>
          <a:ext cx="5643602" cy="6715147"/>
        </p:xfrm>
        <a:graphic>
          <a:graphicData uri="http://schemas.openxmlformats.org/presentationml/2006/ole">
            <p:oleObj spid="_x0000_s46086" name="Документ" r:id="rId3" imgW="5940803" imgH="8956762" progId="Word.Document.12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Рисунок 8"/>
          <p:cNvGraphicFramePr>
            <a:graphicFrameLocks noGrp="1"/>
          </p:cNvGraphicFramePr>
          <p:nvPr>
            <p:ph type="pic" idx="1"/>
          </p:nvPr>
        </p:nvGraphicFramePr>
        <p:xfrm>
          <a:off x="0" y="785794"/>
          <a:ext cx="9144000" cy="6072206"/>
        </p:xfrm>
        <a:graphic>
          <a:graphicData uri="http://schemas.openxmlformats.org/drawingml/2006/table">
            <a:tbl>
              <a:tblPr/>
              <a:tblGrid>
                <a:gridCol w="481771"/>
                <a:gridCol w="2556582"/>
                <a:gridCol w="546891"/>
                <a:gridCol w="4019983"/>
                <a:gridCol w="1538773"/>
              </a:tblGrid>
              <a:tr h="644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Критерии и показатели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Макс.кол-во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Наличие подтверждающих документов в индивидуальной папке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Примечания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94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>
                          <a:latin typeface="Times New Roman"/>
                          <a:ea typeface="Times New Roman"/>
                          <a:cs typeface="Times New Roman"/>
                        </a:rPr>
                        <a:t>1.Владение современными образовательными технологиями и методиками, эффективность их применения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04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современных образовательных технологий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1.Проект «Бессмертным подвигом своим они прославили Отчизну» (6 класс).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2.Открытое мероприятие «Суд над вредными привычками» (7 класс).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3.Презентация «Земля –наш общий дом»(5 класс).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4.Классный час «Спешите делать добро»(5 класс).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5.Викторина «Мир животных»(5 класс).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 межаттестационный период 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8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Владение навыками пользователя персонального компьютера*: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курсы пользователя ПК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                                              или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квалификационное испытание пользователя ПК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 40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Сертификат о прохождении курсов пользователя ПК (или владения информационно-коммуникационными технологиями) в объеме 24 часа № АВ 553428  от  24.10.2015г.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В межаттестационный период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*Суммирование  баллов по данным показателям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не производится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*Работодатель заверяет данный документ при условии подтверждения уровня владения ИКТ на практике</a:t>
                      </a: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Использование электронных образовательных ресурсов (ЭОР) в образовательном процессе: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лицензионных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созданных самостоятельно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наличие действующей страницы на сайте образовательного учреждения,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личного интернет-ресурса*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    10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Times New Roman"/>
                          <a:cs typeface="Times New Roman"/>
                        </a:rPr>
                        <a:t>до 20</a:t>
                      </a:r>
                      <a:endParaRPr lang="ru-RU" sz="11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1.Персональный интернет-сайт: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http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//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multiurok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.(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скриншот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2.Мультимедийная презентация «Светлый праздник Пасха» (на персональном сайте).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3. Видеофильм «Они сражались за Родину» (размещен на сайте </a:t>
                      </a:r>
                      <a:r>
                        <a:rPr lang="en-US" sz="1100" dirty="0">
                          <a:latin typeface="Times New Roman"/>
                          <a:ea typeface="Times New Roman"/>
                          <a:cs typeface="Times New Roman"/>
                        </a:rPr>
                        <a:t>http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//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pedsovet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en-US" sz="1100" dirty="0" err="1">
                          <a:latin typeface="Times New Roman"/>
                          <a:ea typeface="Times New Roman"/>
                          <a:cs typeface="Times New Roman"/>
                        </a:rPr>
                        <a:t>ru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.).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100" dirty="0" err="1">
                          <a:latin typeface="Times New Roman"/>
                          <a:ea typeface="Times New Roman"/>
                          <a:cs typeface="Times New Roman"/>
                        </a:rPr>
                        <a:t>межаттестационный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период </a:t>
                      </a:r>
                    </a:p>
                  </a:txBody>
                  <a:tcPr marL="65120" marR="651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Примерное  заполнение критериев оценки  уровня профессиональной деятельности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педагогического работника образовательного учреждения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примере нескольких пунктов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«Дополнительные профессиональные программы профессиональной переподготовки, реализуемые в КРИППО»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Udostover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3214686"/>
            <a:ext cx="4429156" cy="3357586"/>
          </a:xfr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14311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 И МОЛОДЁЖИ РЕСПУБЛИКИ КРЫМ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ДПО РК  «КРЫМСКИЙ РЕСПУБЛИКАНСКИЙ ИНСТИТУТ ПОСТДИПЛОМНОГО ПЕДАГОГИЧЕСКОГО ОБРАЗОВАНИЯ»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9" name="Содержимое 8" descr="http://www.kgu.i-krim.ru/upload/resize_cache/iblock/02e/296_296_1/institut-krippo-krim-entr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928802"/>
            <a:ext cx="2819400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214282" y="285728"/>
            <a:ext cx="8274003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материалы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сопровождению процедуры аттестации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педагогических работников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целью установления квалификационной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категории (первой, высшей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Симферополь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2016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Регистрация заявлений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b="1" dirty="0" smtClean="0"/>
              <a:t>    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26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42908" y="1500176"/>
          <a:ext cx="8072495" cy="4324746"/>
        </p:xfrm>
        <a:graphic>
          <a:graphicData uri="http://schemas.openxmlformats.org/drawingml/2006/table">
            <a:tbl>
              <a:tblPr/>
              <a:tblGrid>
                <a:gridCol w="632010"/>
                <a:gridCol w="1333859"/>
                <a:gridCol w="564648"/>
                <a:gridCol w="560934"/>
                <a:gridCol w="560934"/>
                <a:gridCol w="839543"/>
                <a:gridCol w="701849"/>
                <a:gridCol w="701849"/>
                <a:gridCol w="772676"/>
                <a:gridCol w="615170"/>
                <a:gridCol w="789023"/>
              </a:tblGrid>
              <a:tr h="39207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900" b="1" i="1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900" b="1" i="1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рож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дения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</a:t>
                      </a:r>
                      <a:r>
                        <a:rPr lang="ru-RU" sz="1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стаж</a:t>
                      </a:r>
                      <a:endParaRPr lang="ru-RU" sz="100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Наим</a:t>
                      </a:r>
                      <a:r>
                        <a:rPr lang="ru-RU" sz="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. ОУ</a:t>
                      </a:r>
                      <a:endParaRPr lang="ru-RU" sz="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Долж-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ность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Категории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Срок предыдущ. аттест.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Контр.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срок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атт.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С присутствием/без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имеет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i="1">
                          <a:latin typeface="Times New Roman"/>
                          <a:ea typeface="Calibri"/>
                          <a:cs typeface="Times New Roman"/>
                        </a:rPr>
                        <a:t>претенд.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2203" marR="422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приказа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Установить первую квалификационную категорию:</a:t>
            </a:r>
            <a:endParaRPr lang="ru-RU" dirty="0" smtClean="0">
              <a:solidFill>
                <a:schemeClr val="tx1"/>
              </a:solidFill>
            </a:endParaRP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1.ФИО (в дательном падеже)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dirty="0" smtClean="0">
                <a:solidFill>
                  <a:schemeClr val="tx1"/>
                </a:solidFill>
              </a:rPr>
              <a:t> должность (по которой устанавливается категория в дательном падеже) краткое название ОУ (в родительном падеже);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2.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Установить высшую квалификационную категорию: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</a:rPr>
              <a:t>1.</a:t>
            </a:r>
          </a:p>
          <a:p>
            <a:pPr lvl="0">
              <a:buNone/>
            </a:pPr>
            <a:r>
              <a:rPr lang="ru-RU" dirty="0" smtClean="0">
                <a:solidFill>
                  <a:schemeClr val="tx1"/>
                </a:solidFill>
              </a:rPr>
              <a:t>2. 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8575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ПЕДАГОГИЧЕСКИХ РАБОТНИКОВ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АТТЕСТОВАННЫХ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 СЗД В ПЕРВОМ ПОЛУГОДИИ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000372"/>
            <a:ext cx="8686800" cy="3500461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Предоставить информацию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28.10.2016г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электронный адрес: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Euphemia" pitchFamily="34" charset="0"/>
                <a:ea typeface="BatangChe" pitchFamily="49" charset="-127"/>
                <a:cs typeface="Times New Roman" pitchFamily="18" charset="0"/>
                <a:hlinkClick r:id="rId2"/>
              </a:rPr>
              <a:t>nl</a:t>
            </a:r>
            <a:r>
              <a:rPr lang="ru-RU" dirty="0" smtClean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  <a:cs typeface="Times New Roman" pitchFamily="18" charset="0"/>
                <a:hlinkClick r:id="rId2"/>
              </a:rPr>
              <a:t>111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yandex.ru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дальнейшем направлять информацию  по полугодиям 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до 30 июня и до 30 декабря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Круглый стол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 опыта работы региональных экспертов по изучению системы работы педагогов,  аттестуемых  на установление категорий (первой, высшей»)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48132" name="Picture 4" descr="http://vosinvest.ru/upload/iblock/a16/g9tyi7skwdeyn8drw_yo_oxxxl4j3hpexhjnof_p3ymrypkwj94qgrtdb3sbc6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214686"/>
            <a:ext cx="5762612" cy="324147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Административный регламент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215370" cy="435771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/>
              <a:t> </a:t>
            </a:r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Министерства  образования,  науки и молодежи Республики Крым по предоставлению государственной услуги "Аттестация педагогических работников   государственных, муниципальных и частных организаций, осуществляющих образовательную деятельность, с целью установления   квалификационной категории (первой или высшей)"</a:t>
            </a:r>
            <a:endParaRPr lang="ru-RU" sz="5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8" name="Picture 6" descr="http://archive.li/NiNML/d6932953e6679490f66b69bad310c5b1d69991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143272" cy="14287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Приказ Министерства  образования , науки и молодежи Республики Крым от 01.07.2016г. № 2114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6770" y="1699151"/>
            <a:ext cx="3267059" cy="4526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96762" y="1699151"/>
            <a:ext cx="3246276" cy="4526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643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Приказ о внесении изменений  в административный  регламент предоставления государственных услуг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 05.09.2016г. № 3178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6379" y="1699151"/>
            <a:ext cx="3287842" cy="45264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0628" y="1714488"/>
            <a:ext cx="3287842" cy="452649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общие положения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00108"/>
            <a:ext cx="8686800" cy="508001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 ПРЕДОСТАВЛЕНИЯ ГОСУДАРСТВЕННОЙ УСЛУГИ</a:t>
            </a:r>
          </a:p>
          <a:p>
            <a:pPr>
              <a:lnSpc>
                <a:spcPct val="150000"/>
              </a:lnSpc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СОСТАВ, ПОСЛЕДОВАТЕЛЬНОСТЬ И СРОКИ ВЫПОЛНЕНИЯ АДМИНИСТРАТИВНЫХ ПРОЦЕДУР (ДЕЙСТВИЙ), ТРЕБОВАНИЯ К ПОРЯДКУ ИХ ВЫПОЛНЕНИЯ, В ТОМ ЧИСЛЕ ОСОБЕННОСТИ ВЫПОЛНЕНИЯ АДМИНИСТРАТИВНЫХ ПРОЦЕДУР (ДЕЙСТВИЙ) В ЭЛЕКТРОННОЙ ФОРМЕ</a:t>
            </a:r>
          </a:p>
          <a:p>
            <a:pPr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.ФОРМЫ КОНТРОЛЯ ЗА ИСПОЛНЕНИЕМ АДМИНИСТРАТИВНОГО РЕГЛАМЕНТА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V.ДОСУДЕБНЫЙ (ВНЕСУДЕБНЫЙ) ПОРЯДОК ОБЖАЛОВАНИЯ РЕШЕНИЙ И ДЕЙСТВИЙ (БЕЗДЕЙСТВИЯ) ОРГАНА ИСПОЛНИТЕЛЬНОЙ ВЛАСТИ, ПРЕДОСТАВЛЯЮЩЕГО ГОСУДАРСТВЕННУЮ УСЛУГУ, А ТАКЖЕ ЕГО ДОЛЖНОСТНЫХ ЛИЦ, ГОСУДАРСТВЕННЫХ СЛУЖАЩИХ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75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Общие положения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Административный регламент определяет сроки, последовательность выполнения административных процедур, порядок взаимодействия должностных лиц Министерства образования, науки и молодежи Республики Крым (далее - Министерство) и работников ГБОУ ДПО РК «Крымский республиканский институт 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постдипломного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педагогического образования» (далее КРИППО) и ГБОУ ДПО РК «Крымский центр развития профессионального образования» (далее - КЦРПО) с заявителями  при предоставлении государственной услуги.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Информация о государственной услуге размещена на портале «Государственные и муниципальные услуги (функции) Республики Крым»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https://gosuslugi.ru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(далее - Портал).</a:t>
            </a:r>
          </a:p>
          <a:p>
            <a:endParaRPr lang="ru-RU" dirty="0"/>
          </a:p>
        </p:txBody>
      </p:sp>
      <p:pic>
        <p:nvPicPr>
          <p:cNvPr id="6146" name="Picture 2" descr="C:\Users\Дмитрий\Downloads\___20160320_11025250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357166"/>
            <a:ext cx="1107360" cy="128586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38951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1.2.Заявители, а также лица, имеющие право выступать от их имени: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1.2.1.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Заявителями государственной услуги являются педагогические работники </a:t>
            </a:r>
            <a:r>
              <a:rPr lang="ru-RU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государственных, муниципальных и частных организаций, осуществляющих образовательную деятельность на территории Республики Крым, входящих в перечень педагогических должностей, утвержденных приказами Министерства здравоохранения и социального развития Российской Федерации от 05 мая 2008 г. № 216н "Об утверждении профессиональных квалификационных групп должностей работников образования", от 26 августа 2010 г. №761н "Об утверждении Единого квалификационного справочника должностей руководителей, специалистов и служащих" (далее - педагогические работники).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60396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1.3.Требования к порядку информирования о порядке предоставления государственной услуги: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1.3.1.В предоставлении государственной услуги участвуют: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214842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образования, науки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молодежи Республики Крым: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295000, г. Симферополь, пер. Совнаркомовский, 3;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график работы: понедельник - пятница с 9.00 ч. до 18.00ч. (перерыв с 13.00 ч. до с 14.00 ч.); выходные дни - суббота, воскресенье;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справочные телефоны 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+38(0652) 27 52 32-приемная, (0652) 27 61 33 (факс).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сайта и электронной почты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monm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rk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gov</a:t>
            </a:r>
            <a:r>
              <a:rPr lang="ru-RU" sz="2400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400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e-mail:    info.crimea@edu.ru.</a:t>
            </a: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5139C-B66D-4C3B-8E4E-A503B6156DF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kerchtt.ru/in/b_monmr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2714644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1577</TotalTime>
  <Words>1631</Words>
  <Application>Microsoft Office PowerPoint</Application>
  <PresentationFormat>Экран (4:3)</PresentationFormat>
  <Paragraphs>309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Трек</vt:lpstr>
      <vt:lpstr>Документ</vt:lpstr>
      <vt:lpstr>  Нормативно-правовые  и организационно-методические аспекты процедуры аттестации  педагогических работников  Республики Крым  </vt:lpstr>
      <vt:lpstr>Рассматриваемые вопросы</vt:lpstr>
      <vt:lpstr>Административный регламент</vt:lpstr>
      <vt:lpstr>Приказ Министерства  образования , науки и молодежи Республики Крым от 01.07.2016г. № 2114</vt:lpstr>
      <vt:lpstr> Приказ о внесении изменений  в административный  регламент предоставления государственных услуг от  05.09.2016г. № 3178    </vt:lpstr>
      <vt:lpstr>I. общие положения</vt:lpstr>
      <vt:lpstr>I. Общие положения </vt:lpstr>
      <vt:lpstr>1.2.Заявители, а также лица, имеющие право выступать от их имени: </vt:lpstr>
      <vt:lpstr>1.3.Требования к порядку информирования о порядке предоставления государственной услуги:         1.3.1.В предоставлении государственной услуги участвуют:  </vt:lpstr>
      <vt:lpstr>Слайд 10</vt:lpstr>
      <vt:lpstr>Слайд 11</vt:lpstr>
      <vt:lpstr> II. Стандарт предоставления государственной услуги </vt:lpstr>
      <vt:lpstr>Слайд 13</vt:lpstr>
      <vt:lpstr>2.5.Перечень нормативных правовых актов, непосредственно регулирующих предоставление государственной услуги:</vt:lpstr>
      <vt:lpstr>2.6.Исчерпывающий перечень документов, необходимых в соответствии  с нормативными правовыми актами для предоставления государственной услуги:</vt:lpstr>
      <vt:lpstr>2.9.Исчерпывающий перечень оснований для отказа в приеме документов, необходимых для предоставления государственной услуги: </vt:lpstr>
      <vt:lpstr>III. Состав, последовательность и сроки выполнения административных процедур (действий), требования к порядку их выполнения, в том числе особенности выполнения административных процедур (действий) в электронной форме </vt:lpstr>
      <vt:lpstr>Слайд 18</vt:lpstr>
      <vt:lpstr>3.5.Подготовка распорядительного акта Министерства об установлении (отказе в установлении) квалификационной категории педагогическим работникам </vt:lpstr>
      <vt:lpstr>  ПРИКАЗ ОТ 05.09.2016   №3178 «О ВНЕСЕНИИ ИЗМЕНЕНИЙ В АДМИНИСТРАТИВНЫЙ РЕГЛАМЕНТ ПРЕДОСТАВЛЕНИЯ  ГОСУДАРСТВЕННЫХ УСЛУГ»   </vt:lpstr>
      <vt:lpstr>Слайд 21</vt:lpstr>
      <vt:lpstr>Слайд 22</vt:lpstr>
      <vt:lpstr>Слайд 23</vt:lpstr>
      <vt:lpstr>«Дополнительные профессиональные программы профессиональной переподготовки, реализуемые в КРИППО»</vt:lpstr>
      <vt:lpstr>МИНИСТЕРСТВО ОБРАЗОВАНИЯ, НАУКИ И МОЛОДЁЖИ РЕСПУБЛИКИ КРЫМ ГБОУ ДПО РК  «КРЫМСКИЙ РЕСПУБЛИКАНСКИЙ ИНСТИТУТ ПОСТДИПЛОМНОГО ПЕДАГОГИЧЕСКОГО ОБРАЗОВАНИЯ» </vt:lpstr>
      <vt:lpstr>Регистрация заявлений </vt:lpstr>
      <vt:lpstr>Проект приказа   </vt:lpstr>
      <vt:lpstr>КОЛИЧЕСТВО  ПЕДАГОГИЧЕСКИХ РАБОТНИКОВ  АТТЕСТОВАННЫХ  НА  СЗД В ПЕРВОМ ПОЛУГОДИИ  2016 ГОДА</vt:lpstr>
      <vt:lpstr>Круглый стол  «Из опыта работы региональных экспертов по изучению системы работы педагогов,  аттестуемых  на установление категорий (первой, высшей»)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Административный регламент</dc:title>
  <dc:creator>Дмитрий</dc:creator>
  <cp:lastModifiedBy>Дмитрий</cp:lastModifiedBy>
  <cp:revision>162</cp:revision>
  <dcterms:created xsi:type="dcterms:W3CDTF">2016-09-21T06:57:55Z</dcterms:created>
  <dcterms:modified xsi:type="dcterms:W3CDTF">2016-10-12T09:44:13Z</dcterms:modified>
</cp:coreProperties>
</file>