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695" r:id="rId2"/>
  </p:sldMasterIdLst>
  <p:sldIdLst>
    <p:sldId id="270" r:id="rId3"/>
    <p:sldId id="269" r:id="rId4"/>
    <p:sldId id="271" r:id="rId5"/>
    <p:sldId id="272" r:id="rId6"/>
    <p:sldId id="273" r:id="rId7"/>
    <p:sldId id="275" r:id="rId8"/>
    <p:sldId id="276" r:id="rId9"/>
    <p:sldId id="282" r:id="rId10"/>
    <p:sldId id="277" r:id="rId11"/>
    <p:sldId id="281" r:id="rId12"/>
    <p:sldId id="283" r:id="rId13"/>
    <p:sldId id="280" r:id="rId14"/>
    <p:sldId id="278" r:id="rId15"/>
    <p:sldId id="286" r:id="rId16"/>
    <p:sldId id="285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808000"/>
    <a:srgbClr val="A50021"/>
    <a:srgbClr val="663300"/>
    <a:srgbClr val="333300"/>
    <a:srgbClr val="CC0000"/>
    <a:srgbClr val="336600"/>
    <a:srgbClr val="003300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3052112-17E8-43DB-BAAD-94339934AF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BC6E381-0BEC-4699-9D0B-0B2936646D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2E81F2A-8D25-41F9-B995-E42240FD62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BFF0DC3-7BC2-4B84-B463-620EAB7268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D8776658-0921-46AD-9C4D-1EDECA7340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C2067C9-FC62-4BEA-9269-BD4482D35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39458FA-76BF-4212-BB37-41235ECB0D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0C01556-F98A-4D9B-B441-60FE5BBD62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7B69F88-E86F-4C8B-AE5F-0573B09F76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0F91B1BB-896C-47F6-B9C7-0B2571F57E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89D609F-023C-4C74-9A5E-DB67DE78C2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F2182B6-AAD5-4191-A11C-22A410BA7C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63E3A66-C2ED-413E-8D12-4553BDB32D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BF0994E-E20C-440A-8B03-07C34E9DD3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66D94F8-5EB0-4E32-8AEE-C0D3C8D26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2FA1BFD-F987-4347-85F3-0B7B2E012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DC85AA2-0D62-4C03-BCBF-026C49306F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D6E81CC5-9317-4B4E-9C4A-EE4A5A9248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465F2AA9-7E73-4E98-802C-41E8A23E58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EDD4246-0CFE-4FA9-B031-26D45ECC51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37305E3-405B-44CE-86C6-C3D09EAEB1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7FE2820-AAD8-45FE-9CD3-7061DA73FE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44C17EB2-D6AC-4455-97C6-8C3BE4061B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67E49707-5851-4837-9A81-69217473E8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xtrabooks.ru/wp-content/uploads/2010/02/prishvin.jpg" TargetMode="External"/><Relationship Id="rId2" Type="http://schemas.openxmlformats.org/officeDocument/2006/relationships/hyperlink" Target="http://soyuz-pisatelei.ru/_bl/18/86972058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332656"/>
            <a:ext cx="7772400" cy="4248472"/>
          </a:xfrm>
        </p:spPr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ЛИТЕРАТУРНОЕ ЧТЕНИЕ</a:t>
            </a:r>
            <a:b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</a:b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СРЕДСТВА ХУДОЖЕСТВЕННОЙ ВЫРАЗИТЕЛЬНОСТИ</a:t>
            </a:r>
            <a:br>
              <a: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 РАССКАЗЕ М.ПРИШВИНА «ОСЕННЕЕ УТРО»»</a:t>
            </a:r>
            <a:b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2 класс</a:t>
            </a:r>
            <a:br>
              <a:rPr lang="ru-RU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</a:b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A57B48-5373-4AB0-87BA-838D9DCBDF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0" y="304800"/>
            <a:ext cx="77724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СРЕДСТВА ХУДОЖЕСТВЕННОЙ ВЫРАЗИТЕЛЬНОСТИ </a:t>
            </a:r>
            <a:br>
              <a:rPr lang="ru-RU" sz="2800" b="1" kern="0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</a:br>
            <a:r>
              <a:rPr lang="ru-RU" sz="2800" b="1" kern="0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В РАССКАЗЕ М. ПРИШВИНА «ОСЕННЕЕ УТРО</a:t>
            </a:r>
            <a:r>
              <a:rPr lang="ru-RU" sz="2800" b="1" kern="0" dirty="0">
                <a:solidFill>
                  <a:srgbClr val="A5002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»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7441998"/>
              </p:ext>
            </p:extLst>
          </p:nvPr>
        </p:nvGraphicFramePr>
        <p:xfrm>
          <a:off x="457200" y="1600200"/>
          <a:ext cx="8077200" cy="4530726"/>
        </p:xfrm>
        <a:graphic>
          <a:graphicData uri="http://schemas.openxmlformats.org/drawingml/2006/table">
            <a:tbl>
              <a:tblPr/>
              <a:tblGrid>
                <a:gridCol w="403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9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сравнения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олицетворения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6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летит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парашютиком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7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летит мотыльком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6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летит винтиком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495800" y="2424545"/>
            <a:ext cx="4038600" cy="1557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6B532E"/>
              </a:buClr>
              <a:buSzPct val="60000"/>
              <a:defRPr/>
            </a:pPr>
            <a:endParaRPr lang="ru-RU" sz="28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spcBef>
                <a:spcPct val="20000"/>
              </a:spcBef>
              <a:buClr>
                <a:srgbClr val="6B532E"/>
              </a:buClr>
              <a:buSzPct val="60000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день открывает глаза</a:t>
            </a:r>
          </a:p>
          <a:p>
            <a:pPr>
              <a:spcBef>
                <a:spcPct val="20000"/>
              </a:spcBef>
              <a:buClr>
                <a:srgbClr val="6B532E"/>
              </a:buClr>
              <a:buSzPct val="60000"/>
              <a:defRPr/>
            </a:pPr>
            <a:endParaRPr lang="ru-RU" sz="28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3584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35843" name="Picture 3" descr="C:\Users\Ирина\Desktop\reWalls.com-79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4000" cy="693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Times New Roman" pitchFamily="18" charset="0"/>
              </a:rPr>
              <a:t>СРЕДСТВА ХУДОЖЕСТВЕННОЙ ВЫРАЗИТЕЛЬНОСТИ </a:t>
            </a:r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Times New Roman" pitchFamily="18" charset="0"/>
              </a:rPr>
              <a:t>В РАССКАЗЕ М. ПРИШВИНА «ОСЕННЕЕ УТРО»</a:t>
            </a:r>
            <a:b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061003"/>
              </p:ext>
            </p:extLst>
          </p:nvPr>
        </p:nvGraphicFramePr>
        <p:xfrm>
          <a:off x="457200" y="1600200"/>
          <a:ext cx="8229600" cy="5133213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7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сравнения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олицетворения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летит </a:t>
                      </a:r>
                      <a:r>
                        <a:rPr kumimoji="0" lang="ru-RU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парашютиком</a:t>
                      </a: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день открывает глаза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5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летит мотыльком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08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летит винтиком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953000" y="4529138"/>
            <a:ext cx="32499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FFFFCC"/>
              </a:buClr>
              <a:buSzPct val="60000"/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день пробуждается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solidFill>
                  <a:srgbClr val="66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                  </a:t>
            </a: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rPr>
              <a:t>ПРОЧИТАЙ</a:t>
            </a:r>
            <a:endParaRPr lang="ru-RU" dirty="0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37890" name="Picture 2" descr="C:\Users\Ирина\Desktop\54749114_prishvin_zhal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76850" y="0"/>
            <a:ext cx="3867150" cy="312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 descr="C:\Users\Ирина\Desktop\5075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152400"/>
            <a:ext cx="2058988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 descr="C:\Users\Ирина\Desktop\80404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75" y="1190625"/>
            <a:ext cx="1995488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5" descr="C:\Users\Ирина\Desktop\6113171552104e82318a4f4f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500" y="3471863"/>
            <a:ext cx="2074863" cy="330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2" descr="C:\Users\Ирина\Desktop\img_10357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25" y="3432248"/>
            <a:ext cx="2133600" cy="32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3" descr="C:\Users\Ирина\Desktop\11242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54363" y="4030663"/>
            <a:ext cx="1733550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СПИСОК РЕКОМЕНДУЕМЫХ ИСТОЧНИКОВ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Л.Ф. Климанова. </a:t>
            </a:r>
            <a:r>
              <a:rPr lang="ru-RU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Учебник «Литературное чтение»,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2 класс</a:t>
            </a: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  <a:hlinkClick r:id="rId2"/>
              </a:rPr>
              <a:t>Режим электронного ресурса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  <a:hlinkClick r:id="rId2"/>
              </a:rPr>
              <a:t>http://soyuz-pisatelei.ru/_bl/18/86972058.jpg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  <a:hlinkClick r:id="rId3"/>
              </a:rPr>
              <a:t>Режим электронного ресурса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  <a:hlinkClick r:id="rId3"/>
              </a:rPr>
              <a:t>http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  <a:hlinkClick r:id="rId3"/>
              </a:rPr>
              <a:t>://www.extrabooks.ru/wp-content/uploads/2010/02/prishvin.jpg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690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cene3d>
            <a:camera prst="isometricOffAxis1Right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ru-RU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61939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6988"/>
            <a:ext cx="8229600" cy="88741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РАЗМИНКА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739775"/>
            <a:ext cx="83058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kern="0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да-дар-дам-дом-дым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8263" y="1412776"/>
            <a:ext cx="6846887" cy="153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2438" y="2373818"/>
            <a:ext cx="31877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магни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92438" y="3247698"/>
            <a:ext cx="3429000" cy="3134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81013" y="2986088"/>
            <a:ext cx="10695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огонь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38313" y="3587750"/>
            <a:ext cx="9412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вода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4146550"/>
            <a:ext cx="10550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труба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35138" y="4708525"/>
            <a:ext cx="910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печь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90550" y="5376863"/>
            <a:ext cx="12731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вулкан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705600" y="4770438"/>
            <a:ext cx="6222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кот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05600" y="2986088"/>
            <a:ext cx="11512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масло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705600" y="3862388"/>
            <a:ext cx="2330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коромысло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467600" y="5376863"/>
            <a:ext cx="13324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яблони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444415" y="76014"/>
            <a:ext cx="8229600" cy="1390836"/>
          </a:xfrm>
        </p:spPr>
        <p:txBody>
          <a:bodyPr/>
          <a:lstStyle/>
          <a:p>
            <a:pPr algn="ctr" eaLnBrk="1" hangingPunct="1"/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ahoma" pitchFamily="34" charset="0"/>
                <a:cs typeface="Tahoma" pitchFamily="34" charset="0"/>
              </a:rPr>
              <a:t>СОЕДИНИ СТРЕЛКАМИ</a:t>
            </a:r>
            <a:b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</a:br>
            <a:br>
              <a:rPr lang="ru-RU" sz="2400" b="1" dirty="0">
                <a:solidFill>
                  <a:srgbClr val="660033"/>
                </a:solidFill>
                <a:latin typeface="Times New Roman" pitchFamily="18" charset="0"/>
              </a:rPr>
            </a:b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художественный текст                                    научный текст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075" y="2639105"/>
            <a:ext cx="3581400" cy="904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FFFFCC"/>
              </a:buClr>
              <a:buSzPct val="60000"/>
              <a:defRPr/>
            </a:pPr>
            <a:r>
              <a:rPr lang="ru-RU" sz="2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…Ночью ветер злится</a:t>
            </a:r>
          </a:p>
          <a:p>
            <a:pPr marL="342900" indent="-342900">
              <a:spcBef>
                <a:spcPct val="20000"/>
              </a:spcBef>
              <a:buClr>
                <a:srgbClr val="FFFFCC"/>
              </a:buClr>
              <a:buSzPct val="60000"/>
              <a:defRPr/>
            </a:pPr>
            <a:r>
              <a:rPr lang="ru-RU" sz="2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Да стучит в окно.</a:t>
            </a:r>
          </a:p>
        </p:txBody>
      </p:sp>
      <p:sp>
        <p:nvSpPr>
          <p:cNvPr id="27651" name="Прямоугольник 4"/>
          <p:cNvSpPr>
            <a:spLocks noChangeArrowheads="1"/>
          </p:cNvSpPr>
          <p:nvPr/>
        </p:nvSpPr>
        <p:spPr bwMode="auto">
          <a:xfrm>
            <a:off x="63415" y="4916488"/>
            <a:ext cx="44958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Ветер – движение воздуха в горизонтальном направлении.</a:t>
            </a:r>
          </a:p>
        </p:txBody>
      </p:sp>
      <p:sp>
        <p:nvSpPr>
          <p:cNvPr id="27652" name="Прямоугольник 5"/>
          <p:cNvSpPr>
            <a:spLocks noChangeArrowheads="1"/>
          </p:cNvSpPr>
          <p:nvPr/>
        </p:nvSpPr>
        <p:spPr bwMode="auto">
          <a:xfrm>
            <a:off x="4648200" y="2041093"/>
            <a:ext cx="4419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Пруд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— искусственный водоем, для хранения воды с целью водоснабжения, орошения, разведения рыбы и водоплавающей птицы, а также для санитарных и спортивных потребностей.</a:t>
            </a:r>
          </a:p>
        </p:txBody>
      </p:sp>
      <p:sp>
        <p:nvSpPr>
          <p:cNvPr id="27653" name="Прямоугольник 6"/>
          <p:cNvSpPr>
            <a:spLocks noChangeArrowheads="1"/>
          </p:cNvSpPr>
          <p:nvPr/>
        </p:nvSpPr>
        <p:spPr bwMode="auto">
          <a:xfrm>
            <a:off x="4591050" y="4916488"/>
            <a:ext cx="42291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Закружилась листва золотая</a:t>
            </a:r>
          </a:p>
          <a:p>
            <a:pPr>
              <a:buFont typeface="Wingdings" pitchFamily="2" charset="2"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В розоватой воде на </a:t>
            </a:r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пруду…</a:t>
            </a:r>
          </a:p>
        </p:txBody>
      </p:sp>
      <p:pic>
        <p:nvPicPr>
          <p:cNvPr id="18434" name="Picture 2" descr="C:\Users\Ирина\Desktop\278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8625" y="5746750"/>
            <a:ext cx="10191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Line 36"/>
          <p:cNvSpPr>
            <a:spLocks noChangeShapeType="1"/>
          </p:cNvSpPr>
          <p:nvPr/>
        </p:nvSpPr>
        <p:spPr bwMode="auto">
          <a:xfrm flipH="1" flipV="1">
            <a:off x="1981200" y="1355293"/>
            <a:ext cx="342900" cy="13716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" name="Line 39"/>
          <p:cNvSpPr>
            <a:spLocks noChangeShapeType="1"/>
          </p:cNvSpPr>
          <p:nvPr/>
        </p:nvSpPr>
        <p:spPr bwMode="auto">
          <a:xfrm flipV="1">
            <a:off x="1432128" y="1466850"/>
            <a:ext cx="4495800" cy="344963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" name="Line 39"/>
          <p:cNvSpPr>
            <a:spLocks noChangeShapeType="1"/>
          </p:cNvSpPr>
          <p:nvPr/>
        </p:nvSpPr>
        <p:spPr bwMode="auto">
          <a:xfrm flipH="1" flipV="1">
            <a:off x="2699792" y="1465928"/>
            <a:ext cx="2193925" cy="3429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" name="Line 39"/>
          <p:cNvSpPr>
            <a:spLocks noChangeShapeType="1"/>
          </p:cNvSpPr>
          <p:nvPr/>
        </p:nvSpPr>
        <p:spPr bwMode="auto">
          <a:xfrm flipV="1">
            <a:off x="6629400" y="1541132"/>
            <a:ext cx="152400" cy="381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C:\Users\Ирина\Desktop\278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62300" y="5746750"/>
            <a:ext cx="9144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66800" y="228600"/>
            <a:ext cx="76962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99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ea typeface="+mj-ea"/>
                <a:cs typeface="+mj-cs"/>
              </a:rPr>
              <a:t> </a:t>
            </a:r>
            <a:r>
              <a:rPr lang="ru-RU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СРЕДСТВА ХУДОЖЕСТВЕННОЙ ВЫРАЗИТЕЛЬНОСТИ</a:t>
            </a:r>
            <a:endParaRPr lang="ru-RU" kern="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200" y="1153608"/>
            <a:ext cx="8915400" cy="38779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FFFFCC"/>
              </a:buClr>
              <a:buSzPct val="60000"/>
              <a:defRPr/>
            </a:pPr>
            <a:r>
              <a:rPr lang="ru-RU" sz="2400" b="1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олицетворение     сравнение      метафора  эпитеты</a:t>
            </a:r>
          </a:p>
        </p:txBody>
      </p:sp>
      <p:graphicFrame>
        <p:nvGraphicFramePr>
          <p:cNvPr id="28694" name="Group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386117"/>
              </p:ext>
            </p:extLst>
          </p:nvPr>
        </p:nvGraphicFramePr>
        <p:xfrm>
          <a:off x="26843" y="3123121"/>
          <a:ext cx="9032875" cy="2225006"/>
        </p:xfrm>
        <a:graphic>
          <a:graphicData uri="http://schemas.openxmlformats.org/drawingml/2006/table">
            <a:tbl>
              <a:tblPr/>
              <a:tblGrid>
                <a:gridCol w="2408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7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90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36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приписывание </a:t>
                      </a:r>
                      <a:r>
                        <a:rPr kumimoji="0" 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неодушевлён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-ному предмету признаков, действий одушевлённого предмета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8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художествен-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ное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определение слова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слово или выражение, содержащее уподобление одного предмета другому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         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скрытое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33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сравнение</a:t>
                      </a:r>
                    </a:p>
                  </a:txBody>
                  <a:tcPr marT="45703" marB="45703" horzOverflow="overflow">
                    <a:lnL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Line 79"/>
          <p:cNvSpPr>
            <a:spLocks noChangeShapeType="1"/>
          </p:cNvSpPr>
          <p:nvPr/>
        </p:nvSpPr>
        <p:spPr bwMode="auto">
          <a:xfrm>
            <a:off x="1565564" y="1787837"/>
            <a:ext cx="0" cy="129381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" name="Line 79"/>
          <p:cNvSpPr>
            <a:spLocks noChangeShapeType="1"/>
          </p:cNvSpPr>
          <p:nvPr/>
        </p:nvSpPr>
        <p:spPr bwMode="auto">
          <a:xfrm>
            <a:off x="6804248" y="1772816"/>
            <a:ext cx="1219200" cy="135096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" name="Line 79"/>
          <p:cNvSpPr>
            <a:spLocks noChangeShapeType="1"/>
          </p:cNvSpPr>
          <p:nvPr/>
        </p:nvSpPr>
        <p:spPr bwMode="auto">
          <a:xfrm>
            <a:off x="4533900" y="1643683"/>
            <a:ext cx="1070992" cy="129381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" name="Line 79"/>
          <p:cNvSpPr>
            <a:spLocks noChangeShapeType="1"/>
          </p:cNvSpPr>
          <p:nvPr/>
        </p:nvSpPr>
        <p:spPr bwMode="auto">
          <a:xfrm flipH="1">
            <a:off x="3543300" y="1558983"/>
            <a:ext cx="3429000" cy="14097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13" name="Picture 2" descr="C:\Users\Ирина\Desktop\278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8625" y="5746750"/>
            <a:ext cx="10191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Ирина\Desktop\278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5746750"/>
            <a:ext cx="9144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3000" y="304800"/>
            <a:ext cx="76962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НАЙДИ СРЕДСТВА ХУДОЖЕСТВЕННОЙ ВЫРАЗИТЕЛЬНОСТИ</a:t>
            </a:r>
            <a:endParaRPr lang="ru-RU" kern="0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1089025"/>
            <a:ext cx="89154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Clr>
                <a:srgbClr val="FFFFCC"/>
              </a:buClr>
              <a:buSzPct val="60000"/>
              <a:defRPr/>
            </a:pPr>
            <a:r>
              <a:rPr lang="ru-RU" sz="2800" kern="0" dirty="0">
                <a:solidFill>
                  <a:srgbClr val="33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олицетворение        сравнение       метафора        эпитеты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91069"/>
              </p:ext>
            </p:extLst>
          </p:nvPr>
        </p:nvGraphicFramePr>
        <p:xfrm>
          <a:off x="76200" y="2420888"/>
          <a:ext cx="9144000" cy="3237002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732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день, как бы хрустальный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паутины  тонкий волос                          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грачи,        как сеть мелькали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                       </a:t>
                      </a:r>
                    </a:p>
                  </a:txBody>
                  <a:tcPr marT="45733" marB="45733" horzOverflow="overflow">
                    <a:lnL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золотая листва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бедный сад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99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             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99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тусклый ветер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                 </a:t>
                      </a:r>
                    </a:p>
                  </a:txBody>
                  <a:tcPr marT="45733" marB="45733" horzOverflow="overflow">
                    <a:lnL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серп гулял    </a:t>
                      </a: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. 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    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3366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99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осень проснётся и заплачет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ветер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злится</a:t>
                      </a:r>
                    </a:p>
                  </a:txBody>
                  <a:tcPr marT="45733" marB="45733" horzOverflow="overflow">
                    <a:lnL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деревья блистают в </a:t>
                      </a:r>
                      <a:r>
                        <a:rPr kumimoji="0" lang="ru-RU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разноцветном уборе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Char char="v"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по земле вокруг нас точно </a:t>
                      </a:r>
                      <a:r>
                        <a:rPr kumimoji="0" lang="ru-RU" sz="2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жемчуг </a:t>
                      </a: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808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прыгал</a:t>
                      </a:r>
                    </a:p>
                  </a:txBody>
                  <a:tcPr marT="45733" marB="45733" horzOverflow="overflow">
                    <a:lnL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3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Line 131"/>
          <p:cNvSpPr>
            <a:spLocks noChangeShapeType="1"/>
          </p:cNvSpPr>
          <p:nvPr/>
        </p:nvSpPr>
        <p:spPr bwMode="auto">
          <a:xfrm>
            <a:off x="2989561" y="1646382"/>
            <a:ext cx="2552700" cy="481012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" name="Line 131"/>
          <p:cNvSpPr>
            <a:spLocks noChangeShapeType="1"/>
          </p:cNvSpPr>
          <p:nvPr/>
        </p:nvSpPr>
        <p:spPr bwMode="auto">
          <a:xfrm flipH="1">
            <a:off x="1403648" y="1612900"/>
            <a:ext cx="1585913" cy="4953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" name="Line 131"/>
          <p:cNvSpPr>
            <a:spLocks noChangeShapeType="1"/>
          </p:cNvSpPr>
          <p:nvPr/>
        </p:nvSpPr>
        <p:spPr bwMode="auto">
          <a:xfrm>
            <a:off x="6948264" y="1698769"/>
            <a:ext cx="1257300" cy="4286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" name="Line 131"/>
          <p:cNvSpPr>
            <a:spLocks noChangeShapeType="1"/>
          </p:cNvSpPr>
          <p:nvPr/>
        </p:nvSpPr>
        <p:spPr bwMode="auto">
          <a:xfrm flipH="1">
            <a:off x="3694411" y="1612900"/>
            <a:ext cx="3505200" cy="4953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13" name="Picture 2" descr="C:\Users\Ирина\Desktop\278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8625" y="5746750"/>
            <a:ext cx="10191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Ирина\Desktop\278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1825" y="5746750"/>
            <a:ext cx="9144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30722" name="Picture 18" descr="C:\Users\Ирина\Desktop\824388a8e937.jpg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9786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03294" y="304800"/>
            <a:ext cx="3297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rPr>
              <a:t>ПРОЧИТАЙТЕ</a:t>
            </a:r>
            <a:r>
              <a:rPr lang="ru-RU" sz="4400" b="1" kern="0" dirty="0">
                <a:solidFill>
                  <a:srgbClr val="FEEC94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  <a:ea typeface="+mj-ea"/>
                <a:cs typeface="+mj-cs"/>
              </a:rPr>
              <a:t> </a:t>
            </a:r>
            <a:endParaRPr lang="ru-RU" kern="0" dirty="0">
              <a:solidFill>
                <a:sysClr val="windowText" lastClr="000000"/>
              </a:solidFill>
            </a:endParaRPr>
          </a:p>
        </p:txBody>
      </p:sp>
      <p:sp>
        <p:nvSpPr>
          <p:cNvPr id="31746" name="Прямоугольник 4"/>
          <p:cNvSpPr>
            <a:spLocks noChangeArrowheads="1"/>
          </p:cNvSpPr>
          <p:nvPr/>
        </p:nvSpPr>
        <p:spPr bwMode="auto">
          <a:xfrm>
            <a:off x="609600" y="1524000"/>
            <a:ext cx="7310438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па-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ра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ш</a:t>
            </a:r>
            <a:r>
              <a:rPr lang="ru-RU" sz="32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ю</a:t>
            </a:r>
            <a:r>
              <a:rPr lang="en-US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[</a:t>
            </a:r>
            <a:r>
              <a:rPr lang="ru-RU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у</a:t>
            </a:r>
            <a:r>
              <a:rPr lang="en-US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]</a:t>
            </a:r>
            <a:r>
              <a:rPr lang="ru-RU" sz="3200" b="1" dirty="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ти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-ком –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парашютиком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мо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тыль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-ком – мотыльком</a:t>
            </a:r>
          </a:p>
          <a:p>
            <a:pPr>
              <a:buFont typeface="Wingdings" pitchFamily="2" charset="2"/>
              <a:buNone/>
            </a:pP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пе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-ре-лёт-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ны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-ми – перелётными</a:t>
            </a:r>
          </a:p>
          <a:p>
            <a:pPr>
              <a:buFont typeface="Wingdings" pitchFamily="2" charset="2"/>
              <a:buNone/>
            </a:pP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шеп-чешь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- шепчешь</a:t>
            </a:r>
          </a:p>
          <a:p>
            <a:pPr>
              <a:buFont typeface="Wingdings" pitchFamily="2" charset="2"/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про-буж-да-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ет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ся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– пробуждае</a:t>
            </a:r>
            <a:r>
              <a:rPr lang="ru-RU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тся</a:t>
            </a:r>
            <a:r>
              <a:rPr lang="en-US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[</a:t>
            </a:r>
            <a:r>
              <a:rPr lang="ru-RU" sz="32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ца</a:t>
            </a:r>
            <a:r>
              <a:rPr lang="en-US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]</a:t>
            </a:r>
            <a:endParaRPr lang="ru-RU" sz="32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раз-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ле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-те-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лись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– разлетелись</a:t>
            </a:r>
          </a:p>
          <a:p>
            <a:pPr>
              <a:buFont typeface="Wingdings" pitchFamily="2" charset="2"/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кон-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чит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-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ся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– кончится</a:t>
            </a:r>
            <a:r>
              <a:rPr lang="en-US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[</a:t>
            </a:r>
            <a:r>
              <a:rPr lang="ru-RU" sz="3200" b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ца</a:t>
            </a:r>
            <a:r>
              <a:rPr lang="en-US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Times New Roman" pitchFamily="18" charset="0"/>
              </a:rPr>
              <a:t>]</a:t>
            </a:r>
            <a:endParaRPr lang="ru-RU" sz="32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1747" name="Line 9"/>
          <p:cNvSpPr>
            <a:spLocks noChangeShapeType="1"/>
          </p:cNvSpPr>
          <p:nvPr/>
        </p:nvSpPr>
        <p:spPr bwMode="auto">
          <a:xfrm flipH="1">
            <a:off x="6161088" y="1524000"/>
            <a:ext cx="82550" cy="152400"/>
          </a:xfrm>
          <a:prstGeom prst="line">
            <a:avLst/>
          </a:prstGeom>
          <a:noFill/>
          <a:ln w="3810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48" name="Line 9"/>
          <p:cNvSpPr>
            <a:spLocks noChangeShapeType="1"/>
          </p:cNvSpPr>
          <p:nvPr/>
        </p:nvSpPr>
        <p:spPr bwMode="auto">
          <a:xfrm flipH="1">
            <a:off x="5229225" y="2112963"/>
            <a:ext cx="76200" cy="152400"/>
          </a:xfrm>
          <a:prstGeom prst="line">
            <a:avLst/>
          </a:prstGeom>
          <a:noFill/>
          <a:ln w="3810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49" name="Line 9"/>
          <p:cNvSpPr>
            <a:spLocks noChangeShapeType="1"/>
          </p:cNvSpPr>
          <p:nvPr/>
        </p:nvSpPr>
        <p:spPr bwMode="auto">
          <a:xfrm flipH="1">
            <a:off x="3352800" y="3048000"/>
            <a:ext cx="76200" cy="152400"/>
          </a:xfrm>
          <a:prstGeom prst="line">
            <a:avLst/>
          </a:prstGeom>
          <a:noFill/>
          <a:ln w="3810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0" name="Line 9"/>
          <p:cNvSpPr>
            <a:spLocks noChangeShapeType="1"/>
          </p:cNvSpPr>
          <p:nvPr/>
        </p:nvSpPr>
        <p:spPr bwMode="auto">
          <a:xfrm flipH="1">
            <a:off x="5791200" y="3505200"/>
            <a:ext cx="76200" cy="152400"/>
          </a:xfrm>
          <a:prstGeom prst="line">
            <a:avLst/>
          </a:prstGeom>
          <a:noFill/>
          <a:ln w="3810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1" name="Line 9"/>
          <p:cNvSpPr>
            <a:spLocks noChangeShapeType="1"/>
          </p:cNvSpPr>
          <p:nvPr/>
        </p:nvSpPr>
        <p:spPr bwMode="auto">
          <a:xfrm flipH="1">
            <a:off x="5029200" y="4038600"/>
            <a:ext cx="76200" cy="152400"/>
          </a:xfrm>
          <a:prstGeom prst="line">
            <a:avLst/>
          </a:prstGeom>
          <a:noFill/>
          <a:ln w="3810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752" name="Line 9"/>
          <p:cNvSpPr>
            <a:spLocks noChangeShapeType="1"/>
          </p:cNvSpPr>
          <p:nvPr/>
        </p:nvSpPr>
        <p:spPr bwMode="auto">
          <a:xfrm flipH="1">
            <a:off x="3429000" y="4495800"/>
            <a:ext cx="76200" cy="152400"/>
          </a:xfrm>
          <a:prstGeom prst="line">
            <a:avLst/>
          </a:prstGeom>
          <a:noFill/>
          <a:ln w="3810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2000" y="304800"/>
            <a:ext cx="7848600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+mj-ea"/>
                <a:cs typeface="+mj-cs"/>
              </a:rPr>
              <a:t>Средства художественной выразительности </a:t>
            </a:r>
            <a:br>
              <a:rPr lang="ru-RU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+mj-ea"/>
                <a:cs typeface="+mj-cs"/>
              </a:rPr>
            </a:br>
            <a:r>
              <a:rPr lang="ru-RU" sz="32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+mj-ea"/>
                <a:cs typeface="+mj-cs"/>
              </a:rPr>
              <a:t>в рассказе М. Пришвина «Осеннее утро»</a:t>
            </a:r>
            <a:endParaRPr lang="ru-RU" kern="0" dirty="0">
              <a:solidFill>
                <a:srgbClr val="FF0000"/>
              </a:solidFill>
              <a:latin typeface="Calibri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70792"/>
              </p:ext>
            </p:extLst>
          </p:nvPr>
        </p:nvGraphicFramePr>
        <p:xfrm>
          <a:off x="457200" y="1600200"/>
          <a:ext cx="8382000" cy="4114801"/>
        </p:xfrm>
        <a:graphic>
          <a:graphicData uri="http://schemas.openxmlformats.org/drawingml/2006/table">
            <a:tbl>
              <a:tblPr/>
              <a:tblGrid>
                <a:gridCol w="419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2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сравнения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олицетворения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8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3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74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985160"/>
              </p:ext>
            </p:extLst>
          </p:nvPr>
        </p:nvGraphicFramePr>
        <p:xfrm>
          <a:off x="469900" y="2362200"/>
          <a:ext cx="4191000" cy="3325813"/>
        </p:xfrm>
        <a:graphic>
          <a:graphicData uri="http://schemas.openxmlformats.org/drawingml/2006/table">
            <a:tbl>
              <a:tblPr/>
              <a:tblGrid>
                <a:gridCol w="419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5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летит </a:t>
                      </a:r>
                      <a:r>
                        <a:rPr kumimoji="0" lang="ru-RU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парашютиком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0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летит мотыльком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9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летит винтиком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Ирина\Desktop\PO-16_pict_ma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8024" y="1370225"/>
            <a:ext cx="4015681" cy="3398838"/>
          </a:xfrm>
          <a:prstGeom prst="rect">
            <a:avLst/>
          </a:prstGeom>
          <a:noFill/>
          <a:ln w="60325" cmpd="thickThin">
            <a:solidFill>
              <a:srgbClr val="808000"/>
            </a:solidFill>
            <a:miter lim="800000"/>
            <a:headEnd/>
            <a:tailEnd/>
          </a:ln>
          <a:scene3d>
            <a:camera prst="isometricOffAxis1Right"/>
            <a:lightRig rig="threePt" dir="t"/>
          </a:scene3d>
        </p:spPr>
      </p:pic>
      <p:pic>
        <p:nvPicPr>
          <p:cNvPr id="1026" name="Picture 2" descr="C:\Users\Ирина\Desktop\babochki_fon_zheltyy_letayut_2560x18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3581400"/>
            <a:ext cx="4104456" cy="2705100"/>
          </a:xfrm>
          <a:prstGeom prst="rect">
            <a:avLst/>
          </a:prstGeom>
          <a:noFill/>
          <a:ln w="50800" cmpd="thickThin">
            <a:solidFill>
              <a:srgbClr val="808000"/>
            </a:solidFill>
            <a:miter lim="800000"/>
            <a:headEnd/>
            <a:tailEnd/>
          </a:ln>
          <a:scene3d>
            <a:camera prst="isometricOffAxis1Right"/>
            <a:lightRig rig="threePt" dir="t"/>
          </a:scene3d>
        </p:spPr>
      </p:pic>
      <p:pic>
        <p:nvPicPr>
          <p:cNvPr id="33795" name="Picture 2" descr="C:\Users\Ирина\Desktop\235ZR556-19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809" y="307181"/>
            <a:ext cx="4076700" cy="2706688"/>
          </a:xfrm>
          <a:prstGeom prst="rect">
            <a:avLst/>
          </a:prstGeom>
          <a:noFill/>
          <a:ln w="47625" cmpd="thickThin">
            <a:solidFill>
              <a:srgbClr val="808000"/>
            </a:solidFill>
            <a:miter lim="800000"/>
            <a:headEnd/>
            <a:tailEnd/>
          </a:ln>
          <a:scene3d>
            <a:camera prst="isometricOffAxis1Right"/>
            <a:lightRig rig="threePt" dir="t"/>
          </a:scene3d>
          <a:sp3d>
            <a:bevelT w="165100" prst="coolSlant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истопад">
  <a:themeElements>
    <a:clrScheme name="Default Design 1">
      <a:dk1>
        <a:srgbClr val="000000"/>
      </a:dk1>
      <a:lt1>
        <a:srgbClr val="FCB140"/>
      </a:lt1>
      <a:dk2>
        <a:srgbClr val="000000"/>
      </a:dk2>
      <a:lt2>
        <a:srgbClr val="B2B2B2"/>
      </a:lt2>
      <a:accent1>
        <a:srgbClr val="FEE4BD"/>
      </a:accent1>
      <a:accent2>
        <a:srgbClr val="FCC572"/>
      </a:accent2>
      <a:accent3>
        <a:srgbClr val="FDD5AF"/>
      </a:accent3>
      <a:accent4>
        <a:srgbClr val="000000"/>
      </a:accent4>
      <a:accent5>
        <a:srgbClr val="FEEFDB"/>
      </a:accent5>
      <a:accent6>
        <a:srgbClr val="E4B267"/>
      </a:accent6>
      <a:hlink>
        <a:srgbClr val="6B532E"/>
      </a:hlink>
      <a:folHlink>
        <a:srgbClr val="C97A0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FEE4BD"/>
        </a:accent1>
        <a:accent2>
          <a:srgbClr val="FCC572"/>
        </a:accent2>
        <a:accent3>
          <a:srgbClr val="FDD5AF"/>
        </a:accent3>
        <a:accent4>
          <a:srgbClr val="000000"/>
        </a:accent4>
        <a:accent5>
          <a:srgbClr val="FEEFDB"/>
        </a:accent5>
        <a:accent6>
          <a:srgbClr val="E4B267"/>
        </a:accent6>
        <a:hlink>
          <a:srgbClr val="6B532E"/>
        </a:hlink>
        <a:folHlink>
          <a:srgbClr val="C97A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FB9E75"/>
        </a:accent1>
        <a:accent2>
          <a:srgbClr val="FCD740"/>
        </a:accent2>
        <a:accent3>
          <a:srgbClr val="FDD5AF"/>
        </a:accent3>
        <a:accent4>
          <a:srgbClr val="000000"/>
        </a:accent4>
        <a:accent5>
          <a:srgbClr val="FDCCBD"/>
        </a:accent5>
        <a:accent6>
          <a:srgbClr val="E4C339"/>
        </a:accent6>
        <a:hlink>
          <a:srgbClr val="A43E02"/>
        </a:hlink>
        <a:folHlink>
          <a:srgbClr val="A363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D68102"/>
        </a:accent1>
        <a:accent2>
          <a:srgbClr val="0F8EBB"/>
        </a:accent2>
        <a:accent3>
          <a:srgbClr val="FDD5AF"/>
        </a:accent3>
        <a:accent4>
          <a:srgbClr val="000000"/>
        </a:accent4>
        <a:accent5>
          <a:srgbClr val="E8C1AA"/>
        </a:accent5>
        <a:accent6>
          <a:srgbClr val="0C80A9"/>
        </a:accent6>
        <a:hlink>
          <a:srgbClr val="A36303"/>
        </a:hlink>
        <a:folHlink>
          <a:srgbClr val="1C0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AC7013"/>
        </a:accent1>
        <a:accent2>
          <a:srgbClr val="81A518"/>
        </a:accent2>
        <a:accent3>
          <a:srgbClr val="FDD5AF"/>
        </a:accent3>
        <a:accent4>
          <a:srgbClr val="000000"/>
        </a:accent4>
        <a:accent5>
          <a:srgbClr val="D2BBAA"/>
        </a:accent5>
        <a:accent6>
          <a:srgbClr val="749515"/>
        </a:accent6>
        <a:hlink>
          <a:srgbClr val="0D4DA3"/>
        </a:hlink>
        <a:folHlink>
          <a:srgbClr val="A30D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EE4BD"/>
        </a:accent1>
        <a:accent2>
          <a:srgbClr val="FCC572"/>
        </a:accent2>
        <a:accent3>
          <a:srgbClr val="FFFFFF"/>
        </a:accent3>
        <a:accent4>
          <a:srgbClr val="000000"/>
        </a:accent4>
        <a:accent5>
          <a:srgbClr val="FEEFDB"/>
        </a:accent5>
        <a:accent6>
          <a:srgbClr val="E4B267"/>
        </a:accent6>
        <a:hlink>
          <a:srgbClr val="6B532E"/>
        </a:hlink>
        <a:folHlink>
          <a:srgbClr val="C97A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B9E75"/>
        </a:accent1>
        <a:accent2>
          <a:srgbClr val="FCD740"/>
        </a:accent2>
        <a:accent3>
          <a:srgbClr val="FFFFFF"/>
        </a:accent3>
        <a:accent4>
          <a:srgbClr val="000000"/>
        </a:accent4>
        <a:accent5>
          <a:srgbClr val="FDCCBD"/>
        </a:accent5>
        <a:accent6>
          <a:srgbClr val="E4C339"/>
        </a:accent6>
        <a:hlink>
          <a:srgbClr val="A43E02"/>
        </a:hlink>
        <a:folHlink>
          <a:srgbClr val="A363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68102"/>
        </a:accent1>
        <a:accent2>
          <a:srgbClr val="0F8EBB"/>
        </a:accent2>
        <a:accent3>
          <a:srgbClr val="FFFFFF"/>
        </a:accent3>
        <a:accent4>
          <a:srgbClr val="000000"/>
        </a:accent4>
        <a:accent5>
          <a:srgbClr val="E8C1AA"/>
        </a:accent5>
        <a:accent6>
          <a:srgbClr val="0C80A9"/>
        </a:accent6>
        <a:hlink>
          <a:srgbClr val="A36303"/>
        </a:hlink>
        <a:folHlink>
          <a:srgbClr val="1C0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C7013"/>
        </a:accent1>
        <a:accent2>
          <a:srgbClr val="81A518"/>
        </a:accent2>
        <a:accent3>
          <a:srgbClr val="FFFFFF"/>
        </a:accent3>
        <a:accent4>
          <a:srgbClr val="000000"/>
        </a:accent4>
        <a:accent5>
          <a:srgbClr val="D2BBAA"/>
        </a:accent5>
        <a:accent6>
          <a:srgbClr val="749515"/>
        </a:accent6>
        <a:hlink>
          <a:srgbClr val="0D4DA3"/>
        </a:hlink>
        <a:folHlink>
          <a:srgbClr val="A30D6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листопад">
  <a:themeElements>
    <a:clrScheme name="Default Design 1">
      <a:dk1>
        <a:srgbClr val="000000"/>
      </a:dk1>
      <a:lt1>
        <a:srgbClr val="FCB140"/>
      </a:lt1>
      <a:dk2>
        <a:srgbClr val="000000"/>
      </a:dk2>
      <a:lt2>
        <a:srgbClr val="B2B2B2"/>
      </a:lt2>
      <a:accent1>
        <a:srgbClr val="FEE4BD"/>
      </a:accent1>
      <a:accent2>
        <a:srgbClr val="FCC572"/>
      </a:accent2>
      <a:accent3>
        <a:srgbClr val="FDD5AF"/>
      </a:accent3>
      <a:accent4>
        <a:srgbClr val="000000"/>
      </a:accent4>
      <a:accent5>
        <a:srgbClr val="FEEFDB"/>
      </a:accent5>
      <a:accent6>
        <a:srgbClr val="E4B267"/>
      </a:accent6>
      <a:hlink>
        <a:srgbClr val="6B532E"/>
      </a:hlink>
      <a:folHlink>
        <a:srgbClr val="C97A0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FEE4BD"/>
        </a:accent1>
        <a:accent2>
          <a:srgbClr val="FCC572"/>
        </a:accent2>
        <a:accent3>
          <a:srgbClr val="FDD5AF"/>
        </a:accent3>
        <a:accent4>
          <a:srgbClr val="000000"/>
        </a:accent4>
        <a:accent5>
          <a:srgbClr val="FEEFDB"/>
        </a:accent5>
        <a:accent6>
          <a:srgbClr val="E4B267"/>
        </a:accent6>
        <a:hlink>
          <a:srgbClr val="6B532E"/>
        </a:hlink>
        <a:folHlink>
          <a:srgbClr val="C97A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FB9E75"/>
        </a:accent1>
        <a:accent2>
          <a:srgbClr val="FCD740"/>
        </a:accent2>
        <a:accent3>
          <a:srgbClr val="FDD5AF"/>
        </a:accent3>
        <a:accent4>
          <a:srgbClr val="000000"/>
        </a:accent4>
        <a:accent5>
          <a:srgbClr val="FDCCBD"/>
        </a:accent5>
        <a:accent6>
          <a:srgbClr val="E4C339"/>
        </a:accent6>
        <a:hlink>
          <a:srgbClr val="A43E02"/>
        </a:hlink>
        <a:folHlink>
          <a:srgbClr val="A363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D68102"/>
        </a:accent1>
        <a:accent2>
          <a:srgbClr val="0F8EBB"/>
        </a:accent2>
        <a:accent3>
          <a:srgbClr val="FDD5AF"/>
        </a:accent3>
        <a:accent4>
          <a:srgbClr val="000000"/>
        </a:accent4>
        <a:accent5>
          <a:srgbClr val="E8C1AA"/>
        </a:accent5>
        <a:accent6>
          <a:srgbClr val="0C80A9"/>
        </a:accent6>
        <a:hlink>
          <a:srgbClr val="A36303"/>
        </a:hlink>
        <a:folHlink>
          <a:srgbClr val="1C0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AC7013"/>
        </a:accent1>
        <a:accent2>
          <a:srgbClr val="81A518"/>
        </a:accent2>
        <a:accent3>
          <a:srgbClr val="FDD5AF"/>
        </a:accent3>
        <a:accent4>
          <a:srgbClr val="000000"/>
        </a:accent4>
        <a:accent5>
          <a:srgbClr val="D2BBAA"/>
        </a:accent5>
        <a:accent6>
          <a:srgbClr val="749515"/>
        </a:accent6>
        <a:hlink>
          <a:srgbClr val="0D4DA3"/>
        </a:hlink>
        <a:folHlink>
          <a:srgbClr val="A30D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EE4BD"/>
        </a:accent1>
        <a:accent2>
          <a:srgbClr val="FCC572"/>
        </a:accent2>
        <a:accent3>
          <a:srgbClr val="FFFFFF"/>
        </a:accent3>
        <a:accent4>
          <a:srgbClr val="000000"/>
        </a:accent4>
        <a:accent5>
          <a:srgbClr val="FEEFDB"/>
        </a:accent5>
        <a:accent6>
          <a:srgbClr val="E4B267"/>
        </a:accent6>
        <a:hlink>
          <a:srgbClr val="6B532E"/>
        </a:hlink>
        <a:folHlink>
          <a:srgbClr val="C97A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B9E75"/>
        </a:accent1>
        <a:accent2>
          <a:srgbClr val="FCD740"/>
        </a:accent2>
        <a:accent3>
          <a:srgbClr val="FFFFFF"/>
        </a:accent3>
        <a:accent4>
          <a:srgbClr val="000000"/>
        </a:accent4>
        <a:accent5>
          <a:srgbClr val="FDCCBD"/>
        </a:accent5>
        <a:accent6>
          <a:srgbClr val="E4C339"/>
        </a:accent6>
        <a:hlink>
          <a:srgbClr val="A43E02"/>
        </a:hlink>
        <a:folHlink>
          <a:srgbClr val="A363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68102"/>
        </a:accent1>
        <a:accent2>
          <a:srgbClr val="0F8EBB"/>
        </a:accent2>
        <a:accent3>
          <a:srgbClr val="FFFFFF"/>
        </a:accent3>
        <a:accent4>
          <a:srgbClr val="000000"/>
        </a:accent4>
        <a:accent5>
          <a:srgbClr val="E8C1AA"/>
        </a:accent5>
        <a:accent6>
          <a:srgbClr val="0C80A9"/>
        </a:accent6>
        <a:hlink>
          <a:srgbClr val="A36303"/>
        </a:hlink>
        <a:folHlink>
          <a:srgbClr val="1C0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C7013"/>
        </a:accent1>
        <a:accent2>
          <a:srgbClr val="81A518"/>
        </a:accent2>
        <a:accent3>
          <a:srgbClr val="FFFFFF"/>
        </a:accent3>
        <a:accent4>
          <a:srgbClr val="000000"/>
        </a:accent4>
        <a:accent5>
          <a:srgbClr val="D2BBAA"/>
        </a:accent5>
        <a:accent6>
          <a:srgbClr val="749515"/>
        </a:accent6>
        <a:hlink>
          <a:srgbClr val="0D4DA3"/>
        </a:hlink>
        <a:folHlink>
          <a:srgbClr val="A30D6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1971</TotalTime>
  <Words>284</Words>
  <Application>Microsoft Office PowerPoint</Application>
  <PresentationFormat>Экран (4:3)</PresentationFormat>
  <Paragraphs>88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Tahoma</vt:lpstr>
      <vt:lpstr>Times New Roman</vt:lpstr>
      <vt:lpstr>Wingdings</vt:lpstr>
      <vt:lpstr>листопад</vt:lpstr>
      <vt:lpstr>1_листопад</vt:lpstr>
      <vt:lpstr>ЛИТЕРАТУРНОЕ ЧТЕНИЕ «СРЕДСТВА ХУДОЖЕСТВЕННОЙ ВЫРАЗИТЕЛЬНОСТИ В РАССКАЗЕ М.ПРИШВИНА «ОСЕННЕЕ УТРО»» 2 класс </vt:lpstr>
      <vt:lpstr>РАЗМИНКА </vt:lpstr>
      <vt:lpstr>СОЕДИНИ СТРЕЛКАМИ  художественный текст                                    научный текст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СРЕДСТВА ХУДОЖЕСТВЕННОЙ ВЫРАЗИТЕЛЬНОСТИ  В РАССКАЗЕ М. ПРИШВИНА «ОСЕННЕЕ УТРО» </vt:lpstr>
      <vt:lpstr>                  ПРОЧИТАЙ</vt:lpstr>
      <vt:lpstr>СПИСОК РЕКОМЕНДУЕМЫХ ИСТОЧНИКОВ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Ирина</dc:creator>
  <cp:lastModifiedBy>Пользователь</cp:lastModifiedBy>
  <cp:revision>84</cp:revision>
  <cp:lastPrinted>1601-01-01T00:00:00Z</cp:lastPrinted>
  <dcterms:created xsi:type="dcterms:W3CDTF">1601-01-01T00:00:00Z</dcterms:created>
  <dcterms:modified xsi:type="dcterms:W3CDTF">2023-01-06T19:21:05Z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