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68" r:id="rId6"/>
    <p:sldId id="269" r:id="rId7"/>
    <p:sldId id="287" r:id="rId8"/>
    <p:sldId id="271" r:id="rId9"/>
    <p:sldId id="272" r:id="rId10"/>
    <p:sldId id="282" r:id="rId11"/>
    <p:sldId id="284" r:id="rId12"/>
    <p:sldId id="280" r:id="rId13"/>
    <p:sldId id="285" r:id="rId14"/>
    <p:sldId id="288" r:id="rId15"/>
    <p:sldId id="289" r:id="rId16"/>
    <p:sldId id="291" r:id="rId17"/>
    <p:sldId id="293" r:id="rId18"/>
    <p:sldId id="303" r:id="rId19"/>
    <p:sldId id="304" r:id="rId20"/>
    <p:sldId id="305" r:id="rId21"/>
    <p:sldId id="306" r:id="rId22"/>
    <p:sldId id="307" r:id="rId23"/>
    <p:sldId id="309" r:id="rId24"/>
    <p:sldId id="312" r:id="rId25"/>
    <p:sldId id="315" r:id="rId26"/>
    <p:sldId id="32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1DC9-C627-4360-8F45-2918903AA95A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F0E7-A62B-4664-9D40-DF2F4A3BA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1DC9-C627-4360-8F45-2918903AA95A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F0E7-A62B-4664-9D40-DF2F4A3BA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1DC9-C627-4360-8F45-2918903AA95A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F0E7-A62B-4664-9D40-DF2F4A3BA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1DC9-C627-4360-8F45-2918903AA95A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F0E7-A62B-4664-9D40-DF2F4A3BA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1DC9-C627-4360-8F45-2918903AA95A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F0E7-A62B-4664-9D40-DF2F4A3BA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1DC9-C627-4360-8F45-2918903AA95A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F0E7-A62B-4664-9D40-DF2F4A3BA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1DC9-C627-4360-8F45-2918903AA95A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F0E7-A62B-4664-9D40-DF2F4A3BA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1DC9-C627-4360-8F45-2918903AA95A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F0E7-A62B-4664-9D40-DF2F4A3BA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1DC9-C627-4360-8F45-2918903AA95A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F0E7-A62B-4664-9D40-DF2F4A3BA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1DC9-C627-4360-8F45-2918903AA95A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F0E7-A62B-4664-9D40-DF2F4A3BA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1DC9-C627-4360-8F45-2918903AA95A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F0E7-A62B-4664-9D40-DF2F4A3BA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A1DC9-C627-4360-8F45-2918903AA95A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0F0E7-A62B-4664-9D40-DF2F4A3BA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50006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Формирование национальной системы учительского роста и новая модель аттестации педагогических работников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09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285873"/>
          <a:ext cx="86868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95444">
                <a:tc>
                  <a:txBody>
                    <a:bodyPr/>
                    <a:lstStyle/>
                    <a:p>
                      <a:endParaRPr kumimoji="0" lang="ru-RU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Ведущий учитель</a:t>
                      </a:r>
                    </a:p>
                    <a:p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</a:t>
                      </a:r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высшая категория</a:t>
                      </a:r>
                    </a:p>
                    <a:p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*первая категория</a:t>
                      </a:r>
                    </a:p>
                    <a:p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соответствие 	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Обобщенная трудовая функция: </a:t>
                      </a:r>
                    </a:p>
                    <a:p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проектированием и реализацией образовательных программ 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5444">
                <a:tc>
                  <a:txBody>
                    <a:bodyPr/>
                    <a:lstStyle/>
                    <a:p>
                      <a:endParaRPr kumimoji="0"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Старший учитель</a:t>
                      </a:r>
                    </a:p>
                    <a:p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</a:t>
                      </a:r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высшая категория </a:t>
                      </a:r>
                    </a:p>
                    <a:p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*первая категория </a:t>
                      </a:r>
                    </a:p>
                    <a:p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соответствие 		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Обобщенная трудовая функция: 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Проектирование и реализация образовательных программ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95444">
                <a:tc>
                  <a:txBody>
                    <a:bodyPr/>
                    <a:lstStyle/>
                    <a:p>
                      <a:endParaRPr kumimoji="0"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*высшая категория *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первая категория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соответствие 	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Обобщенная трудовая функция: 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образовательных программ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0"/>
          <a:ext cx="885828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005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14422">
                <a:tc>
                  <a:txBody>
                    <a:bodyPr/>
                    <a:lstStyle/>
                    <a:p>
                      <a:endParaRPr kumimoji="0" lang="ru-RU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ПРЕДЛАГАЕТСЯ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ПРОФЕССИОНАЛЬНЫЙ СТАНДАРТ УЧИТЕЛЯ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3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Введение модели аттестации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b="1" dirty="0" smtClean="0"/>
              <a:t>С 2018 года по 2020 год - апробация новой модели аттестации с использованием ЕФОМ </a:t>
            </a:r>
          </a:p>
          <a:p>
            <a:r>
              <a:rPr lang="ru-RU" b="1" dirty="0" smtClean="0"/>
              <a:t>Новая модель аттестации с 2020 года -только для учителей </a:t>
            </a:r>
          </a:p>
          <a:p>
            <a:r>
              <a:rPr lang="ru-RU" b="1" dirty="0" smtClean="0"/>
              <a:t>До 2030 года - новая модель аттестации для педагогических работников других должностей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Итоги аттестации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2018 год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Всего- 3223</a:t>
            </a:r>
          </a:p>
          <a:p>
            <a:r>
              <a:rPr lang="en-US" dirty="0" smtClean="0"/>
              <a:t>I </a:t>
            </a:r>
            <a:r>
              <a:rPr lang="ru-RU" dirty="0" smtClean="0"/>
              <a:t>кв. категория-1543</a:t>
            </a:r>
          </a:p>
          <a:p>
            <a:r>
              <a:rPr lang="ru-RU" dirty="0" smtClean="0"/>
              <a:t>Высшая кв.категория-1680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образования, науки и молодежи  Республики Крым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от 17.01.2017г. №34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 системе повышения квалификации педагогических работников государственных, муниципальных и частных образовательных организаций  Республики Крым за счет средств регионального бюджета»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Организовать реализацию дополнительных профессиональных программ повышения квалификации руководящих и педагогических кадров по профилю деятельности в области, соответствующей преподаваемому предмету, за счет средств  регионального бюджета в объеме 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более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108 академических часов  в течение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межаттестационного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периода на основе накопительной системы повышения квалификации.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п.29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Заявления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о проведении аттестации подаются педагогическими работниками независимо от продолжительности работы в организации, в том числе в период нахождения в отпуске по уходу за ребенком.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п.30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Заявления </a:t>
            </a:r>
            <a:r>
              <a:rPr lang="ru-RU" dirty="0"/>
              <a:t>о проведении аттестации в целях установления высшей квалификационной категории по должности, по которой аттестация будет проводиться впервые, подаются педагогическими работниками </a:t>
            </a:r>
            <a:r>
              <a:rPr lang="ru-RU" b="1" u="sng" dirty="0">
                <a:solidFill>
                  <a:srgbClr val="0000FF"/>
                </a:solidFill>
              </a:rPr>
              <a:t>не ранее чем через два года </a:t>
            </a:r>
            <a:r>
              <a:rPr lang="ru-RU" dirty="0"/>
              <a:t>после установления по этой должности первой квалификационной категории.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п.31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b="1" u="sng" dirty="0" smtClean="0">
                <a:solidFill>
                  <a:srgbClr val="0000FF"/>
                </a:solidFill>
              </a:rPr>
              <a:t>Истечение </a:t>
            </a:r>
            <a:r>
              <a:rPr lang="ru-RU" b="1" u="sng" dirty="0">
                <a:solidFill>
                  <a:srgbClr val="0000FF"/>
                </a:solidFill>
              </a:rPr>
              <a:t>срока действия высшей квалификационной категории </a:t>
            </a:r>
            <a:r>
              <a:rPr lang="ru-RU" dirty="0"/>
              <a:t>не ограничивает право педагогического работника впоследствии обращаться в аттестационную комиссию с заявлением о проведении его аттестации в целях установления высшей квалификационной категории по той же должности.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Продолжительность аттестации </a:t>
            </a:r>
            <a:r>
              <a:rPr lang="ru-RU" dirty="0" smtClean="0"/>
              <a:t>для каждого педагогического работника от начала ее проведения и до принятия решения аттестационной комиссией составляет </a:t>
            </a:r>
            <a:r>
              <a:rPr lang="ru-RU" b="1" dirty="0" smtClean="0">
                <a:solidFill>
                  <a:srgbClr val="FF0000"/>
                </a:solidFill>
              </a:rPr>
              <a:t>не более 60 календарных дней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Для предоставления услуги заявителем подается: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Для предоставления услуги заявителем подается: </a:t>
            </a:r>
          </a:p>
          <a:p>
            <a:pPr>
              <a:buNone/>
            </a:pPr>
            <a:r>
              <a:rPr lang="ru-RU" dirty="0" smtClean="0"/>
              <a:t>а) заявление, составленное по форме, содержащейся в приложении № 1 к настоящему Административному регламенту;</a:t>
            </a:r>
          </a:p>
          <a:p>
            <a:pPr>
              <a:buNone/>
            </a:pPr>
            <a:r>
              <a:rPr lang="ru-RU" dirty="0" smtClean="0"/>
              <a:t>б) индивидуальная папка (электронный или бумажный вариант), в которой зафиксированы личные профессиональные достижения педагогического работника в образовательной деятельности, результаты обучения, воспитания и развития его учеников, вклад педагогического работника в развитие системы образования в </a:t>
            </a:r>
            <a:r>
              <a:rPr lang="ru-RU" dirty="0" err="1" smtClean="0"/>
              <a:t>межаттестационный</a:t>
            </a:r>
            <a:r>
              <a:rPr lang="ru-RU" dirty="0" smtClean="0"/>
              <a:t> период (далее – индивидуальная папка). Обязательного перечня документов, входящих в индивидуальную папку, нет.</a:t>
            </a:r>
          </a:p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Способы предоставления государственной услуги заявителю: </a:t>
            </a:r>
          </a:p>
          <a:p>
            <a:pPr>
              <a:buNone/>
            </a:pPr>
            <a:r>
              <a:rPr lang="ru-RU" dirty="0" smtClean="0"/>
              <a:t>-непосредственно при обращении в Министерство, КРИППО или КЦРПО, включая подачу заявления по электронным адресам,   указанным  в подпункте а) пункта 1.3. Административного регламента; </a:t>
            </a:r>
          </a:p>
          <a:p>
            <a:pPr>
              <a:buNone/>
            </a:pPr>
            <a:r>
              <a:rPr lang="ru-RU" dirty="0" smtClean="0"/>
              <a:t>-через МФЦ; 	</a:t>
            </a:r>
          </a:p>
          <a:p>
            <a:pPr>
              <a:buNone/>
            </a:pPr>
            <a:r>
              <a:rPr lang="ru-RU" dirty="0" smtClean="0"/>
              <a:t>- через Единый Портал;</a:t>
            </a:r>
          </a:p>
          <a:p>
            <a:pPr>
              <a:buNone/>
            </a:pPr>
            <a:r>
              <a:rPr lang="ru-RU" dirty="0" smtClean="0"/>
              <a:t>-через Портал услуг РК.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Документы заявителя (заявление и индивидуальная папка)  принимаются в период с </a:t>
            </a:r>
            <a:r>
              <a:rPr lang="ru-RU" b="1" u="sng" dirty="0" smtClean="0">
                <a:solidFill>
                  <a:srgbClr val="0000FF"/>
                </a:solidFill>
              </a:rPr>
              <a:t>15 августа по 15 мая.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Должностное лицо, ответственное за прием документов, необходимых для предоставления государственной услуги</a:t>
            </a:r>
          </a:p>
          <a:p>
            <a:pPr lvl="0" algn="just">
              <a:buNone/>
            </a:pPr>
            <a:r>
              <a:rPr lang="ru-RU" dirty="0" smtClean="0"/>
              <a:t>   направляет на электронный адрес заявителя, информацию о сроке и месте проведения аттестации в срок, </a:t>
            </a:r>
            <a:r>
              <a:rPr lang="ru-RU" b="1" u="sng" dirty="0" smtClean="0">
                <a:solidFill>
                  <a:srgbClr val="0000FF"/>
                </a:solidFill>
              </a:rPr>
              <a:t>не превышающий 7 дней со дня регистрации заявления</a:t>
            </a:r>
            <a:r>
              <a:rPr lang="ru-RU" dirty="0" smtClean="0"/>
              <a:t> (Приложение № 3).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СОГЛАШЕНИЕ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между Министерством образования, науки и молодежи Республики Крым и Комитетом Крымской Республиканской организации Профсоюза работников народного образования и науки Российской Федерации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50864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	Поручение Президента (по итогам заседания Государственного совета РФ от 23 декабря 2015 г.) </a:t>
            </a:r>
          </a:p>
          <a:p>
            <a:pPr>
              <a:buNone/>
            </a:pPr>
            <a:r>
              <a:rPr lang="ru-RU" b="1" dirty="0" smtClean="0"/>
              <a:t>    1. Правительству Российской Федерации: </a:t>
            </a:r>
          </a:p>
          <a:p>
            <a:pPr>
              <a:buNone/>
            </a:pPr>
            <a:r>
              <a:rPr lang="ru-RU" b="1" dirty="0" smtClean="0"/>
              <a:t>     г) обеспечить ФОРМИРОВАНИЕ НАЦИОНАЛЬНОЙ СИСТЕМЫ УЧИТЕЛЬСКОГО РОСТА, направленной, в частности, </a:t>
            </a:r>
            <a:r>
              <a:rPr lang="ru-RU" b="1" u="sng" dirty="0" smtClean="0"/>
              <a:t>на установление </a:t>
            </a:r>
            <a:r>
              <a:rPr lang="ru-RU" b="1" dirty="0" smtClean="0"/>
              <a:t>для педагогических работников </a:t>
            </a:r>
            <a:r>
              <a:rPr lang="ru-RU" b="1" u="sng" dirty="0" smtClean="0"/>
              <a:t>уровней</a:t>
            </a:r>
            <a:r>
              <a:rPr lang="ru-RU" b="1" dirty="0" smtClean="0"/>
              <a:t> владения профессиональными компетенциями, подтверждаемыми результатами аттестации, а также </a:t>
            </a:r>
            <a:r>
              <a:rPr lang="ru-RU" b="1" u="sng" dirty="0" smtClean="0"/>
              <a:t>на учет мнения выпускников </a:t>
            </a:r>
            <a:r>
              <a:rPr lang="ru-RU" b="1" dirty="0" smtClean="0"/>
              <a:t>общеобразовательных организаций, но не ранее чем через четыре года после окончания ими обучения в таких организациях, предусмотрев издание соответствующих нормативных правовых актов.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97465" y="-441052"/>
            <a:ext cx="9913001" cy="729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73294"/>
          <a:ext cx="9144000" cy="6607419"/>
          <a:chOff x="0" y="273294"/>
          <a:chExt cx="9144000" cy="660741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294"/>
            <a:ext cx="9144000" cy="633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/>
            </a:r>
            <a:br>
              <a:rPr lang="ru-RU" altLang="ru-RU" b="1" dirty="0" smtClean="0">
                <a:solidFill>
                  <a:srgbClr val="C00000"/>
                </a:solidFill>
              </a:rPr>
            </a:br>
            <a:r>
              <a:rPr lang="ru-RU" altLang="ru-RU" b="1" dirty="0" smtClean="0">
                <a:solidFill>
                  <a:srgbClr val="C00000"/>
                </a:solidFill>
              </a:rPr>
              <a:t>Национальная </a:t>
            </a:r>
            <a:r>
              <a:rPr lang="ru-RU" altLang="ru-RU" b="1" dirty="0">
                <a:solidFill>
                  <a:srgbClr val="C00000"/>
                </a:solidFill>
              </a:rPr>
              <a:t>система учительского роста (НСУР)</a:t>
            </a:r>
            <a:br>
              <a:rPr lang="ru-RU" altLang="ru-RU" b="1" dirty="0">
                <a:solidFill>
                  <a:srgbClr val="C00000"/>
                </a:solidFill>
              </a:rPr>
            </a:br>
            <a:r>
              <a:rPr lang="ru-RU" altLang="ru-RU" b="1" dirty="0">
                <a:solidFill>
                  <a:srgbClr val="C00000"/>
                </a:solidFill>
              </a:rPr>
              <a:t>Аттестация направлена 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повышение уровня образования;</a:t>
            </a:r>
          </a:p>
          <a:p>
            <a:r>
              <a:rPr lang="ru-RU" dirty="0" smtClean="0"/>
              <a:t>повышение уровня владения профессиональными компетенциями;</a:t>
            </a:r>
          </a:p>
          <a:p>
            <a:r>
              <a:rPr lang="ru-RU" dirty="0" smtClean="0"/>
              <a:t>профессиональный рост педагога;</a:t>
            </a:r>
          </a:p>
          <a:p>
            <a:r>
              <a:rPr lang="ru-RU" dirty="0" smtClean="0"/>
              <a:t>повышение социального статуса.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02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521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План </a:t>
            </a:r>
            <a:r>
              <a:rPr lang="ru-RU" b="1" dirty="0">
                <a:solidFill>
                  <a:srgbClr val="C00000"/>
                </a:solidFill>
              </a:rPr>
              <a:t>мероприятий («дорожная карта») по формированию и введению НСУР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rgbClr val="C00000"/>
                </a:solidFill>
              </a:rPr>
              <a:t>(приказ Министерства образования и науки РФ от </a:t>
            </a:r>
            <a:r>
              <a:rPr lang="ru-RU" sz="3600" b="1" i="1" dirty="0" smtClean="0">
                <a:solidFill>
                  <a:srgbClr val="C00000"/>
                </a:solidFill>
              </a:rPr>
              <a:t>26.07.2017 №703)</a:t>
            </a:r>
            <a:r>
              <a:rPr lang="ru-RU" sz="3600" b="1" i="1" dirty="0">
                <a:solidFill>
                  <a:srgbClr val="C00000"/>
                </a:solidFill>
              </a:rPr>
              <a:t/>
            </a:r>
            <a:br>
              <a:rPr lang="ru-RU" sz="3600" b="1" i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90000"/>
              </a:lnSpc>
              <a:buClr>
                <a:srgbClr val="C00000"/>
              </a:buClr>
              <a:buSzPct val="100000"/>
              <a:defRPr/>
            </a:pPr>
            <a:endParaRPr lang="ru-RU" dirty="0" smtClean="0"/>
          </a:p>
          <a:p>
            <a:pPr marL="0" indent="0" algn="just">
              <a:lnSpc>
                <a:spcPct val="90000"/>
              </a:lnSpc>
              <a:buClr>
                <a:srgbClr val="C00000"/>
              </a:buClr>
              <a:buSzPct val="100000"/>
              <a:defRPr/>
            </a:pPr>
            <a:endParaRPr lang="ru-RU" dirty="0"/>
          </a:p>
          <a:p>
            <a:pPr marL="0" indent="0" algn="just">
              <a:lnSpc>
                <a:spcPct val="90000"/>
              </a:lnSpc>
              <a:buClr>
                <a:srgbClr val="C00000"/>
              </a:buClr>
              <a:buSzPct val="100000"/>
              <a:defRPr/>
            </a:pPr>
            <a:endParaRPr lang="ru-RU" dirty="0" smtClean="0"/>
          </a:p>
          <a:p>
            <a:pPr marL="0" indent="0" algn="just">
              <a:lnSpc>
                <a:spcPct val="90000"/>
              </a:lnSpc>
              <a:buClr>
                <a:srgbClr val="C00000"/>
              </a:buClr>
              <a:buSzPct val="100000"/>
              <a:buNone/>
              <a:defRPr/>
            </a:pPr>
            <a:r>
              <a:rPr lang="ru-RU" dirty="0" smtClean="0"/>
              <a:t>Формирование новой модели аттестации учителей и подготовка наборов единых федеральных оценочных материалов (ЕФОМ) </a:t>
            </a:r>
          </a:p>
          <a:p>
            <a:pPr marL="0" indent="0" algn="ctr">
              <a:lnSpc>
                <a:spcPct val="90000"/>
              </a:lnSpc>
              <a:buClr>
                <a:srgbClr val="C00000"/>
              </a:buClr>
              <a:buSzPct val="100000"/>
              <a:buNone/>
              <a:defRPr/>
            </a:pPr>
            <a:r>
              <a:rPr lang="ru-RU" b="1" i="1" dirty="0" smtClean="0"/>
              <a:t>(</a:t>
            </a:r>
            <a:r>
              <a:rPr lang="ru-RU" b="1" i="1" dirty="0"/>
              <a:t>сроки исполнения 2017 — 2020 г.г.)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99B4-9E14-4367-8DA4-65D99C9CEEC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31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598</TotalTime>
  <Words>576</Words>
  <Application>Microsoft Office PowerPoint</Application>
  <PresentationFormat>Экран (4:3)</PresentationFormat>
  <Paragraphs>94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Формирование национальной системы учительского роста и новая модель аттестации педагогических работников </vt:lpstr>
      <vt:lpstr>Слайд 2</vt:lpstr>
      <vt:lpstr>Слайд 3</vt:lpstr>
      <vt:lpstr>Слайд 4</vt:lpstr>
      <vt:lpstr>Слайд 5</vt:lpstr>
      <vt:lpstr>Слайд 6</vt:lpstr>
      <vt:lpstr>Слайд 7</vt:lpstr>
      <vt:lpstr> Национальная система учительского роста (НСУР) Аттестация направлена на</vt:lpstr>
      <vt:lpstr> План мероприятий («дорожная карта») по формированию и введению НСУР (приказ Министерства образования и науки РФ от 26.07.2017 №703) </vt:lpstr>
      <vt:lpstr>Слайд 10</vt:lpstr>
      <vt:lpstr>Слайд 11</vt:lpstr>
      <vt:lpstr>Слайд 12</vt:lpstr>
      <vt:lpstr>Слайд 13</vt:lpstr>
      <vt:lpstr>Введение модели аттестации </vt:lpstr>
      <vt:lpstr>Итоги аттестации  2018 год</vt:lpstr>
      <vt:lpstr>Приказ Министерства образования, науки и молодежи  Республики Крым   от 17.01.2017г. №34 </vt:lpstr>
      <vt:lpstr>Слайд 17</vt:lpstr>
      <vt:lpstr> п.29 </vt:lpstr>
      <vt:lpstr> п.30 </vt:lpstr>
      <vt:lpstr>п.31 </vt:lpstr>
      <vt:lpstr>Слайд 21</vt:lpstr>
      <vt:lpstr>Для предоставления услуги заявителем подается:  </vt:lpstr>
      <vt:lpstr>Слайд 23</vt:lpstr>
      <vt:lpstr>Слайд 24</vt:lpstr>
      <vt:lpstr>Слайд 25</vt:lpstr>
      <vt:lpstr>СОГЛАШЕНИЕ  между Министерством образования, науки и молодежи Республики Крым и Комитетом Крымской Республиканской организации Профсоюза работников народного образования и науки Российской Федерации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 педагогических работников как комплексная оценка уровня их квалификации и педагогического профессионализма</dc:title>
  <dc:creator>Дмитрий</dc:creator>
  <cp:lastModifiedBy>Дмитрий</cp:lastModifiedBy>
  <cp:revision>46</cp:revision>
  <dcterms:created xsi:type="dcterms:W3CDTF">2018-12-20T08:32:16Z</dcterms:created>
  <dcterms:modified xsi:type="dcterms:W3CDTF">2019-01-22T12:26:11Z</dcterms:modified>
</cp:coreProperties>
</file>