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64" r:id="rId6"/>
    <p:sldId id="265" r:id="rId7"/>
    <p:sldId id="277" r:id="rId8"/>
    <p:sldId id="302" r:id="rId9"/>
    <p:sldId id="304" r:id="rId10"/>
    <p:sldId id="306" r:id="rId11"/>
    <p:sldId id="308" r:id="rId12"/>
    <p:sldId id="310" r:id="rId13"/>
    <p:sldId id="321" r:id="rId14"/>
    <p:sldId id="262" r:id="rId15"/>
    <p:sldId id="271" r:id="rId16"/>
    <p:sldId id="289" r:id="rId17"/>
    <p:sldId id="274" r:id="rId18"/>
    <p:sldId id="311" r:id="rId19"/>
    <p:sldId id="278" r:id="rId20"/>
    <p:sldId id="294" r:id="rId21"/>
    <p:sldId id="283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E04"/>
    <a:srgbClr val="210F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9075289199961128E-2"/>
          <c:y val="3.0831228624714872E-2"/>
          <c:w val="0.69780353844658405"/>
          <c:h val="0.843806942301561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 2015 год 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2119</c:v>
                </c:pt>
                <c:pt idx="1">
                  <c:v>2517</c:v>
                </c:pt>
                <c:pt idx="2">
                  <c:v>2465</c:v>
                </c:pt>
                <c:pt idx="3">
                  <c:v>2823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 2015 год 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988</c:v>
                </c:pt>
                <c:pt idx="1">
                  <c:v>1286</c:v>
                </c:pt>
                <c:pt idx="2">
                  <c:v>1315</c:v>
                </c:pt>
                <c:pt idx="3">
                  <c:v>1336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 2015 год 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Лист1!$D$2:$D$5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Высшая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 2015 год 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1131</c:v>
                </c:pt>
                <c:pt idx="1">
                  <c:v>1231</c:v>
                </c:pt>
                <c:pt idx="2">
                  <c:v>1150</c:v>
                </c:pt>
                <c:pt idx="3">
                  <c:v>1487</c:v>
                </c:pt>
              </c:numCache>
            </c:numRef>
          </c:val>
        </c:ser>
        <c:axId val="99641984"/>
        <c:axId val="99651968"/>
      </c:barChart>
      <c:catAx>
        <c:axId val="99641984"/>
        <c:scaling>
          <c:orientation val="minMax"/>
        </c:scaling>
        <c:axPos val="b"/>
        <c:tickLblPos val="nextTo"/>
        <c:crossAx val="99651968"/>
        <c:crosses val="autoZero"/>
        <c:auto val="1"/>
        <c:lblAlgn val="ctr"/>
        <c:lblOffset val="100"/>
      </c:catAx>
      <c:valAx>
        <c:axId val="99651968"/>
        <c:scaling>
          <c:orientation val="minMax"/>
        </c:scaling>
        <c:axPos val="l"/>
        <c:majorGridlines/>
        <c:numFmt formatCode="General" sourceLinked="1"/>
        <c:tickLblPos val="nextTo"/>
        <c:crossAx val="996419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C1D3E-BE17-4CCC-842B-681CAF73506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D6F8-3450-428B-B1AB-D26D468C8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41DB-E16B-4263-8692-E75D1EB187F7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CE80-0845-4112-9AB6-291847A42E5B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3703-0EB2-40CE-A589-FE6FBED5FC70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8697-D826-4E2D-8944-E5057CB87BDC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CB9-4353-4E65-AA29-730E56F7A26F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4F41-9AE2-4130-9C04-A546A0F3BEB7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FE03-411C-4A97-9D6F-26F0A1D21777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3117-8EBD-480C-9280-101A911F74F3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1E44-A4C3-45E8-8AE7-B9066C5A86F3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27C3-B25C-4A97-B8AE-CEEAAA4FCFF8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33B8-7FD8-4CD5-BCBA-F69272B149EB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D00B8-092B-4BEA-BF38-81AB8E1194CE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8696-BE9D-4239-A53E-A56D74059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nl111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40719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Нормативно-правовые и организационно-методические аспекты процедуры аттестации педагогических работников Республики Крым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5572140"/>
            <a:ext cx="2786082" cy="571504"/>
          </a:xfrm>
        </p:spPr>
        <p:txBody>
          <a:bodyPr>
            <a:normAutofit fontScale="47500" lnSpcReduction="20000"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ГБОУ ДПО РК КРИППО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Денисенко Ю.Г., методист центра подготовки руководящих кадров, школоведения и аттестации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Карьера учителя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УЧИТЕЛЬ</a:t>
            </a:r>
          </a:p>
          <a:p>
            <a:pPr>
              <a:buNone/>
            </a:pPr>
            <a:r>
              <a:rPr lang="ru-RU" b="1" dirty="0" smtClean="0"/>
              <a:t>    Обобщенная трудовая функция: </a:t>
            </a:r>
            <a:r>
              <a:rPr lang="ru-RU" i="1" dirty="0" smtClean="0"/>
              <a:t>профессиональная деятельность по обучению и воспитанию обучающихся </a:t>
            </a:r>
          </a:p>
          <a:p>
            <a:r>
              <a:rPr lang="ru-RU" dirty="0" smtClean="0"/>
              <a:t>Взаимодействие с родителями (законными представителями) обучающихся </a:t>
            </a:r>
          </a:p>
          <a:p>
            <a:r>
              <a:rPr lang="ru-RU" dirty="0" smtClean="0"/>
              <a:t>Взаимодействие с коллегами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СТАРШИЙ УЧИТЕЛЬ </a:t>
            </a:r>
          </a:p>
          <a:p>
            <a:pPr>
              <a:buNone/>
            </a:pPr>
            <a:r>
              <a:rPr lang="ru-RU" b="1" dirty="0" smtClean="0"/>
              <a:t>   Обобщенная трудовая функция: </a:t>
            </a:r>
            <a:r>
              <a:rPr lang="ru-RU" i="1" dirty="0" smtClean="0"/>
              <a:t>методическая работа </a:t>
            </a:r>
          </a:p>
          <a:p>
            <a:pPr>
              <a:buNone/>
            </a:pPr>
            <a:r>
              <a:rPr lang="ru-RU" b="1" dirty="0" smtClean="0"/>
              <a:t>   Трудовые функции учителя-методиста: </a:t>
            </a:r>
            <a:r>
              <a:rPr lang="ru-RU" dirty="0" smtClean="0"/>
              <a:t>Проектирование образовательных программ в соответствии с ФГОС, методическое сопровождение педагогов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ВЕДУЩИЙ УЧИТЕЛЬ</a:t>
            </a:r>
          </a:p>
          <a:p>
            <a:pPr>
              <a:buNone/>
            </a:pPr>
            <a:r>
              <a:rPr lang="ru-RU" b="1" dirty="0" smtClean="0"/>
              <a:t>Обобщенная трудовая функция: </a:t>
            </a:r>
            <a:r>
              <a:rPr lang="ru-RU" i="1" dirty="0" smtClean="0"/>
              <a:t>Наставничество </a:t>
            </a:r>
          </a:p>
          <a:p>
            <a:pPr>
              <a:buNone/>
            </a:pPr>
            <a:r>
              <a:rPr lang="ru-RU" b="1" dirty="0" smtClean="0"/>
              <a:t>Трудовые функции учителя-наставника: </a:t>
            </a:r>
          </a:p>
          <a:p>
            <a:r>
              <a:rPr lang="ru-RU" dirty="0" smtClean="0"/>
              <a:t>Наставничество в работе со студентами, молодыми специалистами и педагогами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Clr>
                <a:srgbClr val="C00000"/>
              </a:buClr>
              <a:buSzPct val="100000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ЕФОМ формируются из 4-х  самостоятельных модулей:</a:t>
            </a:r>
          </a:p>
          <a:p>
            <a:pPr algn="just">
              <a:lnSpc>
                <a:spcPct val="90000"/>
              </a:lnSpc>
              <a:buSzPct val="100000"/>
              <a:buFontTx/>
              <a:buChar char="-"/>
              <a:defRPr/>
            </a:pPr>
            <a:r>
              <a:rPr lang="ru-RU" dirty="0" smtClean="0"/>
              <a:t>предметная </a:t>
            </a:r>
            <a:r>
              <a:rPr lang="ru-RU" dirty="0"/>
              <a:t>подготовка учителя (</a:t>
            </a:r>
            <a:r>
              <a:rPr lang="ru-RU" i="1" dirty="0"/>
              <a:t>предметные компетенции</a:t>
            </a:r>
            <a:r>
              <a:rPr lang="ru-RU" dirty="0"/>
              <a:t>);</a:t>
            </a:r>
          </a:p>
          <a:p>
            <a:pPr algn="just">
              <a:lnSpc>
                <a:spcPct val="90000"/>
              </a:lnSpc>
              <a:buSzPct val="100000"/>
              <a:buFontTx/>
              <a:buChar char="-"/>
              <a:defRPr/>
            </a:pPr>
            <a:r>
              <a:rPr lang="ru-RU" dirty="0"/>
              <a:t> методика преподавания (</a:t>
            </a:r>
            <a:r>
              <a:rPr lang="ru-RU" i="1" dirty="0"/>
              <a:t>методические компетенции</a:t>
            </a:r>
            <a:r>
              <a:rPr lang="ru-RU" dirty="0"/>
              <a:t>);</a:t>
            </a:r>
          </a:p>
          <a:p>
            <a:pPr algn="just">
              <a:lnSpc>
                <a:spcPct val="90000"/>
              </a:lnSpc>
              <a:buSzPct val="100000"/>
              <a:buFontTx/>
              <a:buChar char="-"/>
              <a:defRPr/>
            </a:pPr>
            <a:r>
              <a:rPr lang="ru-RU" i="1" dirty="0" err="1"/>
              <a:t>психолого</a:t>
            </a:r>
            <a:r>
              <a:rPr lang="ru-RU" i="1" dirty="0"/>
              <a:t> - педагогические </a:t>
            </a:r>
            <a:r>
              <a:rPr lang="ru-RU" i="1" dirty="0" smtClean="0"/>
              <a:t>компетенции (оценка индивидуализации обучения, формирования УУД обучающихся</a:t>
            </a:r>
            <a:r>
              <a:rPr lang="ru-RU" dirty="0" smtClean="0"/>
              <a:t>;</a:t>
            </a:r>
            <a:endParaRPr lang="ru-RU" dirty="0"/>
          </a:p>
          <a:p>
            <a:pPr algn="just">
              <a:lnSpc>
                <a:spcPct val="90000"/>
              </a:lnSpc>
              <a:buSzPct val="100000"/>
              <a:buFontTx/>
              <a:buChar char="-"/>
              <a:defRPr/>
            </a:pPr>
            <a:r>
              <a:rPr lang="ru-RU" i="1" dirty="0"/>
              <a:t>коммуникативные </a:t>
            </a:r>
            <a:r>
              <a:rPr lang="ru-RU" i="1" dirty="0" smtClean="0"/>
              <a:t>компетенции (оценка воспитательных аспектов педагогической деятельности, оценка создания мотивирующей образовательной среды)</a:t>
            </a:r>
            <a:endParaRPr lang="ru-RU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40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894" y="0"/>
            <a:ext cx="91658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lid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559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Всего: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2823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кв.к.: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1336 (47%)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Высшая кв.к.: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1487 (53%)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Итоги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аттестации за  2018г.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1.Формирование НСУР и новая модель аттестации.</a:t>
            </a:r>
          </a:p>
          <a:p>
            <a:pPr algn="just">
              <a:buNone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2.Повышение </a:t>
            </a:r>
            <a:r>
              <a:rPr lang="ru-RU" sz="3300" b="1" dirty="0">
                <a:solidFill>
                  <a:schemeClr val="accent2">
                    <a:lumMod val="50000"/>
                  </a:schemeClr>
                </a:solidFill>
              </a:rPr>
              <a:t>квалификации учителя как условие повышения качества 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образования.</a:t>
            </a:r>
          </a:p>
          <a:p>
            <a:pPr algn="just">
              <a:buNone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3.Итоги аттестации педагогических работников Республики Крым за истекший период 2018 года. Возникшие проблемы, пути их решения.</a:t>
            </a:r>
          </a:p>
          <a:p>
            <a:pPr algn="just">
              <a:buNone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4.Проект приказа МОНМ РК о внесении изменений в приказ МОНМ РК от 01.07.2016г. №2114.</a:t>
            </a:r>
          </a:p>
          <a:p>
            <a:pPr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Всего 2015-2018гг.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329642" cy="526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Регистрация заявлений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0" cy="3971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820"/>
                <a:gridCol w="640850"/>
                <a:gridCol w="1010790"/>
                <a:gridCol w="825820"/>
                <a:gridCol w="825820"/>
                <a:gridCol w="825820"/>
                <a:gridCol w="825820"/>
                <a:gridCol w="825820"/>
                <a:gridCol w="825820"/>
                <a:gridCol w="825820"/>
              </a:tblGrid>
              <a:tr h="1985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  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ФИО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регистрации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Заявления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рождения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дения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стаж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ОУ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Должность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Категория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Имеет/претендует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претенд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предыдущей аттестации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Контрольный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 аттестации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97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2030" y="1674055"/>
          <a:ext cx="8293373" cy="3967090"/>
        </p:xfrm>
        <a:graphic>
          <a:graphicData uri="http://schemas.openxmlformats.org/drawingml/2006/table">
            <a:tbl>
              <a:tblPr/>
              <a:tblGrid>
                <a:gridCol w="8293373"/>
              </a:tblGrid>
              <a:tr h="39670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приказа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Установить первую квалификационную категорию:</a:t>
            </a:r>
            <a:endParaRPr lang="ru-RU" dirty="0" smtClean="0"/>
          </a:p>
          <a:p>
            <a:pPr lvl="0">
              <a:buNone/>
            </a:pPr>
            <a:r>
              <a:rPr lang="ru-RU" b="1" dirty="0" smtClean="0"/>
              <a:t>1. ФИО (в дательном падеже</a:t>
            </a:r>
            <a:r>
              <a:rPr lang="ru-RU" dirty="0" smtClean="0"/>
              <a:t>)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должность (по которой устанавливается категория в дательном падеже) краткое название ОУ (в родительном падеже);</a:t>
            </a:r>
          </a:p>
          <a:p>
            <a:pPr lvl="0">
              <a:buNone/>
            </a:pPr>
            <a:r>
              <a:rPr lang="ru-RU" dirty="0" smtClean="0"/>
              <a:t>2.</a:t>
            </a:r>
          </a:p>
          <a:p>
            <a:pPr lvl="0"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Установить высшую квалификационную категорию:</a:t>
            </a:r>
          </a:p>
          <a:p>
            <a:pPr>
              <a:buNone/>
            </a:pPr>
            <a:r>
              <a:rPr lang="ru-RU" dirty="0" smtClean="0"/>
              <a:t>1.</a:t>
            </a:r>
          </a:p>
          <a:p>
            <a:pPr lvl="0">
              <a:buNone/>
            </a:pPr>
            <a:r>
              <a:rPr lang="ru-RU" dirty="0" smtClean="0"/>
              <a:t>2. 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</a:rPr>
              <a:t>Документы предоставлять в РАК не позднее, чем за 10 дней до даты заседания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Региональный  банк экспертов на 2019 год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(направить  утвержденные списки экспертов на 2019г.  до 15 ноября 2018г.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) на электронный адрес: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nl111@yandex.ru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Поручение Президента Российской Федерации по  итогам заседания Государственного совета от 23.12.2015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235745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5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формирование национальной системы учительского роста, направленной </a:t>
            </a:r>
            <a:r>
              <a:rPr lang="ru-RU" sz="5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установление </a:t>
            </a:r>
            <a:r>
              <a:rPr lang="ru-RU" sz="5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педагогических работников уровней владения профессиональными компетенциями, подтверждаемыми результатами аттестации, </a:t>
            </a:r>
            <a:r>
              <a:rPr lang="ru-RU" sz="5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 на учёт </a:t>
            </a:r>
            <a:r>
              <a:rPr lang="ru-RU" sz="5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мнения выпускников общеобразовательных организаций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929066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и науки Российской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  от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 июля 2017 года №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703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утверждении плана мероприятий («дорожной карты») Министерства образования и науки Российской Федерации по формированию и введению национальной системы учительского роста»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аттестации включает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602E04"/>
                </a:solidFill>
                <a:latin typeface="Times New Roman" pitchFamily="18" charset="0"/>
                <a:cs typeface="Times New Roman" pitchFamily="18" charset="0"/>
              </a:rPr>
              <a:t>Независимую оценку квалификации педагога на основе использования ЕФОМ</a:t>
            </a:r>
          </a:p>
          <a:p>
            <a:pPr>
              <a:buNone/>
            </a:pPr>
            <a:endParaRPr lang="ru-RU" b="1" dirty="0">
              <a:solidFill>
                <a:srgbClr val="602E0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602E04"/>
                </a:solidFill>
                <a:latin typeface="Times New Roman" pitchFamily="18" charset="0"/>
                <a:cs typeface="Times New Roman" pitchFamily="18" charset="0"/>
              </a:rPr>
              <a:t>Анализ контекстуализированных условий профессиональной деятельности (справка работодателя)</a:t>
            </a:r>
            <a:endParaRPr lang="ru-RU" b="1" dirty="0">
              <a:solidFill>
                <a:srgbClr val="602E0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602E0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602E04"/>
                </a:solidFill>
                <a:latin typeface="Times New Roman" pitchFamily="18" charset="0"/>
                <a:cs typeface="Times New Roman" pitchFamily="18" charset="0"/>
              </a:rPr>
              <a:t>Анализ образовательных результатов деятельности учителя</a:t>
            </a:r>
            <a:endParaRPr lang="ru-RU" b="1" dirty="0">
              <a:solidFill>
                <a:srgbClr val="602E0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602E0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602E04"/>
                </a:solidFill>
                <a:latin typeface="Times New Roman" pitchFamily="18" charset="0"/>
                <a:cs typeface="Times New Roman" pitchFamily="18" charset="0"/>
              </a:rPr>
              <a:t>Учет мнения выпускников общеобразовательных организаций</a:t>
            </a:r>
            <a:endParaRPr lang="ru-RU" dirty="0">
              <a:solidFill>
                <a:srgbClr val="602E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Дорожная карта НСУР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Март 2018 - декабрь 2019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Создание инструментария (формуляров) для сбора и обработки информации по результатам ЕФОМ, включая методологию по каждому блоку компетенций (предметные, методологические, психолого-педагогические и коммуникативные компетенции) и его удельному весу в итоговой оценке аттестуемого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Январь - июнь 2019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Проведение апробации наборов ЕФОМ по подготовленным модулям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Июнь - ноябрь 20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19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Создание базы данных с перечнем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предметных, методических, психолого-педагогических и коммуникативных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компетенций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учителей,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ранжированных по уровням владения ими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для использования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рамках новой модели аттестации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целях оценки соответствия квалификации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(уровня знаний, профессиональных навыков и опыта работы)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требованиям профессионального стандарта педагога и ФГОС ОО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сведения, вносимые в федеральную и региональную информационную системы.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2020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года новая модель аттестации будет вводиться ТОЛЬКО ДЛЯ УЧИТЕЛЕЙ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До 2030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года будут введены модели аттестации ДЛЯ ПЕДАГОГИЧЕСКИХ РАБОТНИКОВ ДРУГИХ ДОЛЖНОСТЕЙ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УЧИТЕЛЬСКИХ ДОЛЖНОСТЕЙ 	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Высшая категория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Первая категория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Соответствие 	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285873"/>
          <a:ext cx="86868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95444">
                <a:tc>
                  <a:txBody>
                    <a:bodyPr/>
                    <a:lstStyle/>
                    <a:p>
                      <a:endParaRPr kumimoji="0" lang="ru-RU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Ведущий учитель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высшая категория</a:t>
                      </a:r>
                    </a:p>
                    <a:p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*первая категория</a:t>
                      </a:r>
                    </a:p>
                    <a:p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соответствие 	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Обобщенная трудовая функция: </a:t>
                      </a:r>
                    </a:p>
                    <a:p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проектированием и реализацией образовательных программ 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5444">
                <a:tc>
                  <a:txBody>
                    <a:bodyPr/>
                    <a:lstStyle/>
                    <a:p>
                      <a:endParaRPr kumimoji="0"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Старший учитель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высшая категория </a:t>
                      </a:r>
                    </a:p>
                    <a:p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*первая категория </a:t>
                      </a:r>
                    </a:p>
                    <a:p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		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Обобщенная трудовая функция: 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Проектирование и реализация образовательных программ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5444">
                <a:tc>
                  <a:txBody>
                    <a:bodyPr/>
                    <a:lstStyle/>
                    <a:p>
                      <a:endParaRPr kumimoji="0"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*высшая категория *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первая категория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соответствие 	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Обобщенная трудовая функция: 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образовательных программ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0"/>
          <a:ext cx="88582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0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14422">
                <a:tc>
                  <a:txBody>
                    <a:bodyPr/>
                    <a:lstStyle/>
                    <a:p>
                      <a:endParaRPr kumimoji="0" lang="ru-RU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ПРЕДЛАГАЕТСЯ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ПРОФЕССИОНАЛЬНЫЙ СТАНДАРТ УЧИТЕЛЯ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696-BE9D-4239-A53E-A56D74059E1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672</Words>
  <Application>Microsoft Office PowerPoint</Application>
  <PresentationFormat>Экран (4:3)</PresentationFormat>
  <Paragraphs>143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Нормативно-правовые и организационно-методические аспекты процедуры аттестации педагогических работников Республики Крым </vt:lpstr>
      <vt:lpstr>Слайд 2</vt:lpstr>
      <vt:lpstr>Поручение Президента Российской Федерации по  итогам заседания Государственного совета от 23.12.2015  </vt:lpstr>
      <vt:lpstr>Модель аттестации включает </vt:lpstr>
      <vt:lpstr>Дорожная карта НСУР</vt:lpstr>
      <vt:lpstr>Слайд 6</vt:lpstr>
      <vt:lpstr>Слайд 7</vt:lpstr>
      <vt:lpstr> СИСТЕМА УЧИТЕЛЬСКИХ ДОЛЖНОСТЕЙ   </vt:lpstr>
      <vt:lpstr>Слайд 9</vt:lpstr>
      <vt:lpstr>Карьера учителя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Итоги  аттестации за  2018г.</vt:lpstr>
      <vt:lpstr>Всего 2015-2018гг.</vt:lpstr>
      <vt:lpstr>Регистрация заявлений</vt:lpstr>
      <vt:lpstr>Проект приказа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Нормативно-правовые и организационно-методические аспекты процедуры аттестации педагогических работников Республики Крым</dc:title>
  <dc:creator>Дмитрий</dc:creator>
  <cp:lastModifiedBy>Дмитрий</cp:lastModifiedBy>
  <cp:revision>101</cp:revision>
  <dcterms:created xsi:type="dcterms:W3CDTF">2018-09-28T05:19:20Z</dcterms:created>
  <dcterms:modified xsi:type="dcterms:W3CDTF">2018-10-18T08:52:04Z</dcterms:modified>
</cp:coreProperties>
</file>