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1" r:id="rId3"/>
    <p:sldId id="266" r:id="rId4"/>
    <p:sldId id="268" r:id="rId5"/>
    <p:sldId id="271" r:id="rId6"/>
    <p:sldId id="267" r:id="rId7"/>
    <p:sldId id="265" r:id="rId8"/>
    <p:sldId id="264" r:id="rId9"/>
    <p:sldId id="263" r:id="rId10"/>
    <p:sldId id="262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F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5C8AF-52F2-4F0A-A35F-D37808B55BFC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4E2A9-F831-48F4-B363-BFA3DACF4FF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9FE4-7A82-492F-A1AA-E0C7A2254FB4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79FE4-7A82-492F-A1AA-E0C7A2254FB4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37EA1-8529-4778-9FC1-FCCEF95AF79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036496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«Раздольненский детский сад № 1 «Звёздочка»</a:t>
            </a:r>
          </a:p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Раздольненского района Республики Крым</a:t>
            </a: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endParaRPr lang="ru-RU" sz="4000" b="1" i="1" kern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endParaRPr lang="ru-RU" sz="4000" b="1" i="1" kern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r>
              <a:rPr lang="ru-RU" sz="4400" b="1" i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</a:t>
            </a:r>
            <a:r>
              <a:rPr lang="ru-RU" sz="4400" b="1" i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</a:t>
            </a: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endParaRPr lang="ru-RU" sz="4000" b="1" i="1" kern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endParaRPr lang="ru-RU" sz="4000" b="1" i="1" kern="0" dirty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r>
              <a:rPr lang="ru-RU" sz="20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Моргун Л.Н.</a:t>
            </a:r>
          </a:p>
          <a:p>
            <a:pPr lvl="0" algn="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endParaRPr lang="ru-RU" sz="2000" b="1" kern="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endParaRPr lang="ru-RU" sz="2000" b="1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endParaRPr lang="ru-RU" sz="2000" b="1" kern="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endParaRPr lang="ru-RU" sz="2000" b="1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r>
              <a:rPr lang="ru-RU" sz="20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2024г</a:t>
            </a: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endParaRPr lang="ru-RU" sz="4000" b="1" i="1" kern="0" dirty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1700808"/>
            <a:ext cx="4535817" cy="39604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8" y="116632"/>
            <a:ext cx="8712968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r">
              <a:lnSpc>
                <a:spcPct val="90000"/>
              </a:lnSpc>
              <a:spcBef>
                <a:spcPts val="1000"/>
              </a:spcBef>
            </a:pP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Чаще улыбайтесь новому дню, любите свою семью, проводите с ней время вместе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будьте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счастливы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!»</a:t>
            </a:r>
          </a:p>
        </p:txBody>
      </p:sp>
    </p:spTree>
    <p:extLst>
      <p:ext uri="{BB962C8B-B14F-4D97-AF65-F5344CB8AC3E}">
        <p14:creationId xmlns:p14="http://schemas.microsoft.com/office/powerpoint/2010/main" val="334491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1958"/>
            <a:ext cx="83529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</a:pPr>
            <a:r>
              <a:rPr lang="ru-RU" altLang="ru-RU" sz="28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это то, что мы делим на всех,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</a:pPr>
            <a:r>
              <a:rPr lang="ru-RU" altLang="ru-RU" sz="28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понемножку: и слёзы, и смех,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</a:pPr>
            <a:r>
              <a:rPr lang="ru-RU" altLang="ru-RU" sz="28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это то, что с тобою всегда.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</a:pPr>
            <a:r>
              <a:rPr lang="ru-RU" altLang="ru-RU" sz="28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мчатся секунды, недели, года,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</a:pPr>
            <a:r>
              <a:rPr lang="ru-RU" altLang="ru-RU" sz="28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стены родные, отчий твой дом –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</a:pPr>
            <a:r>
              <a:rPr lang="ru-RU" altLang="ru-RU" sz="28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навеки останется в нём!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3305537"/>
            <a:ext cx="5328592" cy="347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16632"/>
            <a:ext cx="7776864" cy="6499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0" cap="all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СЕМЬЯ – ЭТО: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buFont typeface="Wingdings" panose="05000000000000000000" pitchFamily="2" charset="2"/>
              <a:buChar char="§"/>
              <a:defRPr/>
            </a:pPr>
            <a:r>
              <a:rPr lang="ru-RU" sz="2400" b="1" i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трудовой коллектив,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buFont typeface="Wingdings" panose="05000000000000000000" pitchFamily="2" charset="2"/>
              <a:buChar char="§"/>
              <a:defRPr/>
            </a:pPr>
            <a:r>
              <a:rPr lang="ru-RU" sz="2400" b="1" i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моральная опора,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buFont typeface="Wingdings" panose="05000000000000000000" pitchFamily="2" charset="2"/>
              <a:buChar char="§"/>
              <a:defRPr/>
            </a:pPr>
            <a:r>
              <a:rPr lang="ru-RU" sz="2400" b="1" i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высшие человеческие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r>
              <a:rPr lang="ru-RU" sz="2400" b="1" i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привязанности (любовь, дружба),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buFont typeface="Wingdings" panose="05000000000000000000" pitchFamily="2" charset="2"/>
              <a:buChar char="§"/>
              <a:defRPr/>
            </a:pPr>
            <a:r>
              <a:rPr lang="ru-RU" sz="2400" b="1" i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пространство для отдыха,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buFont typeface="Wingdings" panose="05000000000000000000" pitchFamily="2" charset="2"/>
              <a:buChar char="§"/>
              <a:defRPr/>
            </a:pPr>
            <a:r>
              <a:rPr lang="ru-RU" sz="2400" b="1" i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школа доброты,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buFont typeface="Wingdings" panose="05000000000000000000" pitchFamily="2" charset="2"/>
              <a:buChar char="§"/>
              <a:defRPr/>
            </a:pPr>
            <a:r>
              <a:rPr lang="ru-RU" sz="2400" b="1" i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многообразная система отношений с родителями, 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defRPr/>
            </a:pPr>
            <a:r>
              <a:rPr lang="ru-RU" sz="2400" b="1" i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братьями, сестрами, родными и знакомыми,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buFont typeface="Wingdings" panose="05000000000000000000" pitchFamily="2" charset="2"/>
              <a:buChar char="§"/>
              <a:defRPr/>
            </a:pPr>
            <a:r>
              <a:rPr lang="ru-RU" sz="2400" b="1" i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мораль и вкусы,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buFont typeface="Wingdings" panose="05000000000000000000" pitchFamily="2" charset="2"/>
              <a:buChar char="§"/>
              <a:defRPr/>
            </a:pPr>
            <a:r>
              <a:rPr lang="ru-RU" sz="2400" b="1" i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манеры и привычки,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buFont typeface="Wingdings" panose="05000000000000000000" pitchFamily="2" charset="2"/>
              <a:buChar char="§"/>
              <a:defRPr/>
            </a:pPr>
            <a:r>
              <a:rPr lang="ru-RU" sz="2400" b="1" i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мировоззрение и убеждения,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buFont typeface="Wingdings" panose="05000000000000000000" pitchFamily="2" charset="2"/>
              <a:buChar char="§"/>
              <a:defRPr/>
            </a:pPr>
            <a:r>
              <a:rPr lang="ru-RU" sz="2400" b="1" i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характер и идеалы</a:t>
            </a:r>
            <a:r>
              <a:rPr lang="ru-RU" sz="2400" b="1" i="1" kern="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228600" lvl="0" indent="-228600" algn="ctr">
              <a:spcBef>
                <a:spcPts val="1000"/>
              </a:spcBef>
            </a:pPr>
            <a:r>
              <a:rPr lang="ru-RU" sz="3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Семья – это люди, </a:t>
            </a:r>
            <a:r>
              <a:rPr lang="ru-RU" sz="3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связанные </a:t>
            </a:r>
            <a:r>
              <a:rPr lang="ru-RU" sz="3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чувством любви </a:t>
            </a:r>
            <a:r>
              <a:rPr lang="ru-RU" sz="3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ответственности друг за друга 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  <a:buFont typeface="Wingdings" panose="05000000000000000000" pitchFamily="2" charset="2"/>
              <a:buChar char="§"/>
              <a:defRPr/>
            </a:pPr>
            <a:endParaRPr lang="ru-RU" sz="2400" b="1" i="1" kern="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93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457200"/>
            <a:ext cx="7715200" cy="4627984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 w="22225">
                  <a:solidFill>
                    <a:srgbClr val="2E83C3"/>
                  </a:solidFill>
                  <a:prstDash val="solid"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Важнейшие функции семьи:</a:t>
            </a:r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altLang="ru-RU" sz="2800" b="1" i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воспитательная</a:t>
            </a:r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altLang="ru-RU" sz="2800" b="1" i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хозяйственно-бытовая</a:t>
            </a:r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altLang="ru-RU" sz="2800" b="1" i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экономическая</a:t>
            </a:r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altLang="ru-RU" sz="2800" b="1" i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социально-статусная</a:t>
            </a:r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altLang="ru-RU" sz="2800" b="1" i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репродуктивная</a:t>
            </a:r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altLang="ru-RU" sz="2800" b="1" i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духовное общение</a:t>
            </a:r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altLang="ru-RU" sz="2800" b="1" i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психотерапевтическая</a:t>
            </a:r>
          </a:p>
          <a:p>
            <a:pPr marL="342900" lvl="0" indent="-342900">
              <a:lnSpc>
                <a:spcPct val="80000"/>
              </a:lnSpc>
              <a:spcBef>
                <a:spcPts val="1000"/>
              </a:spcBef>
              <a:buClr>
                <a:srgbClr val="5FCBEF"/>
              </a:buClr>
              <a:buSzPct val="80000"/>
              <a:buFont typeface="Wingdings 3" charset="2"/>
              <a:buChar char=""/>
            </a:pPr>
            <a:r>
              <a:rPr lang="ru-RU" altLang="ru-RU" sz="2800" b="1" i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досуговая</a:t>
            </a:r>
            <a:endParaRPr kumimoji="0" lang="ru-RU" sz="2800" b="1" i="1" u="none" strike="noStrike" kern="1200" cap="none" spc="0" normalizeH="0" baseline="0" noProof="0" dirty="0">
              <a:ln w="22225">
                <a:solidFill>
                  <a:srgbClr val="2E83C3"/>
                </a:solidFill>
                <a:prstDash val="solid"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700808"/>
            <a:ext cx="396044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6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9512" y="116632"/>
            <a:ext cx="8568952" cy="628416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just">
              <a:defRPr/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Семейные ценности  - культивируемая в обществе совокупность представлений о семье, влияющая на выбор семейных целей, способов организации жизнедеятельности и взаимодействия:</a:t>
            </a:r>
          </a:p>
          <a:p>
            <a:pPr lvl="0" algn="just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  <a:t>Доверительное общение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В кругу родных можно без опасений поделиться проблемой и услышать дельный совет и слова поддержки, а не порицание.</a:t>
            </a:r>
          </a:p>
          <a:p>
            <a:pPr lvl="0" algn="just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– и к старшим, и к младшим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этом страх наказания не культивируется в семье. Уважать – не значит бояться.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Ответственность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Ее несет каждый – перед каждым. И за свои поступки, и за деяния своих детей.</a:t>
            </a:r>
          </a:p>
          <a:p>
            <a:pPr lvl="0" algn="just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Прощение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Чтобы ни творилось и ни говорилось в пылу ссор, семья – это то место, где всегда простят.</a:t>
            </a:r>
          </a:p>
          <a:p>
            <a:pPr lvl="0" algn="just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Честность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Отсутствие лицемерия и лжи – основа семейных ценностей.</a:t>
            </a:r>
          </a:p>
          <a:p>
            <a:pPr lvl="0" algn="just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Значимость для родных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Каждый член семьи осознает, что играет серьезную роль в жизни близких.</a:t>
            </a:r>
          </a:p>
          <a:p>
            <a:pPr lvl="0" algn="just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Щедрость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Не только материальная, но и любая другая – духовная, чувственная.</a:t>
            </a:r>
          </a:p>
          <a:p>
            <a:pPr lvl="0" algn="just"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Любовь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Сегодня 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многие забывают о необходимости не только чувствовать, но и проявлять любовь в отношении своих родных.</a:t>
            </a:r>
            <a:endParaRPr lang="ru-RU" sz="2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defRPr/>
            </a:pPr>
            <a:endParaRPr kumimoji="0" lang="ru-RU" sz="2000" b="1" i="1" u="none" strike="noStrike" kern="1200" cap="none" spc="0" normalizeH="0" baseline="0" noProof="0" dirty="0">
              <a:ln w="22225">
                <a:solidFill>
                  <a:srgbClr val="2E83C3"/>
                </a:solidFill>
                <a:prstDash val="solid"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79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568952" cy="311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Семейные ценности и традиции крепко связаны.</a:t>
            </a:r>
            <a:r>
              <a:rPr lang="ru-RU" sz="2400" i="1" dirty="0">
                <a:solidFill>
                  <a:srgbClr val="164B4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Чем больше в вашей семье незыблемых традиций – тем прочнее «фундамент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Семейные традиции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это обычные принятые в семье нормы, манеры поведения, обычаи и взгляды, которые передаются из поколения в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поколение.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516" y="2564904"/>
            <a:ext cx="6120975" cy="358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4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7641900" cy="69690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Общие традиции -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традиции,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встречающиеся 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большинстве 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семей в том или ином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виде: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Празднование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дней рождений и семейных праздников.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Выполнение домашних обязанностей всеми членами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семьи.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Совместные игры с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детьми. Семейный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обед.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Семейный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совет.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Ритуалы приветствия и прощания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Совместные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прогулки, походы в театры,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кино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на выставки, поездки в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путешествия –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обогащают жизнь семьи, делают ее более яркой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насыщенной.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ru-RU" sz="2800" dirty="0">
              <a:solidFill>
                <a:srgbClr val="16737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ru-RU" sz="2800" dirty="0">
              <a:solidFill>
                <a:srgbClr val="16737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ru-RU" sz="2800" dirty="0">
              <a:solidFill>
                <a:srgbClr val="16737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ru-RU" b="1" dirty="0" smtClean="0">
              <a:solidFill>
                <a:srgbClr val="16737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ru-RU" b="1" dirty="0">
              <a:solidFill>
                <a:srgbClr val="167373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2C849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3358593"/>
            <a:ext cx="4548010" cy="349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25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2539"/>
            <a:ext cx="8712968" cy="4375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Специальные семейные традиции</a:t>
            </a:r>
            <a:r>
              <a:rPr kumimoji="0" lang="ru-RU" sz="2800" b="1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 -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особые традиции, присущие одной данной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семье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воскресеньям спать до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обеда;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выходным отправляться на пикник, или домашний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кинотеатр;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семейное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приготовление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пищи;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рисовать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друг другу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открытки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росто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так, без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повода;</a:t>
            </a:r>
          </a:p>
          <a:p>
            <a:pPr lvl="0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встречать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Новый год каждый раз в новом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месте…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1841" y="4005064"/>
            <a:ext cx="3602530" cy="27080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741" y="4149080"/>
            <a:ext cx="3547408" cy="223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09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424936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</a:pP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емейные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традиции –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интересно и здорово.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сплачивают семью, помогают ей стать единым целым.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424178"/>
            <a:ext cx="6804989" cy="407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27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d6f6b97748f5ee3e3fa2f1f18132d3329f701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445</Words>
  <Application>Microsoft Office PowerPoint</Application>
  <PresentationFormat>Экран (4:3)</PresentationFormat>
  <Paragraphs>76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Wingdings 3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Пользователь</cp:lastModifiedBy>
  <cp:revision>30</cp:revision>
  <dcterms:created xsi:type="dcterms:W3CDTF">2014-05-17T15:23:51Z</dcterms:created>
  <dcterms:modified xsi:type="dcterms:W3CDTF">2024-10-12T06:47:12Z</dcterms:modified>
</cp:coreProperties>
</file>