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6" r:id="rId4"/>
    <p:sldId id="281" r:id="rId5"/>
    <p:sldId id="260" r:id="rId6"/>
    <p:sldId id="261" r:id="rId7"/>
    <p:sldId id="263" r:id="rId8"/>
    <p:sldId id="265" r:id="rId9"/>
    <p:sldId id="264" r:id="rId10"/>
    <p:sldId id="262" r:id="rId11"/>
    <p:sldId id="280" r:id="rId12"/>
    <p:sldId id="266" r:id="rId13"/>
    <p:sldId id="279" r:id="rId14"/>
    <p:sldId id="278" r:id="rId15"/>
    <p:sldId id="276" r:id="rId16"/>
    <p:sldId id="285" r:id="rId17"/>
    <p:sldId id="275" r:id="rId18"/>
    <p:sldId id="268" r:id="rId19"/>
    <p:sldId id="284" r:id="rId20"/>
    <p:sldId id="282" r:id="rId21"/>
    <p:sldId id="269" r:id="rId22"/>
    <p:sldId id="274" r:id="rId23"/>
    <p:sldId id="273" r:id="rId24"/>
    <p:sldId id="272" r:id="rId25"/>
    <p:sldId id="28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05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8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99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730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87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3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36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92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80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546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953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3B092-6F0B-4149-9D0F-76577D4CE989}" type="datetimeFigureOut">
              <a:rPr lang="ru-RU" smtClean="0"/>
              <a:t>чт 17.04.25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15D47-F1DB-44A7-9A9C-31FAE4443A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8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zvezdochka.eduds.r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k.com/public20118569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27760" y="42652"/>
            <a:ext cx="1007092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Раздольненский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детский сад № 1 «Звёздочка» </a:t>
            </a:r>
          </a:p>
          <a:p>
            <a:pPr lvl="0" algn="ctr">
              <a:lnSpc>
                <a:spcPct val="115000"/>
              </a:lnSpc>
            </a:pP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Раздольненского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района Республики Крым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93334" y="1339608"/>
            <a:ext cx="9442141" cy="567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" algn="ctr" fontAlgn="t">
              <a:lnSpc>
                <a:spcPct val="107000"/>
              </a:lnSpc>
              <a:spcAft>
                <a:spcPts val="800"/>
              </a:spcAft>
            </a:pP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«Растим патриотов. </a:t>
            </a:r>
            <a:endParaRPr lang="ru-RU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" algn="ctr" fontAlgn="t">
              <a:lnSpc>
                <a:spcPct val="107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детей дошкольного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в соответствии </a:t>
            </a:r>
          </a:p>
          <a:p>
            <a:pPr marL="27432" algn="ctr" fontAlgn="t">
              <a:lnSpc>
                <a:spcPct val="107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ФГОС и ФОП ДО»</a:t>
            </a:r>
          </a:p>
          <a:p>
            <a:pPr marL="27432" fontAlgn="t">
              <a:lnSpc>
                <a:spcPct val="107000"/>
              </a:lnSpc>
              <a:spcAft>
                <a:spcPts val="800"/>
              </a:spcAft>
            </a:pP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7432" fontAlgn="t">
              <a:lnSpc>
                <a:spcPct val="107000"/>
              </a:lnSpc>
              <a:spcAft>
                <a:spcPts val="800"/>
              </a:spcAft>
            </a:pPr>
            <a:endParaRPr lang="ru-RU" sz="4400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10891" y="5658318"/>
            <a:ext cx="8651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старший воспитатель ДОУ Моргун Л.Н.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99758" y="6200383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2025г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3898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829" y="42651"/>
            <a:ext cx="4564332" cy="2567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4" y="4406997"/>
            <a:ext cx="4150290" cy="23345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4" y="120511"/>
            <a:ext cx="3820200" cy="21488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73" y="2625394"/>
            <a:ext cx="4133588" cy="2325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96" y="4590789"/>
            <a:ext cx="3686827" cy="20738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730" y="108531"/>
            <a:ext cx="1680445" cy="29874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62" y="2356476"/>
            <a:ext cx="3490523" cy="19634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40" y="4748928"/>
            <a:ext cx="3749460" cy="2109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18" y="1826692"/>
            <a:ext cx="4706901" cy="2647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53680" y="374676"/>
            <a:ext cx="1287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ческие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502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2"/>
            <a:ext cx="12192000" cy="6815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68791" y="3343936"/>
            <a:ext cx="4929649" cy="33745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867"/>
            <a:ext cx="4097402" cy="23047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00" y="212920"/>
            <a:ext cx="3361630" cy="1890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8" y="4171167"/>
            <a:ext cx="2068314" cy="2686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50" y="1960971"/>
            <a:ext cx="3265192" cy="20605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60" y="1558910"/>
            <a:ext cx="2311936" cy="31979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26577" y="1115346"/>
            <a:ext cx="2541835" cy="4518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96" y="3801141"/>
            <a:ext cx="4380670" cy="2917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80636" y="147578"/>
            <a:ext cx="4317597" cy="242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15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2"/>
            <a:ext cx="12192000" cy="6815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475" y="137589"/>
            <a:ext cx="5959004" cy="3868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277" y="2669872"/>
            <a:ext cx="3824257" cy="41883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39778" y="1067989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" y="137590"/>
            <a:ext cx="4565978" cy="33179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055" y="4124677"/>
            <a:ext cx="569415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57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4"/>
            <a:ext cx="12192000" cy="6815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68" y="109854"/>
            <a:ext cx="5248406" cy="36605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59" y="1914016"/>
            <a:ext cx="6608499" cy="4943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194" y="212943"/>
            <a:ext cx="3350781" cy="35574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0905" y="417148"/>
            <a:ext cx="1479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ветов к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04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2"/>
            <a:ext cx="12192000" cy="6815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38" y="171391"/>
            <a:ext cx="5072779" cy="33395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86" y="171391"/>
            <a:ext cx="6250487" cy="36389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66" y="3639709"/>
            <a:ext cx="4459004" cy="3143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005" y="4068708"/>
            <a:ext cx="2744430" cy="2586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7739" y="3736073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8" y="4026389"/>
            <a:ext cx="4480641" cy="267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180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4"/>
            <a:ext cx="12192000" cy="6815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847" y="3587980"/>
            <a:ext cx="5349996" cy="31038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89" y="196808"/>
            <a:ext cx="7242676" cy="53039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393" y="196808"/>
            <a:ext cx="2411969" cy="320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41518" y="5865466"/>
            <a:ext cx="2554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Изодеятельность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3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4"/>
            <a:ext cx="12192000" cy="6815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085" y="1348152"/>
            <a:ext cx="4142331" cy="5371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72" y="2581480"/>
            <a:ext cx="5845441" cy="41378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014" y="88743"/>
            <a:ext cx="4318869" cy="28145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02467" y="196808"/>
            <a:ext cx="4989534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уголка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«9 МАЯ - ДЕНЬ ВЕЛИКОЙ ПОБЕДЫ!»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6004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34" y="146047"/>
            <a:ext cx="5503597" cy="30911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66" y="3383280"/>
            <a:ext cx="5668021" cy="3183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34249"/>
            <a:ext cx="5715000" cy="4019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50" y="207068"/>
            <a:ext cx="1678246" cy="226563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74455" y="618472"/>
            <a:ext cx="2522998" cy="1639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</a:t>
            </a: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патриотической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акции «Письмо </a:t>
            </a:r>
          </a:p>
          <a:p>
            <a:pPr algn="ctr">
              <a:lnSpc>
                <a:spcPct val="106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солдату»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708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24" y="197709"/>
            <a:ext cx="3962358" cy="5226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48" y="197709"/>
            <a:ext cx="6414633" cy="407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921" y="3177496"/>
            <a:ext cx="4852473" cy="36378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54456" y="5692129"/>
            <a:ext cx="3460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участниками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СВО»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824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74" y="2940908"/>
            <a:ext cx="5646207" cy="3719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49427"/>
            <a:ext cx="6334897" cy="4751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43103" y="568411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«Свеча солдату»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950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70206" y="560304"/>
            <a:ext cx="9316994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Одним из компонентов образовательной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 </a:t>
            </a: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 -коммуникативное развитие»</a:t>
            </a:r>
            <a:r>
              <a:rPr kumimoji="0" lang="ru-RU" sz="2400" b="1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является патриотическое воспитание дошкольников, позитивная социализация детей дошкольного возраста, приобщение детей к социокультурным нормам, традициям семьи, общества и государства. </a:t>
            </a:r>
          </a:p>
          <a:p>
            <a:pPr marL="342900" marR="0" lvl="0" indent="-34290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20000"/>
              </a:spcBef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необходимости патриотического воспитания говорится в Законе Российской Федерации « Об образовании», где одной из приоритетных задач системы образования ставится: «воспитание гражданственности и патриотизма, любви к своей Родине - России, уважение к государственным символам, почитание народных традиций, нетерпимости к любым антиконституционным и антиобщественным проявлениям»</a:t>
            </a:r>
          </a:p>
          <a:p>
            <a:pPr marL="342900" marR="0" lvl="0" indent="-342900" defTabSz="91440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51596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53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02044" y="83712"/>
            <a:ext cx="11035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Особое место в патриотическом воспитании отводится праздникам. Праздник является наиболее древним элементом культуры человеческого общества и безусловной частью его жизни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0" y="2780271"/>
            <a:ext cx="6866895" cy="3862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209" y="950773"/>
            <a:ext cx="4791095" cy="32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855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99" y="2732241"/>
            <a:ext cx="5417506" cy="4063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9" y="159707"/>
            <a:ext cx="5954039" cy="44655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073" y="42652"/>
            <a:ext cx="3531850" cy="2626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166" y="4289031"/>
            <a:ext cx="3621338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29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2"/>
            <a:ext cx="12192000" cy="68153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54" y="3126273"/>
            <a:ext cx="5108009" cy="3558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016" y="301957"/>
            <a:ext cx="2655882" cy="2747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" y="184324"/>
            <a:ext cx="5487059" cy="3201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26" y="3527177"/>
            <a:ext cx="5168359" cy="3253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264" y="251382"/>
            <a:ext cx="3564883" cy="28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688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2"/>
            <a:ext cx="12192000" cy="68153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02" y="228076"/>
            <a:ext cx="5644531" cy="30695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31" y="588747"/>
            <a:ext cx="4985019" cy="3426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4269" y="205773"/>
            <a:ext cx="2964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мероприятия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59" y="3483033"/>
            <a:ext cx="6973894" cy="329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579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59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42159" y="487915"/>
            <a:ext cx="9632516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патриотических чувств представляет собой совокупность общечеловеческих ценностей: понятия любви, дружбы, добра, истины сливаются с познавательной активностью, представлениями о современной действительности, деятельно – практическим отношением к миру.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Каждому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человеку необходимо знать родную природу, историю и культуру народа к которому он принадлежит, свое место в окружающем мире. Надо быть уверенным, что детям и внукам будет хорошо в будущем, надо уважать себя и учить этому других. Если целостность этого процесса нарушится, разрушится связь между поколениями.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Воспитание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патриотических чувств есть и будет одним из главных составляющих воспитания маленького гражданина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в патриотическом воспитании могут добиться только те педагоги, которые смогут добиться взаимодействия с детьми «от сердца», быть искренними и глубоко убеждёнными не только в правильности своих позиций, но и верить в целительную силу, осознавать духовное богатство своего народа. Педагоги, которые смогут увлечь своих воспитанников своими мыслями, и чувствами, вдохновить их своими идеалами и убеждениями.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89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59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2626" y="1643448"/>
            <a:ext cx="886865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«Раздольненский детский сад № 1 «Звёздочка»</a:t>
            </a:r>
            <a:endParaRPr lang="ru-RU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Раздольненского района Республики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Крым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zvezdochka.eduds.ru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vk.com/public201185693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921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75" y="332787"/>
            <a:ext cx="11205419" cy="63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1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68251" y="441810"/>
            <a:ext cx="8981161" cy="601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Снижение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познавательного интереса и уважения у современной молодежи к прошлому и настоящему своей Родины, к обычаям и традициям своего народа, низкий уровень знаний об истории, культурном наследии своего Отечества. Потеря нравственных ориентиров, обесценивание таких категорий, как Совесть, Честь, Долг привели к негативным последствиям в обществе, к родительской безответственности, равнодушию в воспитании подрастающего поколения.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Современные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дети мало знают о родном городе, стране, особенностях народных традиций, часто равнодушны к близким людям, в том числе к товарищам по группе, редко сострадают чужому горю. Первые годы жизни ребёнка имеют решающее значение в становлении основ его личности, поэтому важно правильно организовать воспитание и процесс усвоения ребёнком опыта общественной жизни, продумать условия для активного познания дошкольником социальной действительности.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Организация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работы ДОУ по патриотическому воспитанию дошкольников остается одним из актуальных направлений деятельности современного ДОУ.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22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43942" y="609600"/>
            <a:ext cx="9380627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Патриотизм включает в себя: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Формирование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ребенке общечеловеческих нравственных качеств личности (совершать добрые дела и поступки, чувство сопричастности к окружающему и развитие таких качеств, как сострадание, сочувствие, находчивость, любознательность);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приобщение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истокам национальной культуры; формирование нравственного отношения к природе родного края и чувства сопричастности к ней;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воспитании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любви, уважения к своей нации, понимания своих национальных особенностей, чувства собственного достоинства, как представителя своего народа, и толерантного отношения к представителям других национальностей (сверстникам и их родителям, соседям и другим людям). </a:t>
            </a: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Патриотизм -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любовь к семье, дому, родным местам, Родине, гордость за свой народ, толерантное отношение к другим людям, желание сохранить, приумножить богатство своей страны.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792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70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26634" y="955760"/>
            <a:ext cx="9169052" cy="4796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Задачи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патриотического воспитания: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воспитание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ребенка любви и привязанности к своей семье, дому, детскому саду, улице, городу; воспитание уважения к труду; развитие интереса к русским традициям и промыслам;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формирование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элементарных знаний о правах человека;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расширение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представлений о городах России; знакомство детей с символами государства (герб, флаг, гимн);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развитие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чувства ответственности и гордости за достижения страны;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формирование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толерантности, чувства уважения к другим народам, их традициям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663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1600" y="3570887"/>
            <a:ext cx="9385524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ru-RU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ru-RU" sz="2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6524" y="275896"/>
            <a:ext cx="828477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Принципами педагогической деятельности в ДОУ по воспитанию патриотизма являются: 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96360" y="1466191"/>
            <a:ext cx="9285888" cy="1040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Индивидуализация обучения, включающая в себя учет индивидуальных особенностей детей старшего дошкольного возраста;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96360" y="2656487"/>
            <a:ext cx="928588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постоянное стимулирование творческой, познавательной активности детей старшего дошкольного возраста;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96360" y="3720658"/>
            <a:ext cx="928588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системность и последовательность воспитания и обучения, представленная формированием целостного процесса познания социального мира;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5557" y="4784829"/>
            <a:ext cx="926749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психологического комфорта при организации занятий; 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05557" y="5849000"/>
            <a:ext cx="926749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450"/>
              </a:spcBef>
              <a:spcAft>
                <a:spcPts val="450"/>
              </a:spcAf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преемственность в организации разнообразных видов деятельности, способствующих целостному восприятию данного цикла.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725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5506" y="264838"/>
            <a:ext cx="951032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Содержание патриотического воспитания дошкольников: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Приобщение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детей к культурному наследию, праздникам, традициям, народно-прикладному искусству, устному народному творчеству, музыкальному фольклору, народным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играм.   Знакомство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семьёй, ее историей, родственниками, семейными традициям, составление родословной; с детским садом его ребятами, взрослыми, играми, игрушками, традициями; с городом, селом, его историей, гербом, традициями, выдающимися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людьми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прошлого и настоящего времени, достопримечательностями. Проведение целевых наблюдений за состоянием объектов в разные сезоны года, организация сезонного земледельческого труда в природе, посев цветов, овощей, посадка кустов, деревьев и другое. Организация творческой, продуктивной, игровой деятельности детей, в которой ребенок проявляет сочувствие, заботу о человеке, растениях, животных в разные сезоны года в связи с приспособлением к новым жизненным условиям и ежедневно, по необходимости.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89243" y="499852"/>
            <a:ext cx="9306838" cy="5437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источники,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патриотического воспитания в ДОУ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Создание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в группе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Правильный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отбор объектов.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Пример взрослых.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Развивающие виды деятельности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Досуговая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деятельность.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Использование всех видов фольклора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Знакомство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народной декоративной росписью.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Взаимодействие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семьями воспитанников.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14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894</Words>
  <Application>Microsoft Office PowerPoint</Application>
  <PresentationFormat>Широкоэкранный</PresentationFormat>
  <Paragraphs>80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74</cp:revision>
  <dcterms:created xsi:type="dcterms:W3CDTF">2023-02-28T12:16:24Z</dcterms:created>
  <dcterms:modified xsi:type="dcterms:W3CDTF">2025-04-17T07:11:55Z</dcterms:modified>
</cp:coreProperties>
</file>