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91" r:id="rId21"/>
    <p:sldId id="276" r:id="rId22"/>
    <p:sldId id="277" r:id="rId23"/>
    <p:sldId id="278" r:id="rId24"/>
    <p:sldId id="279" r:id="rId25"/>
    <p:sldId id="280" r:id="rId26"/>
    <p:sldId id="281" r:id="rId27"/>
    <p:sldId id="293" r:id="rId28"/>
    <p:sldId id="287" r:id="rId29"/>
    <p:sldId id="289" r:id="rId30"/>
    <p:sldId id="290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834EA-4B42-4699-88F3-75BA65557EB3}" type="datetimeFigureOut">
              <a:rPr lang="ru-RU" smtClean="0"/>
              <a:pPr/>
              <a:t>11.10.2017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04C0-EF97-4E95-ADD9-4E8AE770C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4F83-2602-41CD-BEA7-D1BE848F087E}" type="datetime1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0463-0861-4A31-9B5E-EDE4E9229688}" type="datetime1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128C-94DE-49AA-AD7A-F1B0973BB2ED}" type="datetime1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78EA-7431-44D7-A91F-365FCC00EDA6}" type="datetime1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41782-5813-4F1A-8CD8-95532B6BBC87}" type="datetime1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7F62-EFF1-4BE9-9046-626C38552ECF}" type="datetime1">
              <a:rPr lang="ru-RU" smtClean="0"/>
              <a:pPr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15656-8162-4D08-B8BB-1FDA63D6B5D7}" type="datetime1">
              <a:rPr lang="ru-RU" smtClean="0"/>
              <a:pPr/>
              <a:t>11.10.2017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21D5-6922-453C-962F-9870071D0C7D}" type="datetime1">
              <a:rPr lang="ru-RU" smtClean="0"/>
              <a:pPr/>
              <a:t>11.10.2017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F4C44-1C73-4A49-A2CA-EC6BC82F638C}" type="datetime1">
              <a:rPr lang="ru-RU" smtClean="0"/>
              <a:pPr/>
              <a:t>11.10.2017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F03B-2485-4EB3-9AE9-8C75387FEDDF}" type="datetime1">
              <a:rPr lang="ru-RU" smtClean="0"/>
              <a:pPr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BC28-8A94-4BBF-AF39-70CE9A519261}" type="datetime1">
              <a:rPr lang="ru-RU" smtClean="0"/>
              <a:pPr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9DEBB-727A-4208-B14F-99D5CE2221A0}" type="datetime1">
              <a:rPr lang="ru-RU" smtClean="0"/>
              <a:pPr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E99B4-9E14-4367-8DA4-65D99C9CE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3000396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Аттестация </a:t>
            </a:r>
            <a:r>
              <a:rPr lang="ru-RU" sz="4000" b="1" i="1" dirty="0"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педагогических работников как комплексная оценка уровня их </a:t>
            </a:r>
            <a:r>
              <a:rPr lang="ru-RU" sz="4000" b="1" i="1" dirty="0" smtClean="0"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квалификации </a:t>
            </a:r>
            <a:r>
              <a:rPr lang="ru-RU" sz="4000" b="1" i="1" dirty="0"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и педагогического </a:t>
            </a:r>
            <a:r>
              <a:rPr lang="ru-RU" sz="4000" b="1" i="1" dirty="0" smtClean="0">
                <a:latin typeface="Times New Roman" pitchFamily="18" charset="0"/>
                <a:ea typeface="Microsoft Yi Baiti" pitchFamily="66" charset="0"/>
                <a:cs typeface="Times New Roman" pitchFamily="18" charset="0"/>
              </a:rPr>
              <a:t>профессионализма</a:t>
            </a:r>
            <a:endParaRPr lang="ru-RU" sz="4000" i="1" dirty="0">
              <a:latin typeface="Times New Roman" pitchFamily="18" charset="0"/>
              <a:ea typeface="Microsoft Yi Baiti" pitchFamily="66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86380" y="5715016"/>
            <a:ext cx="3643338" cy="857256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ГБОУ ДПО РК КРИППО</a:t>
            </a:r>
          </a:p>
          <a:p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2017г.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п.31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b="1" u="sng" dirty="0" smtClean="0">
                <a:solidFill>
                  <a:srgbClr val="0000FF"/>
                </a:solidFill>
              </a:rPr>
              <a:t>Истечение </a:t>
            </a:r>
            <a:r>
              <a:rPr lang="ru-RU" b="1" u="sng" dirty="0">
                <a:solidFill>
                  <a:srgbClr val="0000FF"/>
                </a:solidFill>
              </a:rPr>
              <a:t>срока действия высшей квалификационной категории </a:t>
            </a:r>
            <a:r>
              <a:rPr lang="ru-RU" dirty="0"/>
              <a:t>не ограничивает право педагогического работника впоследствии обращаться в аттестационную комиссию с заявлением о проведении его аттестации в целях установления высшей квалификационной категории по той же должности.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/>
              <a:t>АДМИНИСТРАТИВНЫЙ РЕГЛАМЕНТ</a:t>
            </a:r>
            <a:endParaRPr lang="ru-RU" sz="4000" dirty="0"/>
          </a:p>
          <a:p>
            <a:pPr algn="ctr">
              <a:buNone/>
            </a:pPr>
            <a:r>
              <a:rPr lang="ru-RU" dirty="0"/>
              <a:t> </a:t>
            </a:r>
            <a:r>
              <a:rPr lang="ru-RU" sz="2800" dirty="0"/>
              <a:t>Министерства  образования,  науки и молодежи Республики Крым по предоставлению государственной услуги "Аттестация педагогических работников   государственных, муниципальных и частных организаций, осуществляющих образовательную деятельность, с целью установления   квалификационной категории (первой или высшей</a:t>
            </a:r>
            <a:r>
              <a:rPr lang="ru-RU" sz="2800" dirty="0" smtClean="0"/>
              <a:t>)» от  01.07.2016г. №2114</a:t>
            </a:r>
            <a:endParaRPr lang="ru-RU" sz="28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just"/>
            <a:r>
              <a:rPr lang="ru-RU" b="1" dirty="0"/>
              <a:t>2.4.Срок предоставления государственной услуги:</a:t>
            </a:r>
            <a:r>
              <a:rPr lang="ru-RU" dirty="0"/>
              <a:t> продолжительность аттестации для каждого педагогического работника от начала ее проведения и до принятия решения аттестационной комиссией составляет не более </a:t>
            </a:r>
            <a:r>
              <a:rPr lang="ru-RU" b="1" u="sng" dirty="0">
                <a:solidFill>
                  <a:srgbClr val="0000FF"/>
                </a:solidFill>
              </a:rPr>
              <a:t>60 календарных дней</a:t>
            </a:r>
            <a:r>
              <a:rPr lang="ru-RU" u="sng" dirty="0">
                <a:solidFill>
                  <a:srgbClr val="0000FF"/>
                </a:solidFill>
              </a:rPr>
              <a:t>. </a:t>
            </a:r>
            <a:r>
              <a:rPr lang="ru-RU" dirty="0"/>
              <a:t>Фактом, являющимся основанием для начала проведения аттестации, является регистрация заявления 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Результатом государственной услуги </a:t>
            </a:r>
            <a:r>
              <a:rPr lang="ru-RU" dirty="0"/>
              <a:t>является публикация в сети «Интернет» на </a:t>
            </a:r>
            <a:r>
              <a:rPr lang="ru-RU" dirty="0" smtClean="0"/>
              <a:t>сайтах(</a:t>
            </a:r>
            <a:r>
              <a:rPr lang="ru-RU" dirty="0" err="1" smtClean="0"/>
              <a:t>Минобр</a:t>
            </a:r>
            <a:r>
              <a:rPr lang="ru-RU" dirty="0" smtClean="0"/>
              <a:t>. РК, КРИППО, КЦРПО) </a:t>
            </a:r>
            <a:r>
              <a:rPr lang="ru-RU" dirty="0"/>
              <a:t>распорядительного акта «Об установлении (отказе в установлении) квалификационной категории педагогическим работникам» в течение </a:t>
            </a:r>
            <a:r>
              <a:rPr lang="ru-RU" b="1" u="sng" dirty="0">
                <a:solidFill>
                  <a:srgbClr val="0000FF"/>
                </a:solidFill>
              </a:rPr>
              <a:t>трех рабочих дней </a:t>
            </a:r>
            <a:r>
              <a:rPr lang="ru-RU" dirty="0"/>
              <a:t>со дня регистрации распорядительного акта.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229600" cy="1357322"/>
          </a:xfrm>
        </p:spPr>
        <p:txBody>
          <a:bodyPr>
            <a:noAutofit/>
          </a:bodyPr>
          <a:lstStyle/>
          <a:p>
            <a:r>
              <a:rPr lang="ru-RU" sz="2800" b="1" dirty="0"/>
              <a:t>Исчерпывающий перечень документов, необходимых в соответствии  </a:t>
            </a:r>
            <a:r>
              <a:rPr lang="ru-RU" sz="2800" b="1" dirty="0" smtClean="0"/>
              <a:t>с </a:t>
            </a:r>
            <a:r>
              <a:rPr lang="ru-RU" sz="2800" b="1" dirty="0"/>
              <a:t>нормативными правовыми актами для предоставления государственной </a:t>
            </a:r>
            <a:r>
              <a:rPr lang="ru-RU" sz="2800" b="1" dirty="0" smtClean="0"/>
              <a:t>услуги: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pPr algn="just">
              <a:buNone/>
            </a:pPr>
            <a:r>
              <a:rPr lang="ru-RU" b="1" u="sng" dirty="0" smtClean="0">
                <a:hlinkClick r:id=""/>
              </a:rPr>
              <a:t>Заявление</a:t>
            </a:r>
            <a:r>
              <a:rPr lang="ru-RU" dirty="0"/>
              <a:t>, составленное по </a:t>
            </a:r>
            <a:r>
              <a:rPr lang="ru-RU" dirty="0" smtClean="0"/>
              <a:t>форме</a:t>
            </a:r>
          </a:p>
          <a:p>
            <a:pPr>
              <a:buNone/>
            </a:pPr>
            <a:r>
              <a:rPr lang="ru-RU" b="1" u="sng" dirty="0" smtClean="0">
                <a:solidFill>
                  <a:srgbClr val="0000FF"/>
                </a:solidFill>
              </a:rPr>
              <a:t>Индивидуальная </a:t>
            </a:r>
            <a:r>
              <a:rPr lang="ru-RU" b="1" u="sng" dirty="0">
                <a:solidFill>
                  <a:srgbClr val="0000FF"/>
                </a:solidFill>
              </a:rPr>
              <a:t>папка </a:t>
            </a:r>
            <a:r>
              <a:rPr lang="ru-RU" dirty="0"/>
              <a:t>(электронный </a:t>
            </a:r>
            <a:r>
              <a:rPr lang="ru-RU" dirty="0" smtClean="0"/>
              <a:t>или бумажный </a:t>
            </a:r>
            <a:r>
              <a:rPr lang="ru-RU" dirty="0"/>
              <a:t>вариант), в которой зафиксированы личные профессиональные достижения педагогического работника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Исчерпывающий перечень оснований для отказа в приеме документов, необходимых для предоставления государственной услуги: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algn="just">
              <a:buNone/>
            </a:pPr>
            <a:r>
              <a:rPr lang="ru-RU" dirty="0" smtClean="0"/>
              <a:t> -предоставление </a:t>
            </a:r>
            <a:r>
              <a:rPr lang="ru-RU" dirty="0"/>
              <a:t>документов лицом, </a:t>
            </a:r>
            <a:r>
              <a:rPr lang="ru-RU" b="1" u="sng" dirty="0">
                <a:solidFill>
                  <a:srgbClr val="0000FF"/>
                </a:solidFill>
              </a:rPr>
              <a:t>не относящимся к кругу заявителей</a:t>
            </a:r>
            <a:r>
              <a:rPr lang="ru-RU" dirty="0"/>
              <a:t> в соответствии с пунктами 1.2. настоящего Административного регламента; </a:t>
            </a:r>
          </a:p>
          <a:p>
            <a:pPr algn="just">
              <a:buNone/>
            </a:pPr>
            <a:r>
              <a:rPr lang="ru-RU" dirty="0" smtClean="0"/>
              <a:t>-предоставление </a:t>
            </a:r>
            <a:r>
              <a:rPr lang="ru-RU" dirty="0"/>
              <a:t>документов в целях установления квалификационной категории </a:t>
            </a:r>
            <a:r>
              <a:rPr lang="ru-RU" b="1" u="sng" dirty="0">
                <a:solidFill>
                  <a:srgbClr val="0000FF"/>
                </a:solidFill>
              </a:rPr>
              <a:t>ранее, чем через год </a:t>
            </a:r>
            <a:r>
              <a:rPr lang="ru-RU" dirty="0"/>
              <a:t>со дня принятия Комиссией решения об отказе в установлении квалификационной категории;</a:t>
            </a:r>
          </a:p>
          <a:p>
            <a:pPr algn="just">
              <a:buNone/>
            </a:pPr>
            <a:r>
              <a:rPr lang="ru-RU" dirty="0"/>
              <a:t>-</a:t>
            </a:r>
            <a:r>
              <a:rPr lang="ru-RU" b="1" u="sng" dirty="0">
                <a:solidFill>
                  <a:srgbClr val="0000FF"/>
                </a:solidFill>
              </a:rPr>
              <a:t>отсутствие первой квалификационной категории или истечение срока ее действия</a:t>
            </a:r>
            <a:r>
              <a:rPr lang="ru-RU" dirty="0"/>
              <a:t> при подаче заявления на высшую квалификационную категорию;</a:t>
            </a:r>
          </a:p>
          <a:p>
            <a:pPr algn="just">
              <a:buNone/>
            </a:pPr>
            <a:r>
              <a:rPr lang="ru-RU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</a:rPr>
              <a:t> -</a:t>
            </a:r>
            <a:r>
              <a:rPr lang="ru-RU" dirty="0" smtClean="0"/>
              <a:t>предоставление </a:t>
            </a:r>
            <a:r>
              <a:rPr lang="ru-RU" dirty="0"/>
              <a:t>документов в целях установления высшей квалификационной категории </a:t>
            </a:r>
            <a:r>
              <a:rPr lang="ru-RU" b="1" u="sng" dirty="0">
                <a:solidFill>
                  <a:srgbClr val="0000FF"/>
                </a:solidFill>
              </a:rPr>
              <a:t>ранее, чем через два года </a:t>
            </a:r>
            <a:r>
              <a:rPr lang="ru-RU" dirty="0"/>
              <a:t>после установления первой квалификационной категории.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Для</a:t>
            </a:r>
            <a:r>
              <a:rPr lang="ru-RU" dirty="0"/>
              <a:t> получения государственной услуги, </a:t>
            </a:r>
            <a:r>
              <a:rPr lang="ru-RU" dirty="0" smtClean="0"/>
              <a:t>заявление рассматриваются </a:t>
            </a:r>
            <a:r>
              <a:rPr lang="ru-RU" dirty="0"/>
              <a:t>и регистрируются в течение </a:t>
            </a:r>
            <a:r>
              <a:rPr lang="ru-RU" b="1" u="sng" dirty="0">
                <a:solidFill>
                  <a:srgbClr val="0000FF"/>
                </a:solidFill>
              </a:rPr>
              <a:t>5 (пяти) рабочих дней </a:t>
            </a:r>
            <a:r>
              <a:rPr lang="ru-RU" dirty="0"/>
              <a:t>с даты их поступления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Документы заявителя (заявление и индивидуальная папка)  принимаются в период с </a:t>
            </a:r>
            <a:r>
              <a:rPr lang="ru-RU" b="1" u="sng" dirty="0" smtClean="0">
                <a:solidFill>
                  <a:srgbClr val="0000FF"/>
                </a:solidFill>
              </a:rPr>
              <a:t>15 августа по 15 мая.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	</a:t>
            </a:r>
            <a:r>
              <a:rPr lang="ru-RU" sz="3600" b="1" dirty="0" smtClean="0"/>
              <a:t>3.2.Определение конкретного срока проведения аттестации педагогического работника.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Критериями  принятия решения при установлении срока аттестации являются:</a:t>
            </a:r>
          </a:p>
          <a:p>
            <a:pPr algn="just">
              <a:buFontTx/>
              <a:buChar char="-"/>
            </a:pPr>
            <a:r>
              <a:rPr lang="ru-RU" dirty="0" smtClean="0"/>
              <a:t>для лиц, имеющих квалификационные категории, сроки действия ранее установленных квалификационных категорий;</a:t>
            </a:r>
          </a:p>
          <a:p>
            <a:pPr algn="just">
              <a:buFontTx/>
              <a:buChar char="-"/>
            </a:pPr>
            <a:r>
              <a:rPr lang="ru-RU" dirty="0" smtClean="0"/>
              <a:t> для лиц, не имеющих квалификационные категории, срок подачи заявления не устанавливается.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Должностное лицо, ответственное за прием документов, необходимых для предоставления государственной услуги</a:t>
            </a:r>
          </a:p>
          <a:p>
            <a:pPr lvl="0" algn="just">
              <a:buNone/>
            </a:pPr>
            <a:r>
              <a:rPr lang="ru-RU" dirty="0" smtClean="0"/>
              <a:t>   направляет на электронный адрес заявителя, информацию о сроке и месте проведения аттестации в срок, </a:t>
            </a:r>
            <a:r>
              <a:rPr lang="ru-RU" b="1" u="sng" dirty="0" smtClean="0">
                <a:solidFill>
                  <a:srgbClr val="0000FF"/>
                </a:solidFill>
              </a:rPr>
              <a:t>не превышающий 7 дней со дня регистрации заявления</a:t>
            </a:r>
            <a:r>
              <a:rPr lang="ru-RU" dirty="0" smtClean="0"/>
              <a:t> (Приложение № 3).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000792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AutoNum type="arabicPeriod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20000"/>
              </a:lnSpc>
              <a:buNone/>
            </a:pPr>
            <a:r>
              <a:rPr lang="ru-RU" sz="1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800" b="1" dirty="0" smtClean="0">
                <a:latin typeface="Times New Roman" pitchFamily="18" charset="0"/>
                <a:cs typeface="Times New Roman" pitchFamily="18" charset="0"/>
              </a:rPr>
              <a:t>1.Итоги </a:t>
            </a:r>
            <a:r>
              <a:rPr lang="ru-RU" sz="12800" b="1" dirty="0">
                <a:latin typeface="Times New Roman" pitchFamily="18" charset="0"/>
                <a:cs typeface="Times New Roman" pitchFamily="18" charset="0"/>
              </a:rPr>
              <a:t>аттестации педагогических </a:t>
            </a:r>
            <a:r>
              <a:rPr lang="ru-RU" sz="12800" b="1" dirty="0" smtClean="0">
                <a:latin typeface="Times New Roman" pitchFamily="18" charset="0"/>
                <a:cs typeface="Times New Roman" pitchFamily="18" charset="0"/>
              </a:rPr>
              <a:t>работников Республики </a:t>
            </a:r>
            <a:r>
              <a:rPr lang="ru-RU" sz="12800" b="1" dirty="0">
                <a:latin typeface="Times New Roman" pitchFamily="18" charset="0"/>
                <a:cs typeface="Times New Roman" pitchFamily="18" charset="0"/>
              </a:rPr>
              <a:t>Крым в </a:t>
            </a:r>
            <a:r>
              <a:rPr lang="ru-RU" sz="12800" b="1" dirty="0" smtClean="0">
                <a:latin typeface="Times New Roman" pitchFamily="18" charset="0"/>
                <a:cs typeface="Times New Roman" pitchFamily="18" charset="0"/>
              </a:rPr>
              <a:t>первом полугодии 2017 года. Проблемы</a:t>
            </a:r>
            <a:r>
              <a:rPr lang="ru-RU" sz="12800" b="1" dirty="0">
                <a:latin typeface="Times New Roman" pitchFamily="18" charset="0"/>
                <a:cs typeface="Times New Roman" pitchFamily="18" charset="0"/>
              </a:rPr>
              <a:t>, возникшие в ходе аттестации, пути их решения. </a:t>
            </a:r>
            <a:endParaRPr lang="ru-RU" sz="1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20000"/>
              </a:lnSpc>
              <a:buNone/>
            </a:pPr>
            <a:r>
              <a:rPr lang="ru-RU" sz="12800" b="1" dirty="0" smtClean="0">
                <a:latin typeface="Times New Roman" pitchFamily="18" charset="0"/>
                <a:cs typeface="Times New Roman" pitchFamily="18" charset="0"/>
              </a:rPr>
              <a:t>2.Нормативно - правовая база </a:t>
            </a:r>
            <a:r>
              <a:rPr lang="ru-RU" sz="12800" b="1" dirty="0">
                <a:latin typeface="Times New Roman" pitchFamily="18" charset="0"/>
                <a:cs typeface="Times New Roman" pitchFamily="18" charset="0"/>
              </a:rPr>
              <a:t>аттестации. Административный регламент МОНМ </a:t>
            </a:r>
            <a:r>
              <a:rPr lang="ru-RU" sz="12800" b="1" dirty="0" smtClean="0">
                <a:latin typeface="Times New Roman" pitchFamily="18" charset="0"/>
                <a:cs typeface="Times New Roman" pitchFamily="18" charset="0"/>
              </a:rPr>
              <a:t>РК.</a:t>
            </a:r>
          </a:p>
          <a:p>
            <a:pPr marL="514350" indent="-514350">
              <a:lnSpc>
                <a:spcPct val="120000"/>
              </a:lnSpc>
              <a:buNone/>
            </a:pPr>
            <a:r>
              <a:rPr lang="ru-RU" sz="12800" b="1" dirty="0" smtClean="0">
                <a:latin typeface="Times New Roman" pitchFamily="18" charset="0"/>
                <a:cs typeface="Times New Roman" pitchFamily="18" charset="0"/>
              </a:rPr>
              <a:t>3.Использование электронных образовательных ресурсов.</a:t>
            </a:r>
          </a:p>
          <a:p>
            <a:pPr marL="514350" indent="-514350">
              <a:buNone/>
            </a:pPr>
            <a:r>
              <a:rPr lang="ru-RU" sz="12800" b="1" dirty="0" smtClean="0">
                <a:latin typeface="Times New Roman" pitchFamily="18" charset="0"/>
                <a:cs typeface="Times New Roman" pitchFamily="18" charset="0"/>
              </a:rPr>
              <a:t>4.Профстандарт. Требования к  квалификации.</a:t>
            </a:r>
          </a:p>
          <a:p>
            <a:pPr marL="514350" indent="-514350">
              <a:buNone/>
            </a:pPr>
            <a:endParaRPr lang="ru-RU" sz="1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5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п.32 </a:t>
            </a:r>
            <a:r>
              <a:rPr lang="ru-RU" dirty="0" smtClean="0"/>
              <a:t>Порядка аттестации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 Заявления педагогических работников о проведении аттестации рассматриваются аттестационными комиссиями в срок не более 30 календарных дней со дня их получения, в течение которого:</a:t>
            </a:r>
          </a:p>
          <a:p>
            <a:pPr algn="just">
              <a:buNone/>
            </a:pPr>
            <a:r>
              <a:rPr lang="ru-RU" dirty="0" smtClean="0"/>
              <a:t>а) определяется конкретный срок проведения аттестации для каждого педагогического работника индивидуально с учетом срока действия ранее установленной квалификационной категории;</a:t>
            </a:r>
          </a:p>
          <a:p>
            <a:pPr algn="just">
              <a:buNone/>
            </a:pPr>
            <a:r>
              <a:rPr lang="ru-RU" b="1" u="sng" dirty="0" smtClean="0">
                <a:solidFill>
                  <a:srgbClr val="0000FF"/>
                </a:solidFill>
              </a:rPr>
              <a:t>б) осуществляется письменное уведомление педагогических работников о сроке и месте проведения их аттестации.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/>
              <a:t> </a:t>
            </a:r>
            <a:endParaRPr lang="ru-RU" dirty="0" smtClean="0"/>
          </a:p>
          <a:p>
            <a:pPr algn="r">
              <a:buNone/>
            </a:pPr>
            <a:r>
              <a:rPr lang="ru-RU" b="1" i="1" dirty="0" smtClean="0"/>
              <a:t> Приложение №3</a:t>
            </a:r>
            <a:endParaRPr lang="ru-RU" dirty="0" smtClean="0"/>
          </a:p>
          <a:p>
            <a:pPr algn="r">
              <a:buNone/>
            </a:pPr>
            <a:r>
              <a:rPr lang="ru-RU" i="1" dirty="0" smtClean="0"/>
              <a:t>(направляется на электронный  адрес заявителя)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             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Уведомление о проведении аттестации</a:t>
            </a:r>
          </a:p>
          <a:p>
            <a:pPr algn="ctr">
              <a:buNone/>
            </a:pPr>
            <a:r>
              <a:rPr lang="ru-RU" dirty="0" smtClean="0"/>
              <a:t>(ФИО)</a:t>
            </a:r>
          </a:p>
          <a:p>
            <a:pPr algn="ctr">
              <a:buNone/>
            </a:pPr>
            <a:r>
              <a:rPr lang="ru-RU" dirty="0" smtClean="0"/>
              <a:t>      Республиканская  аттестационная комиссия Министерства образования науки и молодежи Республики Крым информирует Вас о том, что заседание комиссии с целью установления  квалификационной категории (первой или высшей) состоится ___________   по адресу г. Симферополь, пер. Совнаркомовский 3, актовый зал Министерства образования, науки и молодёжи Республики Крым.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algn="r"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dirty="0" smtClean="0"/>
              <a:t>Документы анализируют и оценивают </a:t>
            </a:r>
            <a:r>
              <a:rPr lang="ru-RU" b="1" u="sng" dirty="0" smtClean="0">
                <a:solidFill>
                  <a:srgbClr val="0000FF"/>
                </a:solidFill>
              </a:rPr>
              <a:t>два специалиста</a:t>
            </a:r>
            <a:r>
              <a:rPr lang="ru-RU" dirty="0" smtClean="0"/>
              <a:t>. Количество  баллов вносят в экспертное заключение.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Экспертное заключение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i="1" dirty="0" smtClean="0"/>
              <a:t> </a:t>
            </a:r>
            <a:endParaRPr lang="ru-RU" dirty="0" smtClean="0"/>
          </a:p>
          <a:p>
            <a:pPr algn="ctr">
              <a:buNone/>
            </a:pPr>
            <a:r>
              <a:rPr lang="ru-RU" sz="2900" b="1" u="sng" dirty="0" smtClean="0">
                <a:solidFill>
                  <a:srgbClr val="0000FF"/>
                </a:solidFill>
              </a:rPr>
              <a:t>Форма 1	</a:t>
            </a:r>
          </a:p>
          <a:p>
            <a:pPr algn="ctr">
              <a:buNone/>
            </a:pPr>
            <a:r>
              <a:rPr lang="ru-RU" sz="2900" b="1" u="sng" dirty="0" smtClean="0">
                <a:solidFill>
                  <a:srgbClr val="0000FF"/>
                </a:solidFill>
              </a:rPr>
              <a:t>Экспертное заключение об  уровне профессиональной деятельности</a:t>
            </a:r>
          </a:p>
          <a:p>
            <a:pPr algn="ctr">
              <a:buNone/>
            </a:pPr>
            <a:r>
              <a:rPr lang="ru-RU" sz="2900" b="1" u="sng" dirty="0" smtClean="0">
                <a:solidFill>
                  <a:srgbClr val="0000FF"/>
                </a:solidFill>
              </a:rPr>
              <a:t>педагогического работника образовательного учреждения</a:t>
            </a:r>
          </a:p>
          <a:p>
            <a:pPr algn="ctr">
              <a:buNone/>
            </a:pPr>
            <a:r>
              <a:rPr lang="ru-RU" sz="2900" dirty="0" smtClean="0"/>
              <a:t>(учителя,  преподавателя,  мастера производственного обучения, воспитателя (кроме дошкольного образовательного учреждения, учреждения дополнительного образования детей), учителя-логопеда, учителя-дефектолога, преподавателя-организатора ОБЖ, инструктора по труду, педагога-организатора  (кроме учреждения и отделения дополнительного образования детей), старшего вожатого, руководителя физического воспитания (кроме дошкольного образовательного учреждения), </a:t>
            </a:r>
            <a:r>
              <a:rPr lang="ru-RU" sz="2900" dirty="0" err="1" smtClean="0"/>
              <a:t>тьютора</a:t>
            </a:r>
            <a:r>
              <a:rPr lang="ru-RU" sz="2900" dirty="0" smtClean="0"/>
              <a:t> (кроме учреждения дополнительного профессионального образования)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(Ф.И.О. аттестуемого, место работы, должность)</a:t>
            </a:r>
          </a:p>
          <a:p>
            <a:pPr>
              <a:buNone/>
            </a:pPr>
            <a:r>
              <a:rPr lang="ru-RU" dirty="0" smtClean="0"/>
              <a:t> _____________________________________________________________________</a:t>
            </a:r>
          </a:p>
          <a:p>
            <a:pPr>
              <a:buNone/>
            </a:pPr>
            <a:r>
              <a:rPr lang="ru-RU" dirty="0" smtClean="0"/>
              <a:t>Эксперты: ___________________________________________________________________                         (Ф.И.О., место работы, должность экспертов)</a:t>
            </a:r>
          </a:p>
          <a:p>
            <a:pPr>
              <a:buNone/>
            </a:pPr>
            <a:r>
              <a:rPr lang="ru-RU" dirty="0" smtClean="0"/>
              <a:t>провели экспертизу уровня профессиональной деятельности                                                                 ______________________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                                                             </a:t>
            </a:r>
            <a:r>
              <a:rPr lang="ru-RU" b="1" u="sng" dirty="0" smtClean="0">
                <a:solidFill>
                  <a:srgbClr val="0000FF"/>
                </a:solidFill>
              </a:rPr>
              <a:t>(дата проведения экспертизы)</a:t>
            </a:r>
            <a:endParaRPr lang="ru-RU" b="1" u="sng" dirty="0">
              <a:solidFill>
                <a:srgbClr val="0000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600" b="1" dirty="0" smtClean="0"/>
              <a:t> </a:t>
            </a:r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Общее заключение: </a:t>
            </a:r>
            <a:r>
              <a:rPr lang="ru-RU" sz="3600" dirty="0" smtClean="0"/>
              <a:t>на основании анализа профессиональной деятельности </a:t>
            </a:r>
          </a:p>
          <a:p>
            <a:pPr>
              <a:buNone/>
            </a:pPr>
            <a:r>
              <a:rPr lang="ru-RU" sz="3600" dirty="0" smtClean="0"/>
              <a:t>__________________________________________________________________________</a:t>
            </a:r>
          </a:p>
          <a:p>
            <a:pPr>
              <a:buNone/>
            </a:pPr>
            <a:r>
              <a:rPr lang="ru-RU" sz="3600" dirty="0" smtClean="0"/>
              <a:t>                                       (Ф.И.О., должность  аттестуемого)</a:t>
            </a:r>
          </a:p>
          <a:p>
            <a:pPr>
              <a:buNone/>
            </a:pPr>
            <a:r>
              <a:rPr lang="ru-RU" sz="3600" dirty="0" smtClean="0"/>
              <a:t>можно сделать вывод, что уровень квалификации соответствует требованиям, предъявляемым к __________________ квалификационной </a:t>
            </a:r>
          </a:p>
          <a:p>
            <a:pPr>
              <a:buNone/>
            </a:pPr>
            <a:r>
              <a:rPr lang="ru-RU" sz="3600" dirty="0" smtClean="0"/>
              <a:t>                                                                                                                                                          (первой, высшей)    категории.</a:t>
            </a:r>
          </a:p>
          <a:p>
            <a:pPr>
              <a:buNone/>
            </a:pPr>
            <a:r>
              <a:rPr lang="ru-RU" sz="3600" dirty="0" smtClean="0"/>
              <a:t>                                                                                       </a:t>
            </a:r>
          </a:p>
          <a:p>
            <a:pPr>
              <a:buNone/>
            </a:pPr>
            <a:r>
              <a:rPr lang="ru-RU" sz="3600" b="1" dirty="0" smtClean="0"/>
              <a:t>Рекомендации (если есть): </a:t>
            </a:r>
            <a:r>
              <a:rPr lang="ru-RU" sz="3600" dirty="0" smtClean="0"/>
              <a:t>___________________________________________________________________</a:t>
            </a:r>
          </a:p>
          <a:p>
            <a:pPr>
              <a:buNone/>
            </a:pPr>
            <a:r>
              <a:rPr lang="ru-RU" sz="3600" b="1" dirty="0" smtClean="0"/>
              <a:t>Подписи экспертов: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pPr>
              <a:buNone/>
            </a:pPr>
            <a:r>
              <a:rPr lang="ru-RU" sz="3600" b="1" u="sng" dirty="0" err="1" smtClean="0">
                <a:solidFill>
                  <a:srgbClr val="0000FF"/>
                </a:solidFill>
              </a:rPr>
              <a:t>Ознакомлен</a:t>
            </a:r>
            <a:r>
              <a:rPr lang="ru-RU" sz="3600" b="1" dirty="0" err="1" smtClean="0"/>
              <a:t>____________</a:t>
            </a:r>
            <a:endParaRPr lang="ru-RU" sz="3600" b="1" dirty="0" smtClean="0"/>
          </a:p>
          <a:p>
            <a:pPr>
              <a:buNone/>
            </a:pPr>
            <a:r>
              <a:rPr lang="ru-RU" sz="3600" b="1" u="sng" dirty="0" err="1" smtClean="0">
                <a:solidFill>
                  <a:srgbClr val="0000FF"/>
                </a:solidFill>
              </a:rPr>
              <a:t>Дата</a:t>
            </a:r>
            <a:r>
              <a:rPr lang="ru-RU" sz="3600" b="1" dirty="0" err="1" smtClean="0"/>
              <a:t>__________________</a:t>
            </a:r>
            <a:endParaRPr lang="ru-RU" sz="3600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В течение </a:t>
            </a:r>
            <a:r>
              <a:rPr lang="ru-RU" b="1" u="sng" dirty="0" smtClean="0">
                <a:solidFill>
                  <a:srgbClr val="0000FF"/>
                </a:solidFill>
              </a:rPr>
              <a:t>одной недели со дня заседания </a:t>
            </a:r>
            <a:r>
              <a:rPr lang="ru-RU" dirty="0" smtClean="0"/>
              <a:t>Комиссии секретарь Комиссии на основании протокола готовит проект распорядительного акта Министерства об установлении (отказе в установлении) квалификационной категории педагогическим работникам.</a:t>
            </a:r>
          </a:p>
          <a:p>
            <a:pPr>
              <a:buNone/>
            </a:pPr>
            <a:r>
              <a:rPr lang="ru-RU" dirty="0" smtClean="0"/>
              <a:t>    Приказ Министерства «Об установлении (отказе в установлении) квалификационной категории педагогическим работникам» подписывается министром </a:t>
            </a:r>
            <a:r>
              <a:rPr lang="ru-RU" b="1" u="sng" dirty="0" smtClean="0">
                <a:solidFill>
                  <a:srgbClr val="0000FF"/>
                </a:solidFill>
              </a:rPr>
              <a:t>не позднее 14 календарных дней со дня принятия решения </a:t>
            </a:r>
            <a:r>
              <a:rPr lang="ru-RU" dirty="0" smtClean="0"/>
              <a:t>Комиссией.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endParaRPr lang="ru-RU" dirty="0" smtClean="0"/>
          </a:p>
          <a:p>
            <a:pPr algn="just">
              <a:buNone/>
            </a:pPr>
            <a:r>
              <a:rPr lang="ru-RU" dirty="0" smtClean="0"/>
              <a:t>    В течение </a:t>
            </a:r>
            <a:r>
              <a:rPr lang="ru-RU" b="1" u="sng" dirty="0" smtClean="0">
                <a:solidFill>
                  <a:srgbClr val="0000FF"/>
                </a:solidFill>
              </a:rPr>
              <a:t>трех рабочих  дней со дня регистрации </a:t>
            </a:r>
            <a:r>
              <a:rPr lang="ru-RU" dirty="0" smtClean="0"/>
              <a:t>распорядительного акта Министерства «Об установлении (отказе в установлении) квалификационной категории педагогическим работникам» приказ размещается на сайте Министерства, КРИППО, КЦРПО.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32500" lnSpcReduction="20000"/>
          </a:bodyPr>
          <a:lstStyle/>
          <a:p>
            <a:pPr algn="r">
              <a:buNone/>
            </a:pPr>
            <a:r>
              <a:rPr lang="ru-RU" dirty="0" smtClean="0"/>
              <a:t>В     Республиканскую       аттестационную             </a:t>
            </a:r>
          </a:p>
          <a:p>
            <a:pPr algn="r">
              <a:buNone/>
            </a:pPr>
            <a:r>
              <a:rPr lang="ru-RU" dirty="0" smtClean="0"/>
              <a:t>                                                                                                                     комиссию   Министерства     образования,                                                                                науки   и   молодежи    Республики   Крым</a:t>
            </a:r>
          </a:p>
          <a:p>
            <a:pPr algn="r">
              <a:buNone/>
            </a:pPr>
            <a:r>
              <a:rPr lang="ru-RU" dirty="0" smtClean="0"/>
              <a:t>         ___________________________________________</a:t>
            </a:r>
          </a:p>
          <a:p>
            <a:pPr algn="r">
              <a:buNone/>
            </a:pPr>
            <a:r>
              <a:rPr lang="ru-RU" b="1" dirty="0" smtClean="0"/>
              <a:t>                                                                                               (фамилия, имя, отчество)</a:t>
            </a:r>
            <a:endParaRPr lang="ru-RU" b="1" i="1" dirty="0" smtClean="0"/>
          </a:p>
          <a:p>
            <a:pPr algn="r">
              <a:buNone/>
            </a:pPr>
            <a:r>
              <a:rPr lang="ru-RU" dirty="0" smtClean="0"/>
              <a:t>____________________________________________</a:t>
            </a:r>
          </a:p>
          <a:p>
            <a:pPr algn="r">
              <a:buNone/>
            </a:pPr>
            <a:r>
              <a:rPr lang="ru-RU" dirty="0" smtClean="0"/>
              <a:t>                                                                   (должность, место работы (указать наименование</a:t>
            </a:r>
          </a:p>
          <a:p>
            <a:pPr algn="r">
              <a:buNone/>
            </a:pPr>
            <a:r>
              <a:rPr lang="ru-RU" dirty="0" smtClean="0"/>
              <a:t>                                                               учреждения     полностью)</a:t>
            </a:r>
          </a:p>
          <a:p>
            <a:pPr algn="r">
              <a:buNone/>
            </a:pPr>
            <a:r>
              <a:rPr lang="ru-RU" dirty="0" smtClean="0"/>
              <a:t> _______________________________________</a:t>
            </a:r>
          </a:p>
          <a:p>
            <a:pPr algn="r">
              <a:buNone/>
            </a:pPr>
            <a:r>
              <a:rPr lang="ru-RU" dirty="0" smtClean="0"/>
              <a:t>                                                                    (номер телефона (мобильный</a:t>
            </a:r>
            <a:r>
              <a:rPr lang="ru-RU" b="1" u="sng" dirty="0" smtClean="0">
                <a:solidFill>
                  <a:srgbClr val="0000FF"/>
                </a:solidFill>
              </a:rPr>
              <a:t>), электронный адрес)   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b="1" i="1" dirty="0" smtClean="0"/>
          </a:p>
          <a:p>
            <a:pPr algn="ctr">
              <a:buNone/>
            </a:pPr>
            <a:r>
              <a:rPr lang="ru-RU" b="1" dirty="0" smtClean="0"/>
              <a:t>ЗАЯВЛЕНИЕ (образец)</a:t>
            </a:r>
            <a:endParaRPr lang="ru-RU" b="1" i="1" dirty="0" smtClean="0"/>
          </a:p>
          <a:p>
            <a:pPr>
              <a:buNone/>
            </a:pPr>
            <a:r>
              <a:rPr lang="ru-RU" dirty="0" smtClean="0"/>
              <a:t>Прошу аттестовать меня в 20__ /</a:t>
            </a:r>
            <a:r>
              <a:rPr lang="ru-RU" dirty="0" err="1" smtClean="0"/>
              <a:t>20__</a:t>
            </a:r>
            <a:r>
              <a:rPr lang="ru-RU" dirty="0" smtClean="0"/>
              <a:t> </a:t>
            </a:r>
            <a:r>
              <a:rPr lang="ru-RU" dirty="0" err="1" smtClean="0"/>
              <a:t>уч</a:t>
            </a:r>
            <a:r>
              <a:rPr lang="ru-RU" dirty="0" smtClean="0"/>
              <a:t>. году на ____________ квалификационную категорию по должности (должностям) ____________. </a:t>
            </a:r>
          </a:p>
          <a:p>
            <a:pPr>
              <a:buNone/>
            </a:pPr>
            <a:r>
              <a:rPr lang="ru-RU" dirty="0" smtClean="0"/>
              <a:t>В настоящее время (имею ____________ квалификационную категорию, </a:t>
            </a:r>
            <a:r>
              <a:rPr lang="ru-RU" b="1" u="sng" dirty="0" smtClean="0">
                <a:solidFill>
                  <a:srgbClr val="0000FF"/>
                </a:solidFill>
              </a:rPr>
              <a:t>срок ее действия до </a:t>
            </a:r>
            <a:r>
              <a:rPr lang="ru-RU" dirty="0" smtClean="0"/>
              <a:t>_______) </a:t>
            </a:r>
            <a:r>
              <a:rPr lang="ru-RU" b="1" u="sng" dirty="0" smtClean="0">
                <a:solidFill>
                  <a:srgbClr val="0000FF"/>
                </a:solidFill>
              </a:rPr>
              <a:t>либо (квалификационной категории не имею).</a:t>
            </a:r>
          </a:p>
          <a:p>
            <a:pPr>
              <a:buNone/>
            </a:pPr>
            <a:r>
              <a:rPr lang="ru-RU" dirty="0" smtClean="0"/>
              <a:t>Основанием для аттестации на указанную в заявлении квалификационную категорию считаю следующие результаты работы, соответствующие требованиям, предъявляемым к __________ квалификационной категории ______________________________________.</a:t>
            </a:r>
          </a:p>
          <a:p>
            <a:pPr>
              <a:buNone/>
            </a:pPr>
            <a:r>
              <a:rPr lang="ru-RU" dirty="0" smtClean="0"/>
              <a:t>Сообщаю о себе следующие сведения:</a:t>
            </a:r>
          </a:p>
          <a:p>
            <a:pPr>
              <a:buNone/>
            </a:pPr>
            <a:r>
              <a:rPr lang="ru-RU" dirty="0" smtClean="0"/>
              <a:t>- образование (какое образовательное учреждение окончил (а), получен­ная специальность и квалификация) _____________________________________________;</a:t>
            </a:r>
          </a:p>
          <a:p>
            <a:pPr>
              <a:buNone/>
            </a:pPr>
            <a:r>
              <a:rPr lang="ru-RU" b="1" u="sng" dirty="0" smtClean="0">
                <a:solidFill>
                  <a:srgbClr val="0000FF"/>
                </a:solidFill>
              </a:rPr>
              <a:t>- стаж педагогической работы </a:t>
            </a:r>
            <a:r>
              <a:rPr lang="ru-RU" dirty="0" smtClean="0"/>
              <a:t>(по специальности) _____ лет, в данной должности ________ лет;  стаж работы в данном учреждении ______________.</a:t>
            </a:r>
          </a:p>
          <a:p>
            <a:pPr>
              <a:buNone/>
            </a:pPr>
            <a:r>
              <a:rPr lang="ru-RU" dirty="0" smtClean="0"/>
              <a:t>Имею следующие награды, звания, ученую степень, ученое звание ____________________________________________________________________________. </a:t>
            </a:r>
          </a:p>
          <a:p>
            <a:pPr>
              <a:buNone/>
            </a:pPr>
            <a:r>
              <a:rPr lang="ru-RU" b="1" u="sng" dirty="0" smtClean="0">
                <a:solidFill>
                  <a:srgbClr val="0000FF"/>
                </a:solidFill>
              </a:rPr>
              <a:t>Сведения о повышении </a:t>
            </a:r>
            <a:r>
              <a:rPr lang="ru-RU" b="1" u="sng" dirty="0" err="1" smtClean="0">
                <a:solidFill>
                  <a:srgbClr val="0000FF"/>
                </a:solidFill>
              </a:rPr>
              <a:t>квалификации</a:t>
            </a:r>
            <a:r>
              <a:rPr lang="ru-RU" dirty="0" err="1" smtClean="0"/>
              <a:t>_________________________________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С Порядком аттестации педагогических работников организаций, осуществляющих образовательную деятельность,  ознакомлен (а).</a:t>
            </a:r>
          </a:p>
          <a:p>
            <a:pPr>
              <a:buNone/>
            </a:pPr>
            <a:r>
              <a:rPr lang="ru-RU" dirty="0" smtClean="0"/>
              <a:t>В соответствии с п.1 ст.9 Федерального закона от 25.07.2011 № 261-ФЗ «О внесении изменений в ФЗ «О персональных данных»  согласен  (согласна)  на  осуществление  любых  действий  (операций),  в  т.ч.: получение, обработку, хранение, в отношении моих персональных данных, необходимых для проведения аттестации. </a:t>
            </a:r>
          </a:p>
          <a:p>
            <a:pPr>
              <a:buNone/>
            </a:pPr>
            <a:r>
              <a:rPr lang="ru-RU" dirty="0" smtClean="0"/>
              <a:t>Аттестацию  на  заседании  Республиканской аттестационной комиссии прошу провести  </a:t>
            </a:r>
            <a:r>
              <a:rPr lang="ru-RU" b="1" u="sng" dirty="0" smtClean="0">
                <a:solidFill>
                  <a:srgbClr val="0000FF"/>
                </a:solidFill>
              </a:rPr>
              <a:t>в моем присутствии (без моего присутствия) </a:t>
            </a:r>
          </a:p>
          <a:p>
            <a:pPr>
              <a:buNone/>
            </a:pPr>
            <a:r>
              <a:rPr lang="ru-RU" b="1" u="sng" dirty="0" smtClean="0">
                <a:solidFill>
                  <a:srgbClr val="0000FF"/>
                </a:solidFill>
              </a:rPr>
              <a:t>«___»___________20___г.</a:t>
            </a:r>
            <a:r>
              <a:rPr lang="ru-RU" dirty="0" smtClean="0"/>
              <a:t>	</a:t>
            </a:r>
            <a:r>
              <a:rPr lang="ru-RU" dirty="0" err="1" smtClean="0"/>
              <a:t>Подпись________________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Регистрация заявлений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b="1" dirty="0" smtClean="0"/>
              <a:t>     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139C-B66D-4C3B-8E4E-A503B6156DFC}" type="slidenum">
              <a:rPr lang="ru-RU" smtClean="0"/>
              <a:pPr/>
              <a:t>28</a:t>
            </a:fld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282" y="1357298"/>
          <a:ext cx="8358246" cy="4324746"/>
        </p:xfrm>
        <a:graphic>
          <a:graphicData uri="http://schemas.openxmlformats.org/drawingml/2006/table">
            <a:tbl>
              <a:tblPr/>
              <a:tblGrid>
                <a:gridCol w="774884"/>
                <a:gridCol w="1333859"/>
                <a:gridCol w="564648"/>
                <a:gridCol w="560934"/>
                <a:gridCol w="560934"/>
                <a:gridCol w="839543"/>
                <a:gridCol w="701849"/>
                <a:gridCol w="701849"/>
                <a:gridCol w="772676"/>
                <a:gridCol w="615170"/>
                <a:gridCol w="931900"/>
              </a:tblGrid>
              <a:tr h="39207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7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 err="1" smtClean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9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900" b="1" i="1" dirty="0" err="1" smtClean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latin typeface="Times New Roman"/>
                          <a:ea typeface="Calibri"/>
                          <a:cs typeface="Times New Roman"/>
                        </a:rPr>
                        <a:t>ФИО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latin typeface="Times New Roman"/>
                          <a:ea typeface="Calibri"/>
                          <a:cs typeface="Times New Roman"/>
                        </a:rPr>
                        <a:t>рож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 err="1">
                          <a:latin typeface="Times New Roman"/>
                          <a:ea typeface="Calibri"/>
                          <a:cs typeface="Times New Roman"/>
                        </a:rPr>
                        <a:t>дения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</a:t>
                      </a:r>
                      <a:r>
                        <a:rPr lang="ru-RU" sz="1000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стаж</a:t>
                      </a:r>
                      <a:endParaRPr lang="ru-RU" sz="10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dirty="0" err="1" smtClean="0">
                          <a:latin typeface="Times New Roman"/>
                          <a:ea typeface="Calibri"/>
                          <a:cs typeface="Times New Roman"/>
                        </a:rPr>
                        <a:t>Наим</a:t>
                      </a:r>
                      <a:r>
                        <a:rPr lang="ru-RU" sz="8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. ОУ</a:t>
                      </a:r>
                      <a:endParaRPr lang="ru-RU" sz="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 err="1">
                          <a:latin typeface="Times New Roman"/>
                          <a:ea typeface="Calibri"/>
                          <a:cs typeface="Times New Roman"/>
                        </a:rPr>
                        <a:t>Долж</a:t>
                      </a:r>
                      <a:r>
                        <a:rPr lang="ru-RU" sz="900" b="1" i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 err="1">
                          <a:latin typeface="Times New Roman"/>
                          <a:ea typeface="Calibri"/>
                          <a:cs typeface="Times New Roman"/>
                        </a:rPr>
                        <a:t>ность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Times New Roman"/>
                          <a:ea typeface="Calibri"/>
                          <a:cs typeface="Times New Roman"/>
                        </a:rPr>
                        <a:t>Категории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Times New Roman"/>
                          <a:ea typeface="Calibri"/>
                          <a:cs typeface="Times New Roman"/>
                        </a:rPr>
                        <a:t>Срок предыдущ. аттест.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Times New Roman"/>
                          <a:ea typeface="Calibri"/>
                          <a:cs typeface="Times New Roman"/>
                        </a:rPr>
                        <a:t>Контр.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Times New Roman"/>
                          <a:ea typeface="Calibri"/>
                          <a:cs typeface="Times New Roman"/>
                        </a:rPr>
                        <a:t>срок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Times New Roman"/>
                          <a:ea typeface="Calibri"/>
                          <a:cs typeface="Times New Roman"/>
                        </a:rPr>
                        <a:t>атт.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latin typeface="Times New Roman"/>
                          <a:ea typeface="Calibri"/>
                          <a:cs typeface="Times New Roman"/>
                        </a:rPr>
                        <a:t>С присутствием</a:t>
                      </a:r>
                      <a:r>
                        <a:rPr lang="ru-RU" sz="9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без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52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latin typeface="Times New Roman"/>
                          <a:ea typeface="Calibri"/>
                          <a:cs typeface="Times New Roman"/>
                        </a:rPr>
                        <a:t>имеет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 err="1">
                          <a:latin typeface="Times New Roman"/>
                          <a:ea typeface="Calibri"/>
                          <a:cs typeface="Times New Roman"/>
                        </a:rPr>
                        <a:t>претенд</a:t>
                      </a:r>
                      <a:r>
                        <a:rPr lang="ru-RU" sz="900" b="1" i="1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9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203" marR="422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 приказа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Установить первую квалификационную категорию:</a:t>
            </a:r>
            <a:endParaRPr lang="ru-RU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tx1"/>
                </a:solidFill>
              </a:rPr>
              <a:t>1.ФИО (в дательном падеже)</a:t>
            </a:r>
            <a:r>
              <a:rPr lang="ru-RU" b="1" u="sng" dirty="0" smtClean="0">
                <a:solidFill>
                  <a:srgbClr val="0000FF"/>
                </a:solidFill>
              </a:rPr>
              <a:t>,</a:t>
            </a:r>
            <a:r>
              <a:rPr lang="ru-RU" dirty="0" smtClean="0">
                <a:solidFill>
                  <a:schemeClr val="tx1"/>
                </a:solidFill>
              </a:rPr>
              <a:t> должность (по которой устанавливается категория в дательном падеже </a:t>
            </a:r>
            <a:r>
              <a:rPr lang="ru-RU" b="1" u="sng" dirty="0" smtClean="0">
                <a:solidFill>
                  <a:srgbClr val="0000FF"/>
                </a:solidFill>
              </a:rPr>
              <a:t>без указания предмета</a:t>
            </a:r>
            <a:r>
              <a:rPr lang="ru-RU" dirty="0" smtClean="0">
                <a:solidFill>
                  <a:schemeClr val="tx1"/>
                </a:solidFill>
              </a:rPr>
              <a:t>) краткое название ОУ (в родительном падеже)</a:t>
            </a:r>
            <a:r>
              <a:rPr lang="ru-RU" b="1" u="sng" dirty="0" smtClean="0">
                <a:solidFill>
                  <a:srgbClr val="0000FF"/>
                </a:solidFill>
              </a:rPr>
              <a:t>;</a:t>
            </a:r>
          </a:p>
          <a:p>
            <a:pPr lvl="0">
              <a:buNone/>
            </a:pPr>
            <a:r>
              <a:rPr lang="ru-RU" dirty="0" smtClean="0">
                <a:solidFill>
                  <a:schemeClr val="tx1"/>
                </a:solidFill>
              </a:rPr>
              <a:t>2.</a:t>
            </a:r>
          </a:p>
          <a:p>
            <a:pPr lvl="0">
              <a:buNone/>
            </a:pPr>
            <a:r>
              <a:rPr lang="ru-RU" dirty="0" smtClean="0">
                <a:solidFill>
                  <a:schemeClr val="tx1"/>
                </a:solidFill>
              </a:rPr>
              <a:t> </a:t>
            </a:r>
            <a:r>
              <a:rPr lang="ru-RU" b="1" dirty="0" smtClean="0">
                <a:solidFill>
                  <a:schemeClr val="tx1"/>
                </a:solidFill>
              </a:rPr>
              <a:t>Установить высшую квалификационную категорию: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1.</a:t>
            </a:r>
          </a:p>
          <a:p>
            <a:pPr lvl="0">
              <a:buNone/>
            </a:pPr>
            <a:r>
              <a:rPr lang="ru-RU" dirty="0" smtClean="0">
                <a:solidFill>
                  <a:schemeClr val="tx1"/>
                </a:solidFill>
              </a:rPr>
              <a:t>2. 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139C-B66D-4C3B-8E4E-A503B6156DFC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Итоги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аттестации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(январь- июнь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2017г.)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Всего: 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2465</a:t>
            </a:r>
          </a:p>
          <a:p>
            <a:pPr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кв.к.: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1315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(53%)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Высшая кв.к.: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1150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(47%)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Рекомендации </a:t>
            </a:r>
            <a:r>
              <a:rPr lang="ru-RU" sz="2800" b="1" dirty="0" err="1" smtClean="0"/>
              <a:t>Минобрнауки</a:t>
            </a:r>
            <a:r>
              <a:rPr lang="ru-RU" sz="2800" b="1" dirty="0" smtClean="0"/>
              <a:t> РФ и Общероссийского Профсоюза образования от 11 июля 2016г. №НТ-944/08 «О мерах комплексной поддержки молодых педагогов»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sz="1600" dirty="0" smtClean="0"/>
          </a:p>
          <a:p>
            <a:r>
              <a:rPr lang="ru-RU" sz="2400" dirty="0" smtClean="0"/>
              <a:t>Оказание методической помощи молодым педагогам, не имеющим квалификационной категории.</a:t>
            </a:r>
          </a:p>
          <a:p>
            <a:r>
              <a:rPr lang="ru-RU" sz="2400" dirty="0" smtClean="0"/>
              <a:t>Изучение и популяризация опыта аттестации успешных молодых педагогов.</a:t>
            </a:r>
          </a:p>
          <a:p>
            <a:r>
              <a:rPr lang="ru-RU" sz="2400" dirty="0" smtClean="0"/>
              <a:t>Проведение разъяснительной работы в ОО по правовым и организационно-техническим вопросам аттестации, создание условий для трансляции опыта как на уровне организации, так и на </a:t>
            </a:r>
            <a:r>
              <a:rPr lang="ru-RU" sz="2400" smtClean="0"/>
              <a:t>муниципальном уровне.</a:t>
            </a:r>
            <a:endParaRPr lang="ru-RU" sz="2400" dirty="0" smtClean="0"/>
          </a:p>
          <a:p>
            <a:r>
              <a:rPr lang="ru-RU" sz="2400" dirty="0" smtClean="0"/>
              <a:t>Проведение мониторинга аттестации молодых педагогов (с привлечением советов молодых педагогов Республики Крым). </a:t>
            </a: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Федеральный закон от 29 декабря 2012 г. № 273-ФЗ "Об образовании в Российской Федерации" </a:t>
            </a:r>
            <a:endParaRPr lang="ru-RU" sz="2400" dirty="0" smtClean="0"/>
          </a:p>
          <a:p>
            <a:pPr algn="just"/>
            <a:r>
              <a:rPr lang="ru-RU" sz="2400" dirty="0"/>
              <a:t>Постановление Правительства Российской Федерации от 08 августа 2013 г. № 678 "Об утверждении номенклатуры должностей педагогических работников организаций, осуществляющих образовательную деятельность, должностей руководителей образовательных организаций" </a:t>
            </a:r>
            <a:endParaRPr lang="ru-RU" sz="2400" dirty="0" smtClean="0"/>
          </a:p>
          <a:p>
            <a:pPr algn="just"/>
            <a:r>
              <a:rPr lang="ru-RU" sz="2400" dirty="0"/>
              <a:t>Приказ </a:t>
            </a:r>
            <a:r>
              <a:rPr lang="ru-RU" sz="2400" dirty="0" smtClean="0"/>
              <a:t>Мин.здрав. соц. </a:t>
            </a:r>
            <a:r>
              <a:rPr lang="ru-RU" sz="2400" dirty="0"/>
              <a:t>развития </a:t>
            </a:r>
            <a:r>
              <a:rPr lang="ru-RU" sz="2400" dirty="0" smtClean="0"/>
              <a:t>РФ от </a:t>
            </a:r>
            <a:r>
              <a:rPr lang="ru-RU" sz="2400" dirty="0"/>
              <a:t>26 </a:t>
            </a:r>
            <a:r>
              <a:rPr lang="ru-RU" sz="2400" dirty="0" smtClean="0"/>
              <a:t>.08.2010 </a:t>
            </a:r>
            <a:r>
              <a:rPr lang="ru-RU" sz="2400" dirty="0"/>
              <a:t>г</a:t>
            </a:r>
            <a:r>
              <a:rPr lang="ru-RU" sz="2400" dirty="0" smtClean="0"/>
              <a:t>.      </a:t>
            </a:r>
            <a:r>
              <a:rPr lang="ru-RU" sz="2400" dirty="0"/>
              <a:t>№ 761н "Об утверждении Единого квалификационного справочника должностей руководителей, специалистов и служащих, раздел "Квалификационные характеристики должностей </a:t>
            </a:r>
            <a:r>
              <a:rPr lang="ru-RU" sz="2400" dirty="0" smtClean="0"/>
              <a:t>работников </a:t>
            </a:r>
            <a:r>
              <a:rPr lang="ru-RU" sz="2400" dirty="0"/>
              <a:t>образования"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Calibri" pitchFamily="34" charset="0"/>
                <a:cs typeface="Calibri" pitchFamily="34" charset="0"/>
              </a:rPr>
              <a:t>Приказ Министерства образования и науки Российской Федерации от 07 апреля 2014 г. № 276 "Об утверждении Порядка проведения аттестации педагогических работников организаций, осуществляющих образовательную деятельность" </a:t>
            </a:r>
            <a:endParaRPr lang="ru-RU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2400" dirty="0">
                <a:latin typeface="Calibri" pitchFamily="34" charset="0"/>
                <a:cs typeface="Calibri" pitchFamily="34" charset="0"/>
              </a:rPr>
              <a:t>Закон Республики Крым «Об образовании в Республике Крым» № 131-ЗРК/2015 от 17.06.2015г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lang="ru-RU" sz="2400" dirty="0">
                <a:latin typeface="Calibri" pitchFamily="34" charset="0"/>
                <a:cs typeface="Calibri" pitchFamily="34" charset="0"/>
              </a:rPr>
              <a:t>Административный регламент МОНМ РК по предоставлению государственной услуги «Аттестация педагогических работников государственных, муниципальных и частных организаций, осуществляющих образовательную деятельность, с целью установления квалификационной категории (первой, высшей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)» от       </a:t>
            </a:r>
          </a:p>
          <a:p>
            <a:pPr algn="just">
              <a:buNone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     01.07.2016  №2114.</a:t>
            </a:r>
            <a:endParaRPr lang="ru-RU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ПРИКАЗ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 7 апреля 2014 г. N 276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УТВЕРЖДЕНИИ ПОРЯДКА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ПРОВЕДЕНИЯ АТТЕСТАЦИИ ПЕДАГОГИЧЕСКИХ РАБОТНИКОВ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ОРГАНИЗАЦИЙ, ОСУЩЕСТВЛЯЮЩИХ ОБРАЗОВАТЕЛЬНУЮ ДЕЯТЕЛЬНОСТЬ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r>
              <a:rPr lang="ru-RU" b="1" dirty="0" smtClean="0"/>
              <a:t> п.24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383087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Аттестация </a:t>
            </a:r>
            <a:r>
              <a:rPr lang="ru-RU" dirty="0"/>
              <a:t>педагогических работников в целях установления квалификационной категории проводится по их желанию.</a:t>
            </a:r>
          </a:p>
          <a:p>
            <a:pPr algn="just">
              <a:buNone/>
            </a:pPr>
            <a:r>
              <a:rPr lang="ru-RU" dirty="0" smtClean="0"/>
              <a:t>    По </a:t>
            </a:r>
            <a:r>
              <a:rPr lang="ru-RU" dirty="0"/>
              <a:t>результатам аттестации педагогическим работникам устанавливается первая или высшая квалификационная категория.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0000FF"/>
                </a:solidFill>
              </a:rPr>
              <a:t>     </a:t>
            </a:r>
            <a:r>
              <a:rPr lang="ru-RU" b="1" u="sng" dirty="0" smtClean="0">
                <a:solidFill>
                  <a:srgbClr val="0000FF"/>
                </a:solidFill>
              </a:rPr>
              <a:t>Квалификационная </a:t>
            </a:r>
            <a:r>
              <a:rPr lang="ru-RU" b="1" u="sng" dirty="0">
                <a:solidFill>
                  <a:srgbClr val="0000FF"/>
                </a:solidFill>
              </a:rPr>
              <a:t>категория устанавливается сроком на 5 лет. Срок действия квалификационной категории продлению не подлежит.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п.29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u="sng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Заявления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о проведении аттестации подаются педагогическими работниками независимо от продолжительности работы в организации, в том числе в период нахождения в отпуске по уходу за ребенком.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п.30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/>
              <a:t> </a:t>
            </a:r>
            <a:r>
              <a:rPr lang="ru-RU" dirty="0" smtClean="0"/>
              <a:t>  Заявления </a:t>
            </a:r>
            <a:r>
              <a:rPr lang="ru-RU" dirty="0"/>
              <a:t>о проведении аттестации в целях установления высшей квалификационной категории по должности, по которой аттестация будет проводиться впервые, подаются педагогическими работниками </a:t>
            </a:r>
            <a:r>
              <a:rPr lang="ru-RU" b="1" u="sng" dirty="0">
                <a:solidFill>
                  <a:srgbClr val="0000FF"/>
                </a:solidFill>
              </a:rPr>
              <a:t>не ранее чем через два года </a:t>
            </a:r>
            <a:r>
              <a:rPr lang="ru-RU" dirty="0"/>
              <a:t>после установления по этой должности первой квалификационной категории.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99B4-9E14-4367-8DA4-65D99C9CEEC2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1270</Words>
  <Application>Microsoft Office PowerPoint</Application>
  <PresentationFormat>Экран (4:3)</PresentationFormat>
  <Paragraphs>280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Аттестация педагогических работников как комплексная оценка уровня их квалификации и педагогического профессионализма</vt:lpstr>
      <vt:lpstr>Слайд 2</vt:lpstr>
      <vt:lpstr>Итоги  аттестации  (январь- июнь  2017г.)</vt:lpstr>
      <vt:lpstr>Слайд 4</vt:lpstr>
      <vt:lpstr>Слайд 5</vt:lpstr>
      <vt:lpstr>Слайд 6</vt:lpstr>
      <vt:lpstr> п.24 </vt:lpstr>
      <vt:lpstr> п.29 </vt:lpstr>
      <vt:lpstr> п.30 </vt:lpstr>
      <vt:lpstr>п.31 </vt:lpstr>
      <vt:lpstr>Слайд 11</vt:lpstr>
      <vt:lpstr>Слайд 12</vt:lpstr>
      <vt:lpstr>Слайд 13</vt:lpstr>
      <vt:lpstr>Исчерпывающий перечень документов, необходимых в соответствии  с нормативными правовыми актами для предоставления государственной услуги: </vt:lpstr>
      <vt:lpstr>Исчерпывающий перечень оснований для отказа в приеме документов, необходимых для предоставления государственной услуги: </vt:lpstr>
      <vt:lpstr>Слайд 16</vt:lpstr>
      <vt:lpstr>Слайд 17</vt:lpstr>
      <vt:lpstr> 3.2.Определение конкретного срока проведения аттестации педагогического работника.  </vt:lpstr>
      <vt:lpstr>Слайд 19</vt:lpstr>
      <vt:lpstr>п.32 Порядка аттестации </vt:lpstr>
      <vt:lpstr>Слайд 21</vt:lpstr>
      <vt:lpstr>Слайд 22</vt:lpstr>
      <vt:lpstr>Экспертное заключение</vt:lpstr>
      <vt:lpstr>Слайд 24</vt:lpstr>
      <vt:lpstr>Слайд 25</vt:lpstr>
      <vt:lpstr>Слайд 26</vt:lpstr>
      <vt:lpstr>Слайд 27</vt:lpstr>
      <vt:lpstr>Регистрация заявлений </vt:lpstr>
      <vt:lpstr>Проект приказа   </vt:lpstr>
      <vt:lpstr>Рекомендации Минобрнауки РФ и Общероссийского Профсоюза образования от 11 июля 2016г. №НТ-944/08 «О мерах комплексной поддержки молодых педагогов»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Аттестация педагогических работников как комплексная оценка уровня их квалификации и педагогического профессионализма</dc:title>
  <dc:creator>Дмитрий</dc:creator>
  <cp:lastModifiedBy>Дмитрий</cp:lastModifiedBy>
  <cp:revision>85</cp:revision>
  <dcterms:created xsi:type="dcterms:W3CDTF">2017-10-03T05:58:00Z</dcterms:created>
  <dcterms:modified xsi:type="dcterms:W3CDTF">2017-10-11T10:56:48Z</dcterms:modified>
</cp:coreProperties>
</file>