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63" r:id="rId5"/>
    <p:sldId id="355" r:id="rId6"/>
    <p:sldId id="289" r:id="rId7"/>
    <p:sldId id="264" r:id="rId8"/>
    <p:sldId id="351" r:id="rId9"/>
    <p:sldId id="352" r:id="rId10"/>
    <p:sldId id="353" r:id="rId11"/>
    <p:sldId id="265" r:id="rId12"/>
    <p:sldId id="300" r:id="rId13"/>
    <p:sldId id="366" r:id="rId14"/>
    <p:sldId id="305" r:id="rId15"/>
    <p:sldId id="356" r:id="rId16"/>
    <p:sldId id="357" r:id="rId17"/>
    <p:sldId id="282" r:id="rId18"/>
    <p:sldId id="350" r:id="rId19"/>
    <p:sldId id="284" r:id="rId20"/>
    <p:sldId id="349" r:id="rId21"/>
    <p:sldId id="348" r:id="rId22"/>
    <p:sldId id="359" r:id="rId23"/>
    <p:sldId id="361" r:id="rId24"/>
    <p:sldId id="286" r:id="rId25"/>
    <p:sldId id="314" r:id="rId26"/>
    <p:sldId id="362" r:id="rId27"/>
    <p:sldId id="363" r:id="rId28"/>
    <p:sldId id="364" r:id="rId29"/>
    <p:sldId id="365" r:id="rId30"/>
    <p:sldId id="321" r:id="rId31"/>
    <p:sldId id="331" r:id="rId32"/>
    <p:sldId id="293" r:id="rId33"/>
    <p:sldId id="358" r:id="rId34"/>
    <p:sldId id="360" r:id="rId35"/>
    <p:sldId id="343" r:id="rId3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333333"/>
    <a:srgbClr val="CC66FF"/>
    <a:srgbClr val="CCFF33"/>
    <a:srgbClr val="3366FF"/>
    <a:srgbClr val="669900"/>
    <a:srgbClr val="00CC99"/>
    <a:srgbClr val="9D87B7"/>
    <a:srgbClr val="FF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Picture 44" descr="http://abload.de/img/png_gokkusagi_nisanbollun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80920" cy="3400426"/>
          </a:xfrm>
          <a:prstGeom prst="rect">
            <a:avLst/>
          </a:prstGeom>
          <a:noFill/>
        </p:spPr>
      </p:pic>
      <p:pic>
        <p:nvPicPr>
          <p:cNvPr id="1050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0338"/>
            <a:ext cx="8568952" cy="6509022"/>
          </a:xfrm>
          <a:prstGeom prst="rect">
            <a:avLst/>
          </a:prstGeom>
          <a:noFill/>
        </p:spPr>
      </p:pic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47564" y="1104160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единой педагогической основы взаимодействия с семьями воспитанников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повышения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</a:t>
            </a:r>
            <a:r>
              <a:rPr lang="ru-RU" sz="2400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реализации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ДО»</a:t>
            </a:r>
          </a:p>
        </p:txBody>
      </p:sp>
      <p:pic>
        <p:nvPicPr>
          <p:cNvPr id="1062" name="Picture 38" descr="http://www.shans-online.com/images/news/2013/04/5167a9cc75e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1325" y="3043152"/>
            <a:ext cx="3654546" cy="2438104"/>
          </a:xfrm>
          <a:prstGeom prst="rect">
            <a:avLst/>
          </a:prstGeom>
          <a:noFill/>
        </p:spPr>
      </p:pic>
      <p:pic>
        <p:nvPicPr>
          <p:cNvPr id="25" name="Picture 16" descr="https://skidka-26.nethouse.ru/static/img/0000/0002/2243/22243636.a7r2ncr4ly.W66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014585"/>
            <a:ext cx="3172587" cy="2761680"/>
          </a:xfrm>
          <a:prstGeom prst="rect">
            <a:avLst/>
          </a:prstGeom>
          <a:noFill/>
        </p:spPr>
      </p:pic>
      <p:pic>
        <p:nvPicPr>
          <p:cNvPr id="1064" name="Picture 40" descr="http://dsroz.omr.obr55.ru/files/2014/09/rechevoe_razviti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4493877"/>
            <a:ext cx="1872208" cy="140415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56188" y="444664"/>
            <a:ext cx="58791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Раздольненский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детский сад №1 «Звездочка»</a:t>
            </a:r>
            <a:endParaRPr lang="ru-RU" sz="1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Раздольненского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Республики Крым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3057" y="5776265"/>
            <a:ext cx="4255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старший воспитатель Моргун Л.Н.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2018г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24036" y="7937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32657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sz="2000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(коллективная)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1040543"/>
            <a:ext cx="88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9" y="1040543"/>
            <a:ext cx="7128792" cy="5346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6387137"/>
            <a:ext cx="188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младшая группа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9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(коллективная)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консультации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Групповая консультации для родителей по своему характеру близки к беседам. Основная разница состоит в том, что в ходе консультации появляется возможность обсудить  с родителями достаточно глубоко какой-то конкретный вопрос, проанализировать его и сделать определенные выводы.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94" y="1988840"/>
            <a:ext cx="6066420" cy="45498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3529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ТРАДИЦИОННАЯ </a:t>
            </a:r>
            <a:r>
              <a:rPr lang="ru-RU" sz="2000" u="sng" dirty="0" smtClean="0">
                <a:solidFill>
                  <a:srgbClr val="800000"/>
                </a:solidFill>
                <a:latin typeface="Comic Sans MS" pitchFamily="66" charset="0"/>
              </a:rPr>
              <a:t>(коллективная)</a:t>
            </a: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конкурсы, вернисажи детей и взрослых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Такие выставки, как правило, демонстрируют результаты совместной деятельности родителей и детей. </a:t>
            </a:r>
          </a:p>
          <a:p>
            <a:pPr algn="just"/>
            <a:r>
              <a:rPr lang="ru-RU" dirty="0" smtClean="0"/>
              <a:t>       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380089" cy="47850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-221095" y="-141933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3529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ТРАДИЦИОННАЯ </a:t>
            </a:r>
            <a:r>
              <a:rPr lang="ru-RU" sz="2000" u="sng" dirty="0" smtClean="0">
                <a:solidFill>
                  <a:srgbClr val="800000"/>
                </a:solidFill>
                <a:latin typeface="Comic Sans MS" pitchFamily="66" charset="0"/>
              </a:rPr>
              <a:t>(коллективная)</a:t>
            </a: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конкурсы, вернисажи детей и взрослых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Такие выставки, как правило, демонстрируют результаты совместной деятельности родителей и детей. </a:t>
            </a:r>
          </a:p>
          <a:p>
            <a:pPr algn="just"/>
            <a:r>
              <a:rPr lang="ru-RU" dirty="0" smtClean="0"/>
              <a:t>       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1" y="1670116"/>
            <a:ext cx="3906039" cy="3029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03115"/>
            <a:ext cx="4206889" cy="3000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52" y="1541248"/>
            <a:ext cx="2357309" cy="1887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52256"/>
            <a:ext cx="2284016" cy="20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25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188640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lvl="0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(индивидуальная)</a:t>
            </a:r>
          </a:p>
          <a:p>
            <a:pPr lvl="0" algn="ctr"/>
            <a:r>
              <a:rPr lang="ru-RU" sz="2000" b="1" i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26876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B050"/>
                </a:solidFill>
              </a:rPr>
              <a:t>    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5840" y="1052736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Один из распространенных методов диагностики, который используется работниками ДОУ с целью изучения семьи, выяснения образовательных потребностей родителей, установления контакта с её членами, для согласования воспитательных воздействий на ребенка.</a:t>
            </a:r>
          </a:p>
          <a:p>
            <a:pPr algn="just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270892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22" y="1943221"/>
            <a:ext cx="3507854" cy="4677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" y="2530064"/>
            <a:ext cx="5039664" cy="37797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188640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lvl="0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(индивидуальная)</a:t>
            </a:r>
          </a:p>
          <a:p>
            <a:pPr lvl="0" algn="ctr"/>
            <a:r>
              <a:rPr lang="ru-RU" sz="2000" b="1" i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26876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B050"/>
                </a:solidFill>
              </a:rPr>
              <a:t>    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5840" y="105273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270892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2747"/>
            <a:ext cx="7326560" cy="54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0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188640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lvl="0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(индивидуальная)</a:t>
            </a:r>
          </a:p>
          <a:p>
            <a:pPr lvl="0" algn="ctr"/>
            <a:r>
              <a:rPr lang="ru-RU" sz="2000" b="1" i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26876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B050"/>
                </a:solidFill>
              </a:rPr>
              <a:t>    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5840" y="105273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270892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12088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545607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B050"/>
                </a:solidFill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графически оформленный материал для родителей, воспитателей и, конечно же, детей на определенную тематику.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540" y="1151845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папки – передвижки -  привлекать внимание родителей, а затем донести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нужную информацию. Информация изложена доступным языком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крупным печатным шрифтом,  чтобы ее можно было прочитать и с расстояния.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96278"/>
            <a:ext cx="2880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 передвижки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61" y="3157226"/>
            <a:ext cx="3559181" cy="2837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3" y="2476861"/>
            <a:ext cx="5109376" cy="41981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545607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B050"/>
                </a:solidFill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96278"/>
            <a:ext cx="2880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 передвижки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73016"/>
            <a:ext cx="6444208" cy="3039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705945"/>
            <a:ext cx="5920742" cy="302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99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3265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(наглядная)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41277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добный, настенный вид наглядности.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8" y="1431226"/>
            <a:ext cx="8388424" cy="49562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5576" y="404664"/>
            <a:ext cx="8064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3200" b="1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От того, как прошло детство, </a:t>
            </a:r>
            <a:r>
              <a:rPr lang="ru-RU" sz="3200" b="1" i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кто</a:t>
            </a:r>
            <a:r>
              <a:rPr lang="ru-RU" sz="3200" b="1" dirty="0" smtClean="0">
                <a:solidFill>
                  <a:srgbClr val="FFFFFF"/>
                </a:solidFill>
                <a:latin typeface="Times New Roman"/>
                <a:cs typeface="Arial" pitchFamily="34" charset="0"/>
              </a:rPr>
              <a:t> </a:t>
            </a:r>
            <a:r>
              <a:rPr lang="ru-RU" sz="3200" b="1" i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вёл </a:t>
            </a:r>
            <a:r>
              <a:rPr lang="ru-RU" sz="3200" b="1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ребёнка за руку в детские годы, что</a:t>
            </a:r>
            <a:r>
              <a:rPr lang="ru-RU" sz="3200" b="1" dirty="0">
                <a:solidFill>
                  <a:srgbClr val="FFFFFF"/>
                </a:solidFill>
                <a:latin typeface="Times New Roman"/>
                <a:cs typeface="Arial" pitchFamily="34" charset="0"/>
              </a:rPr>
              <a:t> </a:t>
            </a:r>
            <a:r>
              <a:rPr lang="ru-RU" sz="3200" b="1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вошло в его разум и сердце из окружающего  мира  – от этого в решающей степени зависит, каким человеком станет сегодняшний малыш».</a:t>
            </a:r>
            <a:endParaRPr lang="ru-RU" sz="3200" b="1" dirty="0">
              <a:solidFill>
                <a:srgbClr val="FFFFFF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                             </a:t>
            </a:r>
            <a:r>
              <a:rPr lang="ru-RU" sz="3200" i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В.А</a:t>
            </a: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. Сухомлинский</a:t>
            </a:r>
            <a:endParaRPr lang="ru-RU" sz="3200" dirty="0">
              <a:solidFill>
                <a:srgbClr val="800000"/>
              </a:solidFill>
              <a:latin typeface="Comic Sans MS" pitchFamily="66" charset="0"/>
            </a:endParaRPr>
          </a:p>
        </p:txBody>
      </p:sp>
      <p:pic>
        <p:nvPicPr>
          <p:cNvPr id="9" name="Picture 38" descr="http://www.shans-online.com/images/news/2013/04/5167a9cc75e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101753"/>
            <a:ext cx="3528392" cy="2353941"/>
          </a:xfrm>
          <a:prstGeom prst="rect">
            <a:avLst/>
          </a:prstGeom>
          <a:noFill/>
        </p:spPr>
      </p:pic>
      <p:pic>
        <p:nvPicPr>
          <p:cNvPr id="10" name="Picture 16" descr="https://skidka-26.nethouse.ru/static/img/0000/0002/2243/22243636.a7r2ncr4ly.W6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3880545"/>
            <a:ext cx="3172587" cy="2761680"/>
          </a:xfrm>
          <a:prstGeom prst="rect">
            <a:avLst/>
          </a:prstGeom>
          <a:noFill/>
        </p:spPr>
      </p:pic>
      <p:pic>
        <p:nvPicPr>
          <p:cNvPr id="11" name="Picture 40" descr="http://dsroz.omr.obr55.ru/files/2014/09/rechevoe_razviti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7233" y="4559307"/>
            <a:ext cx="1872208" cy="1404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3265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(наглядная)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99664"/>
            <a:ext cx="7308304" cy="53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7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3265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(наглядная)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41277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4" y="1286764"/>
            <a:ext cx="4211447" cy="5316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15" y="3537625"/>
            <a:ext cx="4156727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54" y="1013578"/>
            <a:ext cx="1844639" cy="23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0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3265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(наглядная)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41277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1338417"/>
            <a:ext cx="3759969" cy="5205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81" y="1286763"/>
            <a:ext cx="3926544" cy="2996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03" y="3966332"/>
            <a:ext cx="3332628" cy="26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27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3265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(наглядная)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41277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3974788"/>
            <a:ext cx="3528392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79258"/>
            <a:ext cx="3690156" cy="24722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554930"/>
            <a:ext cx="4595382" cy="4066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8" y="768265"/>
            <a:ext cx="2790843" cy="20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2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1560" y="1240359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Целью данной работы является совмещение развивающих и творчес-ких задач в технологию для систематизации достижений ребенка.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747421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Детские работы являются не только украшением интерьера, но и служат зрительной информацией для других детей и взрослых </a:t>
            </a:r>
            <a:r>
              <a:rPr lang="ru-RU" i="1" dirty="0" smtClean="0"/>
              <a:t>(педагогов и родителей)</a:t>
            </a:r>
            <a:r>
              <a:rPr lang="ru-RU" dirty="0" smtClean="0"/>
              <a:t>..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267035"/>
            <a:ext cx="64087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</a:p>
          <a:p>
            <a:pPr lvl="0" algn="ctr"/>
            <a:r>
              <a:rPr lang="ru-RU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(наглядная</a:t>
            </a:r>
            <a:r>
              <a:rPr lang="ru-RU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b="1" i="1" dirty="0">
                <a:solidFill>
                  <a:srgbClr val="4BACC6">
                    <a:lumMod val="75000"/>
                  </a:srgbClr>
                </a:solidFill>
              </a:rPr>
              <a:t> </a:t>
            </a:r>
            <a:endParaRPr lang="ru-RU" sz="2000" b="1" i="1" dirty="0" smtClean="0">
              <a:solidFill>
                <a:srgbClr val="4BACC6">
                  <a:lumMod val="75000"/>
                </a:srgbClr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работ </a:t>
            </a:r>
            <a:endParaRPr lang="ru-RU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077788"/>
            <a:ext cx="2144287" cy="2603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34" y="2382191"/>
            <a:ext cx="4932040" cy="3699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43362"/>
            <a:ext cx="3025108" cy="225684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8280920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Досуговая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  </a:t>
            </a:r>
            <a:r>
              <a:rPr lang="ru-RU" u="sng" dirty="0" smtClean="0"/>
              <a:t> </a:t>
            </a:r>
            <a:r>
              <a:rPr lang="ru-RU" dirty="0" smtClean="0"/>
              <a:t> </a:t>
            </a:r>
            <a:endParaRPr lang="ru-RU" b="1" dirty="0" smtClean="0"/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мероприятия (концерты, соревнования)</a:t>
            </a:r>
          </a:p>
          <a:p>
            <a:pPr algn="just">
              <a:lnSpc>
                <a:spcPts val="2000"/>
              </a:lnSpc>
            </a:pPr>
            <a:r>
              <a:rPr lang="ru-RU" dirty="0" smtClean="0"/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эмоциональный комфорт в группе, сблизить участников педагогического процесса. </a:t>
            </a:r>
          </a:p>
          <a:p>
            <a:pPr algn="ctr"/>
            <a:endParaRPr lang="ru-RU" u="sng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804248" cy="48587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82809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Досуговая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  </a:t>
            </a:r>
            <a:r>
              <a:rPr lang="ru-RU" u="sng" dirty="0" smtClean="0"/>
              <a:t> </a:t>
            </a:r>
            <a:r>
              <a:rPr lang="ru-RU" dirty="0" smtClean="0"/>
              <a:t> </a:t>
            </a:r>
            <a:endParaRPr lang="ru-RU" b="1" dirty="0" smtClean="0"/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мероприятия (концерты, соревнования)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245533"/>
            <a:ext cx="4840089" cy="3630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28339"/>
            <a:ext cx="4572000" cy="31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67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82809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Досуговая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  </a:t>
            </a:r>
            <a:r>
              <a:rPr lang="ru-RU" u="sng" dirty="0" smtClean="0"/>
              <a:t> </a:t>
            </a:r>
            <a:r>
              <a:rPr lang="ru-RU" dirty="0" smtClean="0"/>
              <a:t> </a:t>
            </a:r>
            <a:endParaRPr lang="ru-RU" b="1" dirty="0" smtClean="0"/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мероприятия (концерты, соревнования)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83" y="2295785"/>
            <a:ext cx="4617707" cy="3463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5" y="1211902"/>
            <a:ext cx="4611810" cy="54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6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82809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Досуговая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  </a:t>
            </a:r>
            <a:r>
              <a:rPr lang="ru-RU" u="sng" dirty="0" smtClean="0"/>
              <a:t> </a:t>
            </a:r>
            <a:r>
              <a:rPr lang="ru-RU" dirty="0" smtClean="0"/>
              <a:t> </a:t>
            </a:r>
            <a:endParaRPr lang="ru-RU" b="1" dirty="0" smtClean="0"/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мероприятия (концерты, соревнования)</a:t>
            </a:r>
          </a:p>
        </p:txBody>
      </p:sp>
      <p:pic>
        <p:nvPicPr>
          <p:cNvPr id="9" name="Рисунок 8" descr="C:\Users\Людмила Николаевна\Desktop\фото-общие-23февр18г\IMG_57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08112"/>
            <a:ext cx="7128792" cy="50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890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82809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sz="2000" b="1" u="sng" dirty="0" smtClean="0">
                <a:solidFill>
                  <a:srgbClr val="800000"/>
                </a:solidFill>
                <a:latin typeface="Comic Sans MS" pitchFamily="66" charset="0"/>
              </a:rPr>
              <a:t>Досуговая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  </a:t>
            </a:r>
            <a:r>
              <a:rPr lang="ru-RU" u="sng" dirty="0" smtClean="0"/>
              <a:t> </a:t>
            </a:r>
            <a:r>
              <a:rPr lang="ru-RU" dirty="0" smtClean="0"/>
              <a:t> </a:t>
            </a:r>
            <a:endParaRPr lang="ru-RU" b="1" dirty="0" smtClean="0"/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мероприятия (концерты, соревнования)</a:t>
            </a:r>
          </a:p>
        </p:txBody>
      </p:sp>
      <p:pic>
        <p:nvPicPr>
          <p:cNvPr id="10" name="Рисунок 9" descr="C:\Users\Людмила Николаевна\Desktop\фото-общие-23февр18г\IMG_59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89996"/>
            <a:ext cx="6786637" cy="5178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404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260648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основе современного взгляда на взаимодействие семьи и дошкольного учреждения лежит идея о том, что за воспитание детей несут от-ветственность родители, а все остальные социальные институты призваны поддержать и дополнить их воспитательную деятельность.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семьи в воспитании и развитии ребёнка неоценима. Главной особенностью семейного воспитания признаётся особый эмоциональный микроклимат, благодаря которому  у ребёнка складываются определённые ценностные ориентиры, мировоззрение,  формируется поведение в разных сферах общественной жизни, отношение к себе. Однако, продуктивность семейного воспитания в процессе развития детей напрямую взаимосвязана с характером взаимодействия семьи и дошкольного учреждения.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Признание приоритета семейного воспитания требует совершенно иных взаимоотношений семьи и дошкольного учреждения. Новизна этих отношений определяется понятиями «сотрудничество» и «взаимо-действие».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7" name="Picture 16" descr="https://skidka-26.nethouse.ru/static/img/0000/0002/2243/22243636.a7r2ncr4ly.W6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992650"/>
            <a:ext cx="2068530" cy="1800618"/>
          </a:xfrm>
          <a:prstGeom prst="rect">
            <a:avLst/>
          </a:prstGeom>
          <a:noFill/>
        </p:spPr>
      </p:pic>
      <p:pic>
        <p:nvPicPr>
          <p:cNvPr id="9" name="Picture 40" descr="http://dsroz.omr.obr55.ru/files/2014/09/rechevoe_razvit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3924" y="5234287"/>
            <a:ext cx="1872208" cy="1404156"/>
          </a:xfrm>
          <a:prstGeom prst="rect">
            <a:avLst/>
          </a:prstGeom>
          <a:noFill/>
        </p:spPr>
      </p:pic>
      <p:pic>
        <p:nvPicPr>
          <p:cNvPr id="11" name="Picture 38" descr="http://www.shans-online.com/images/news/2013/04/5167a9cc75ed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3540" y="5191984"/>
            <a:ext cx="2016224" cy="1345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04664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sz="2000" dirty="0" smtClean="0">
                <a:solidFill>
                  <a:srgbClr val="800000"/>
                </a:solidFill>
                <a:latin typeface="Comic Sans MS" pitchFamily="66" charset="0"/>
              </a:rPr>
              <a:t>(досуговая)</a:t>
            </a:r>
            <a:endParaRPr lang="ru-RU" b="1" dirty="0" smtClean="0"/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Чаепитие</a:t>
            </a:r>
          </a:p>
          <a:p>
            <a:pPr algn="just"/>
            <a:r>
              <a:rPr lang="ru-RU" sz="2000" dirty="0" smtClean="0"/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общение родителей в неформальной обстановке,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сплоче-ние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родительского и педагогического коллективов.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74324"/>
            <a:ext cx="6264696" cy="469852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(наглядно-информационная)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0375" y="980974"/>
            <a:ext cx="82809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B73D17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Взаимообмен фотографиями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/>
              <a:t>Главная задача данных форм работы - познакомить родителей с условиями, задачами, содержанием и методами воспитания детей в ДОУ (группе) и способствовать преодолению поверхностного суждения о роли детского сада, оказывать практическую помощь семье.</a:t>
            </a:r>
          </a:p>
          <a:p>
            <a:pPr algn="just"/>
            <a:endParaRPr lang="ru-RU" dirty="0" smtClean="0"/>
          </a:p>
        </p:txBody>
      </p:sp>
      <p:sp>
        <p:nvSpPr>
          <p:cNvPr id="90116" name="AutoShape 4" descr="http://promsant.ru/kartinki/57b34077a90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18" name="AutoShape 6" descr="http://promsant.ru/kartinki/57b34077a90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20" name="AutoShape 8" descr="http://promsant.ru/kartinki/57b34077a90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4" y="2910541"/>
            <a:ext cx="5369851" cy="3791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39" y="2420888"/>
            <a:ext cx="5076056" cy="380704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1268760"/>
            <a:ext cx="82089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B73D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оллективная форма работы детей и педагога или родителей с ребенком.  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3326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(наглядно-информационная)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03937" y="943866"/>
            <a:ext cx="1474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300192" cy="4725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0732" y="6401138"/>
            <a:ext cx="296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-30651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5576" y="3326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(наглядно-информационная)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34773" y="604275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05" y="978987"/>
            <a:ext cx="4292455" cy="5723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251" y="5085184"/>
            <a:ext cx="1474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19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-30651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5576" y="3326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Формы взаимодействия ДОУ с родителями</a:t>
            </a:r>
          </a:p>
          <a:p>
            <a:pPr algn="ctr"/>
            <a:r>
              <a:rPr lang="ru-RU" b="1" u="sng" dirty="0" smtClean="0">
                <a:solidFill>
                  <a:srgbClr val="800000"/>
                </a:solidFill>
                <a:latin typeface="Comic Sans MS" pitchFamily="66" charset="0"/>
              </a:rPr>
              <a:t>НЕТРАДИЦИОННАЯ </a:t>
            </a:r>
            <a:r>
              <a:rPr lang="ru-RU" u="sng" dirty="0" smtClean="0">
                <a:solidFill>
                  <a:srgbClr val="800000"/>
                </a:solidFill>
                <a:latin typeface="Comic Sans MS" pitchFamily="66" charset="0"/>
              </a:rPr>
              <a:t>(наглядно-информационная)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34773" y="604275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3935" y="923395"/>
            <a:ext cx="1474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11643"/>
            <a:ext cx="6997172" cy="5059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6330846"/>
            <a:ext cx="331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97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92088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Деятельность  родителей  и  педагогов  в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интересах ребёнка  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может  быть  успешной  только в  том  случае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если  они  станут 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союзниками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0" name="Picture 2" descr="http://ds10vorkuta.ucoz.ru/img/roditeli_i_vospitate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2636912"/>
            <a:ext cx="7289600" cy="3748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4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60648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ДОУ с родителями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Положительные результаты в воспитании и развитии  детей достигаются при умелом сочетании различных форм взаимодействия членов коллектива образовательного учреждения и семей дошкольников. В настоящее время сложились устойчивые формы работы детского сада с семьёй, которые можно условно разделить на  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и нетрадиционные формы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формы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не одно десятилетие и делятся на следующие подгруппы:</a:t>
            </a:r>
          </a:p>
          <a:p>
            <a:pPr lvl="0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–общие и групповые родительские собрания, конференции, кон-сультации, беседы, семинары, родительский комитет, совместные праздники и развлечения, совместное благоустройство ДОУ и территории конкурсы совмест-ного творчества детей и взрослых, вечер вопросов и ответов, семейные клубы.</a:t>
            </a:r>
          </a:p>
          <a:p>
            <a:pPr lvl="0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посещение семьи, беседы, консультации, индивидуальное собеседование для выявления проблем родителей в воспитании детей, изучения мотивов и потребностей, анкетирование.</a:t>
            </a:r>
          </a:p>
          <a:p>
            <a:pPr lvl="0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уголки для родителей, информационные стенды, тематические выставки, папки – раскладушки, папки-передвижки, памятки, рекомендации, дни открытых дверей с проведением экскурсий и показательных мероприятий</a:t>
            </a:r>
          </a:p>
          <a:p>
            <a:pPr algn="just"/>
            <a:endParaRPr lang="ru-RU" sz="2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3" y="260648"/>
            <a:ext cx="8527813" cy="63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691" y="151179"/>
            <a:ext cx="888092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-Информационно-аналитические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(проведение социологических опросов; картотеки «Педагогическая копилка: родители для педагогов», «Педагогическая копилка: педагоги для родителей» (с целью взаимообогащения педагогического мастерства);  переписка по электронной почте; телефон доверия; тестирование).</a:t>
            </a:r>
          </a:p>
          <a:p>
            <a:pPr algn="just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-Досуговые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(концерты, мероприятия; чаепитие; совместные походы и экскурсии; деловая игра; благотворительные акции; мастер-классы; турниры знатоков, КВН; «Гость группы»).</a:t>
            </a:r>
          </a:p>
          <a:p>
            <a:pPr algn="just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-Познавательные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собраний в нетрадиционной форме; мини-собрания; педагогическая гостиная; материнская школа; педагогические журналы; исследовательская, проектная деятельность; интернет-журнал).</a:t>
            </a:r>
          </a:p>
          <a:p>
            <a:pPr algn="just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-Наглядно-информационные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(буклеты; родительская газета; электронные газеты; открытые просмотры занятий и других видов деятельности детей; использование видеозаписей наблюдений за ребёнком в процессе его деятельности; взаимообмен фотографиями; видеофильмы о жизни ребёнка в семье и в детском саду; презентации; педагогический совет с родителями; презентации ДОУ; стенгазета; интернет-группа).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-Письменные формы взаимодействия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(брошюры; пособия; бюллетени; ежедневные записки; неформальные записки; личные блокноты; доска объявлений; почтовый ящик; отчеты).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24036" y="7937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32657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sz="2000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(коллективная)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1040543"/>
            <a:ext cx="88809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елесообразная и действенная форма работы воспитателей  с коллективом родителей, предполагающая организованное ознакомление их  с задачами, содержанием и методами воспитания детей определённого возраста в условиях детского сада и семьи, а так же совместное решение вопросов организационного характера. 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59" y="2271649"/>
            <a:ext cx="5940152" cy="44551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24036" y="7937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32657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sz="2000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(коллективная)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1040543"/>
            <a:ext cx="88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40543"/>
            <a:ext cx="7236296" cy="5427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6450888"/>
            <a:ext cx="3050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родительское собрание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7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ru.stockfresh.com/thumbs/lenm/2279610_%D1%88%D0%BA%D0%BE%D0%BB%D1%8B-%D0%B4%D0%B5%D1%82%D0%B8-%D1%80%D0%BE%D0%B4%D0%B8%D1%82%D0%B5%D0%BB%D0%B5%D0%B9-%D0%B2%D0%BC%D0%B5%D1%81%D1%82%D0%B5-%D1%81%D0%B5%D0%BC%D1%8C%D0%B8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Picture 26" descr="http://www.playcast.ru/uploads/2015/08/15/14692260.png"/>
          <p:cNvPicPr>
            <a:picLocks noChangeAspect="1" noChangeArrowheads="1"/>
          </p:cNvPicPr>
          <p:nvPr/>
        </p:nvPicPr>
        <p:blipFill>
          <a:blip r:embed="rId2" cstate="print"/>
          <a:srcRect l="1681" t="2564" r="2521" b="2564"/>
          <a:stretch>
            <a:fillRect/>
          </a:stretch>
        </p:blipFill>
        <p:spPr bwMode="auto">
          <a:xfrm>
            <a:off x="24036" y="7937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32657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sz="2000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(коллективная)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1040543"/>
            <a:ext cx="88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40543"/>
            <a:ext cx="7056784" cy="529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6316254"/>
            <a:ext cx="296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36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</TotalTime>
  <Words>868</Words>
  <Application>Microsoft Office PowerPoint</Application>
  <PresentationFormat>Экран (4:3)</PresentationFormat>
  <Paragraphs>144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Кнопка</dc:creator>
  <cp:lastModifiedBy>Людмила Николаевна</cp:lastModifiedBy>
  <cp:revision>137</cp:revision>
  <cp:lastPrinted>2018-02-28T03:40:18Z</cp:lastPrinted>
  <dcterms:created xsi:type="dcterms:W3CDTF">2017-01-08T18:58:54Z</dcterms:created>
  <dcterms:modified xsi:type="dcterms:W3CDTF">2020-01-03T14:32:10Z</dcterms:modified>
</cp:coreProperties>
</file>