
<file path=[Content_Types].xml><?xml version="1.0" encoding="utf-8"?>
<Types xmlns="http://schemas.openxmlformats.org/package/2006/content-types">
  <Default ContentType="image/jpeg" Extension="jpeg"/>
  <Default ContentType="image/svg+xml" Extension="svg"/>
  <Default ContentType="image/png" Extension="png"/>
  <Default ContentType="application/xml" Extension="xml"/>
  <Default ContentType="application/vnd.openxmlformats-package.relationships+xml" Extension="rels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</Types>
</file>

<file path=_rels/.rels><?xml version="1.0" encoding="UTF-8" standalone="no" ?>
<Relationships xmlns="http://schemas.openxmlformats.org/package/2006/relationships">
  <Relationship Id="rId1" Target="ppt/presentation.xml" Type="http://schemas.openxmlformats.org/officeDocument/2006/relationships/officeDocument"/>
  <Relationship Id="rId2" Target="docProps/app.xml" Type="http://schemas.openxmlformats.org/officeDocument/2006/relationships/extended-properties"/>
  <Relationship Id="rId3" Target="docProps/core.xml" Type="http://schemas.openxmlformats.org/package/2006/relationships/metadata/core-properties"/>
</Relationships>

</file>

<file path=ppt/presentation.xml><?xml version="1.0" encoding="utf-8"?>
<p:presentation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6858000" cy="9906000"/>
  <p:notesSz cx="9906000" cy="6858000"/>
</p:presentation>
</file>

<file path=ppt/tableStyles.xml><?xml version="1.0" encoding="utf-8"?>
<a:tblStyleLs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def="{5C22544A-7EE6-4342-B048-85BDC9FD1C3A}"/>
</file>

<file path=ppt/_rels/presentation.xml.rels><?xml version="1.0" encoding="UTF-8" standalone="no" ?>
<Relationships xmlns="http://schemas.openxmlformats.org/package/2006/relationships">
  <Relationship Id="rId6" Target="slides/slide4.xml" Type="http://schemas.openxmlformats.org/officeDocument/2006/relationships/slide"/>
  <Relationship Id="rId1" Target="theme/theme1.xml" Type="http://schemas.openxmlformats.org/officeDocument/2006/relationships/theme"/>
  <Relationship Id="rId2" Target="slideMasters/slideMaster1.xml" Type="http://schemas.openxmlformats.org/officeDocument/2006/relationships/slideMaster"/>
  <Relationship Id="rId3" Target="slides/slide1.xml" Type="http://schemas.openxmlformats.org/officeDocument/2006/relationships/slide"/>
  <Relationship Id="rId4" Target="slides/slide2.xml" Type="http://schemas.openxmlformats.org/officeDocument/2006/relationships/slide"/>
  <Relationship Id="rId7" Target="tableStyles.xml" Type="http://schemas.openxmlformats.org/officeDocument/2006/relationships/tableStyles"/>
  <Relationship Id="rId5" Target="slides/slide3.xml" Type="http://schemas.openxmlformats.org/officeDocument/2006/relationships/slide"/>
</Relationships>

</file>

<file path=ppt/slideLayouts/_rels/slideLayout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">
  <p:cSld name="Title">
    <p:spTree>
      <p:nvGrpSpPr>
        <p:cNvPr hidden="false" id="45" name="GroupShape 4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6" name="Shape 46"/>
          <p:cNvSpPr txBox="true"/>
          <p:nvPr isPhoto="false">
            <p:ph idx="0" type="title"/>
          </p:nvPr>
        </p:nvSpPr>
        <p:spPr>
          <a:xfrm flipH="false" flipV="false" rot="0"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defPPr/>
            <a:lvl1pPr algn="ctr" lvl="0">
              <a:defRPr sz="45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47" name="Shape 47"/>
          <p:cNvSpPr txBox="true"/>
          <p:nvPr isPhoto="false">
            <p:ph idx="1" type="subTitle"/>
          </p:nvPr>
        </p:nvSpPr>
        <p:spPr>
          <a:xfrm flipH="false" flipV="false" rot="0"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defPPr/>
            <a:lvl1pPr algn="ctr" indent="0" lvl="0" marL="0">
              <a:buNone/>
              <a:defRPr sz="1800"/>
            </a:lvl1pPr>
            <a:lvl2pPr algn="ctr" indent="0" lvl="1" marL="342900">
              <a:buNone/>
              <a:defRPr sz="1500"/>
            </a:lvl2pPr>
            <a:lvl3pPr algn="ctr" indent="0" lvl="2" marL="685800">
              <a:buNone/>
              <a:defRPr sz="1350"/>
            </a:lvl3pPr>
            <a:lvl4pPr algn="ctr" indent="0" lvl="3" marL="1028700">
              <a:buNone/>
              <a:defRPr sz="1200"/>
            </a:lvl4pPr>
            <a:lvl5pPr algn="ctr" indent="0" lvl="4" marL="1371600">
              <a:buNone/>
              <a:defRPr sz="1200"/>
            </a:lvl5pPr>
            <a:lvl6pPr algn="ctr" indent="0" lvl="5" marL="1714500">
              <a:buNone/>
              <a:defRPr sz="1200"/>
            </a:lvl6pPr>
            <a:lvl7pPr algn="ctr" indent="0" lvl="6" marL="2057400">
              <a:buNone/>
              <a:defRPr sz="1200"/>
            </a:lvl7pPr>
            <a:lvl8pPr algn="ctr" indent="0" lvl="7" marL="2400300">
              <a:buNone/>
              <a:defRPr sz="1200"/>
            </a:lvl8pPr>
            <a:lvl9pPr algn="ctr" indent="0" lvl="8" marL="2743200">
              <a:buNone/>
              <a:defRPr sz="1200"/>
            </a:lvl9pPr>
          </a:lstStyle>
          <a:p>
            <a:r>
              <a:t>Образец подзаголовка</a:t>
            </a:r>
          </a:p>
        </p:txBody>
      </p:sp>
      <p:sp>
        <p:nvSpPr>
          <p:cNvPr hidden="false" id="48" name="Shape 48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hidden="false" id="49" name="Shape 4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50" name="Shape 5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x">
  <p:cSld name="Title and Vertical Text">
    <p:spTree>
      <p:nvGrpSpPr>
        <p:cNvPr hidden="false" id="23" name="GroupShape 2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4" name="Shape 24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25" name="Shape 25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26" name="Shape 2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hidden="false" id="27" name="Shape 2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28" name="Shape 2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itleAndTx">
  <p:cSld name="Vertical Title and Text">
    <p:spTree>
      <p:nvGrpSpPr>
        <p:cNvPr hidden="false" id="29" name="GroupShape 2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0" name="Shape 30"/>
          <p:cNvSpPr txBox="true"/>
          <p:nvPr isPhoto="false">
            <p:ph idx="0" type="title"/>
          </p:nvPr>
        </p:nvSpPr>
        <p:spPr>
          <a:xfrm flipH="false" flipV="false" rot="0">
            <a:off x="4907757" y="527403"/>
            <a:ext cx="1478755" cy="8394877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31" name="Shape 31"/>
          <p:cNvSpPr txBox="true"/>
          <p:nvPr isPhoto="false">
            <p:ph idx="1" type="body"/>
          </p:nvPr>
        </p:nvSpPr>
        <p:spPr>
          <a:xfrm flipH="false" flipV="false" rot="0"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32" name="Shape 3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hidden="false" id="33" name="Shape 3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34" name="Shape 3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70" name="GroupShape 7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71" name="Shape 71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72" name="Shape 72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73" name="Shape 7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hidden="false" id="74" name="Shape 7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75" name="Shape 7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secHead">
  <p:cSld name="Title and Subtitle">
    <p:spTree>
      <p:nvGrpSpPr>
        <p:cNvPr hidden="false" id="35" name="GroupShape 3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6" name="Shape 36"/>
          <p:cNvSpPr txBox="true"/>
          <p:nvPr isPhoto="false">
            <p:ph idx="0" type="title"/>
          </p:nvPr>
        </p:nvSpPr>
        <p:spPr>
          <a:xfrm flipH="false" flipV="false" rot="0"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45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37" name="Shape 37"/>
          <p:cNvSpPr txBox="true"/>
          <p:nvPr isPhoto="false">
            <p:ph idx="1" type="body"/>
          </p:nvPr>
        </p:nvSpPr>
        <p:spPr>
          <a:xfrm flipH="false" flipV="false" rot="0">
            <a:off x="467916" y="6629226"/>
            <a:ext cx="5915025" cy="2166936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1800">
                <a:solidFill>
                  <a:schemeClr val="tx1"/>
                </a:solidFill>
              </a:defRPr>
            </a:lvl1pPr>
            <a:lvl2pPr indent="0" lvl="1" marL="34290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indent="0" lvl="2" marL="68580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indent="0" lvl="3" marL="10287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indent="0" lvl="4" marL="13716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indent="0" lvl="5" marL="17145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indent="0" lvl="6" marL="20574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indent="0" lvl="7" marL="24003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indent="0" lvl="8" marL="274320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38" name="Shape 38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hidden="false" id="39" name="Shape 3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40" name="Shape 4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Only">
  <p:cSld name="Slide Title">
    <p:spTree>
      <p:nvGrpSpPr>
        <p:cNvPr hidden="false" id="65" name="GroupShape 6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66" name="Shape 66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67" name="Shape 67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hidden="false" id="68" name="Shape 68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69" name="Shape 69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Obj">
  <p:cSld name="Title and Two Columns">
    <p:spTree>
      <p:nvGrpSpPr>
        <p:cNvPr hidden="false" id="16" name="GroupShape 1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7" name="Shape 17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18" name="Shape 18"/>
          <p:cNvSpPr txBox="true"/>
          <p:nvPr isPhoto="false">
            <p:ph idx="1" type="body"/>
          </p:nvPr>
        </p:nvSpPr>
        <p:spPr>
          <a:xfrm flipH="false" flipV="false" rot="0">
            <a:off x="471488" y="2637014"/>
            <a:ext cx="2914650" cy="6285266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19" name="Shape 19"/>
          <p:cNvSpPr txBox="true"/>
          <p:nvPr isPhoto="false">
            <p:ph idx="2" type="body"/>
          </p:nvPr>
        </p:nvSpPr>
        <p:spPr>
          <a:xfrm flipH="false" flipV="false" rot="0">
            <a:off x="3471863" y="2637014"/>
            <a:ext cx="2914650" cy="6285266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20" name="Shape 20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hidden="false" id="21" name="Shape 21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22" name="Shape 22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blank">
  <p:cSld name="Blank">
    <p:spTree>
      <p:nvGrpSpPr>
        <p:cNvPr hidden="false" id="41" name="GroupShape 4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2" name="Shape 4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hidden="false" id="43" name="Shape 4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44" name="Shape 4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TxTwoObj">
  <p:cSld name="Comparison">
    <p:spTree>
      <p:nvGrpSpPr>
        <p:cNvPr hidden="false" id="7" name="GroupShape 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" name="Shape 8"/>
          <p:cNvSpPr txBox="true"/>
          <p:nvPr isPhoto="false">
            <p:ph idx="0" type="title"/>
          </p:nvPr>
        </p:nvSpPr>
        <p:spPr>
          <a:xfrm flipH="false" flipV="false" rot="0">
            <a:off x="472381" y="527405"/>
            <a:ext cx="5915025" cy="1914701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9" name="Shape 9"/>
          <p:cNvSpPr txBox="true"/>
          <p:nvPr isPhoto="false">
            <p:ph idx="1" type="body"/>
          </p:nvPr>
        </p:nvSpPr>
        <p:spPr>
          <a:xfrm flipH="false" flipV="false" rot="0"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defPPr/>
            <a:lvl1pPr indent="0" lvl="0" marL="0">
              <a:buNone/>
              <a:defRPr b="true" sz="1800"/>
            </a:lvl1pPr>
            <a:lvl2pPr indent="0" lvl="1" marL="342900">
              <a:buNone/>
              <a:defRPr b="true" sz="1500"/>
            </a:lvl2pPr>
            <a:lvl3pPr indent="0" lvl="2" marL="685800">
              <a:buNone/>
              <a:defRPr b="true" sz="1350"/>
            </a:lvl3pPr>
            <a:lvl4pPr indent="0" lvl="3" marL="1028700">
              <a:buNone/>
              <a:defRPr b="true" sz="1200"/>
            </a:lvl4pPr>
            <a:lvl5pPr indent="0" lvl="4" marL="1371600">
              <a:buNone/>
              <a:defRPr b="true" sz="1200"/>
            </a:lvl5pPr>
            <a:lvl6pPr indent="0" lvl="5" marL="1714500">
              <a:buNone/>
              <a:defRPr b="true" sz="1200"/>
            </a:lvl6pPr>
            <a:lvl7pPr indent="0" lvl="6" marL="2057400">
              <a:buNone/>
              <a:defRPr b="true" sz="1200"/>
            </a:lvl7pPr>
            <a:lvl8pPr indent="0" lvl="7" marL="2400300">
              <a:buNone/>
              <a:defRPr b="true" sz="1200"/>
            </a:lvl8pPr>
            <a:lvl9pPr indent="0" lvl="8" marL="2743200">
              <a:buNone/>
              <a:defRPr b="true" sz="12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10" name="Shape 10"/>
          <p:cNvSpPr txBox="true"/>
          <p:nvPr isPhoto="false">
            <p:ph idx="2" type="body"/>
          </p:nvPr>
        </p:nvSpPr>
        <p:spPr>
          <a:xfrm flipH="false" flipV="false" rot="0">
            <a:off x="472381" y="3618442"/>
            <a:ext cx="2901255" cy="5322183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11" name="Shape 11"/>
          <p:cNvSpPr txBox="true"/>
          <p:nvPr isPhoto="false">
            <p:ph idx="3" type="body"/>
          </p:nvPr>
        </p:nvSpPr>
        <p:spPr>
          <a:xfrm flipH="false" flipV="false" rot="0"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defPPr/>
            <a:lvl1pPr indent="0" lvl="0" marL="0">
              <a:buNone/>
              <a:defRPr b="true" sz="1800"/>
            </a:lvl1pPr>
            <a:lvl2pPr indent="0" lvl="1" marL="342900">
              <a:buNone/>
              <a:defRPr b="true" sz="1500"/>
            </a:lvl2pPr>
            <a:lvl3pPr indent="0" lvl="2" marL="685800">
              <a:buNone/>
              <a:defRPr b="true" sz="1350"/>
            </a:lvl3pPr>
            <a:lvl4pPr indent="0" lvl="3" marL="1028700">
              <a:buNone/>
              <a:defRPr b="true" sz="1200"/>
            </a:lvl4pPr>
            <a:lvl5pPr indent="0" lvl="4" marL="1371600">
              <a:buNone/>
              <a:defRPr b="true" sz="1200"/>
            </a:lvl5pPr>
            <a:lvl6pPr indent="0" lvl="5" marL="1714500">
              <a:buNone/>
              <a:defRPr b="true" sz="1200"/>
            </a:lvl6pPr>
            <a:lvl7pPr indent="0" lvl="6" marL="2057400">
              <a:buNone/>
              <a:defRPr b="true" sz="1200"/>
            </a:lvl7pPr>
            <a:lvl8pPr indent="0" lvl="7" marL="2400300">
              <a:buNone/>
              <a:defRPr b="true" sz="1200"/>
            </a:lvl8pPr>
            <a:lvl9pPr indent="0" lvl="8" marL="2743200">
              <a:buNone/>
              <a:defRPr b="true" sz="12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12" name="Shape 12"/>
          <p:cNvSpPr txBox="true"/>
          <p:nvPr isPhoto="false">
            <p:ph idx="4" type="body"/>
          </p:nvPr>
        </p:nvSpPr>
        <p:spPr>
          <a:xfrm flipH="false" flipV="false" rot="0">
            <a:off x="3471863" y="3618442"/>
            <a:ext cx="2915543" cy="5322183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13" name="Shape 1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hidden="false" id="14" name="Shape 1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5" name="Shape 1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Tx">
  <p:cSld name="Title, Text and Object">
    <p:spTree>
      <p:nvGrpSpPr>
        <p:cNvPr hidden="false" id="58" name="GroupShape 5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9" name="Shape 59"/>
          <p:cNvSpPr txBox="true"/>
          <p:nvPr isPhoto="false">
            <p:ph idx="0" type="title"/>
          </p:nvPr>
        </p:nvSpPr>
        <p:spPr>
          <a:xfrm flipH="false" flipV="false" rot="0"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24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60" name="Shape 60"/>
          <p:cNvSpPr txBox="true"/>
          <p:nvPr isPhoto="false">
            <p:ph idx="1" type="body"/>
          </p:nvPr>
        </p:nvSpPr>
        <p:spPr>
          <a:xfrm flipH="false" flipV="false" rot="0"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defPPr/>
            <a:lvl1pPr lvl="0">
              <a:defRPr sz="2400"/>
            </a:lvl1pPr>
            <a:lvl2pPr lvl="1">
              <a:defRPr sz="2100"/>
            </a:lvl2pPr>
            <a:lvl3pPr lvl="2">
              <a:defRPr sz="1800"/>
            </a:lvl3pPr>
            <a:lvl4pPr lvl="3">
              <a:defRPr sz="1500"/>
            </a:lvl4pPr>
            <a:lvl5pPr lvl="4">
              <a:defRPr sz="1500"/>
            </a:lvl5pPr>
            <a:lvl6pPr lvl="5">
              <a:defRPr sz="1500"/>
            </a:lvl6pPr>
            <a:lvl7pPr lvl="6">
              <a:defRPr sz="1500"/>
            </a:lvl7pPr>
            <a:lvl8pPr lvl="7">
              <a:defRPr sz="1500"/>
            </a:lvl8pPr>
            <a:lvl9pPr lvl="8">
              <a:defRPr sz="15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61" name="Shape 61"/>
          <p:cNvSpPr txBox="true"/>
          <p:nvPr isPhoto="false">
            <p:ph idx="2" type="body"/>
          </p:nvPr>
        </p:nvSpPr>
        <p:spPr>
          <a:xfrm flipH="false" flipV="false" rot="0">
            <a:off x="472381" y="2971800"/>
            <a:ext cx="2211884" cy="5505626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1200"/>
            </a:lvl1pPr>
            <a:lvl2pPr indent="0" lvl="1" marL="342900">
              <a:buNone/>
              <a:defRPr sz="1050"/>
            </a:lvl2pPr>
            <a:lvl3pPr indent="0" lvl="2" marL="685800">
              <a:buNone/>
              <a:defRPr sz="900"/>
            </a:lvl3pPr>
            <a:lvl4pPr indent="0" lvl="3" marL="1028700">
              <a:buNone/>
              <a:defRPr sz="750"/>
            </a:lvl4pPr>
            <a:lvl5pPr indent="0" lvl="4" marL="1371600">
              <a:buNone/>
              <a:defRPr sz="750"/>
            </a:lvl5pPr>
            <a:lvl6pPr indent="0" lvl="5" marL="1714500">
              <a:buNone/>
              <a:defRPr sz="750"/>
            </a:lvl6pPr>
            <a:lvl7pPr indent="0" lvl="6" marL="2057400">
              <a:buNone/>
              <a:defRPr sz="750"/>
            </a:lvl7pPr>
            <a:lvl8pPr indent="0" lvl="7" marL="2400300">
              <a:buNone/>
              <a:defRPr sz="750"/>
            </a:lvl8pPr>
            <a:lvl9pPr indent="0" lvl="8" marL="2743200">
              <a:buNone/>
              <a:defRPr sz="75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62" name="Shape 6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hidden="false" id="63" name="Shape 6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64" name="Shape 6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picTx">
  <p:cSld name="Title and Picture">
    <p:spTree>
      <p:nvGrpSpPr>
        <p:cNvPr hidden="false" id="51" name="GroupShape 5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2" name="Shape 52"/>
          <p:cNvSpPr txBox="true"/>
          <p:nvPr isPhoto="false">
            <p:ph idx="0" type="title"/>
          </p:nvPr>
        </p:nvSpPr>
        <p:spPr>
          <a:xfrm flipH="false" flipV="false" rot="0"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24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53" name="Shape 53"/>
          <p:cNvSpPr txBox="true"/>
          <p:nvPr isPhoto="false">
            <p:ph idx="1" type="body"/>
          </p:nvPr>
        </p:nvSpPr>
        <p:spPr>
          <a:xfrm flipH="false" flipV="false" rot="0"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defPPr/>
            <a:lvl1pPr indent="0" lvl="0" marL="0">
              <a:buNone/>
              <a:defRPr sz="2400"/>
            </a:lvl1pPr>
            <a:lvl2pPr indent="0" lvl="1" marL="342900">
              <a:buNone/>
              <a:defRPr sz="2100"/>
            </a:lvl2pPr>
            <a:lvl3pPr indent="0" lvl="2" marL="685800">
              <a:buNone/>
              <a:defRPr sz="1800"/>
            </a:lvl3pPr>
            <a:lvl4pPr indent="0" lvl="3" marL="1028700">
              <a:buNone/>
              <a:defRPr sz="1500"/>
            </a:lvl4pPr>
            <a:lvl5pPr indent="0" lvl="4" marL="1371600">
              <a:buNone/>
              <a:defRPr sz="1500"/>
            </a:lvl5pPr>
            <a:lvl6pPr indent="0" lvl="5" marL="1714500">
              <a:buNone/>
              <a:defRPr sz="1500"/>
            </a:lvl6pPr>
            <a:lvl7pPr indent="0" lvl="6" marL="2057400">
              <a:buNone/>
              <a:defRPr sz="1500"/>
            </a:lvl7pPr>
            <a:lvl8pPr indent="0" lvl="7" marL="2400300">
              <a:buNone/>
              <a:defRPr sz="1500"/>
            </a:lvl8pPr>
            <a:lvl9pPr indent="0" lvl="8" marL="2743200">
              <a:buNone/>
              <a:defRPr sz="1500"/>
            </a:lvl9pPr>
          </a:lstStyle>
          <a:p>
            <a:r>
              <a:t>Вставка рисунка</a:t>
            </a:r>
          </a:p>
        </p:txBody>
      </p:sp>
      <p:sp>
        <p:nvSpPr>
          <p:cNvPr hidden="false" id="54" name="Shape 54"/>
          <p:cNvSpPr txBox="true"/>
          <p:nvPr isPhoto="false">
            <p:ph idx="2" type="body"/>
          </p:nvPr>
        </p:nvSpPr>
        <p:spPr>
          <a:xfrm flipH="false" flipV="false" rot="0">
            <a:off x="472381" y="2971800"/>
            <a:ext cx="2211884" cy="5505626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1200"/>
            </a:lvl1pPr>
            <a:lvl2pPr indent="0" lvl="1" marL="342900">
              <a:buNone/>
              <a:defRPr sz="1050"/>
            </a:lvl2pPr>
            <a:lvl3pPr indent="0" lvl="2" marL="685800">
              <a:buNone/>
              <a:defRPr sz="900"/>
            </a:lvl3pPr>
            <a:lvl4pPr indent="0" lvl="3" marL="1028700">
              <a:buNone/>
              <a:defRPr sz="750"/>
            </a:lvl4pPr>
            <a:lvl5pPr indent="0" lvl="4" marL="1371600">
              <a:buNone/>
              <a:defRPr sz="750"/>
            </a:lvl5pPr>
            <a:lvl6pPr indent="0" lvl="5" marL="1714500">
              <a:buNone/>
              <a:defRPr sz="750"/>
            </a:lvl6pPr>
            <a:lvl7pPr indent="0" lvl="6" marL="2057400">
              <a:buNone/>
              <a:defRPr sz="750"/>
            </a:lvl7pPr>
            <a:lvl8pPr indent="0" lvl="7" marL="2400300">
              <a:buNone/>
              <a:defRPr sz="750"/>
            </a:lvl8pPr>
            <a:lvl9pPr indent="0" lvl="8" marL="2743200">
              <a:buNone/>
              <a:defRPr sz="75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55" name="Shape 55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28.05.2024</a:t>
            </a:r>
          </a:p>
        </p:txBody>
      </p:sp>
      <p:sp>
        <p:nvSpPr>
          <p:cNvPr hidden="false" id="56" name="Shape 56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57" name="Shape 57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Masters/_rels/slideMaster1.xml.rels><?xml version="1.0" encoding="UTF-8" standalone="no" ?>
<Relationships xmlns="http://schemas.openxmlformats.org/package/2006/relationships">
  <Relationship Id="rId6" Target="../slideLayouts/slideLayout5.xml" Type="http://schemas.openxmlformats.org/officeDocument/2006/relationships/slideLayout"/>
  <Relationship Id="rId1" Target="../theme/theme1.xml" Type="http://schemas.openxmlformats.org/officeDocument/2006/relationships/theme"/>
  <Relationship Id="rId12" Target="../slideLayouts/slideLayout11.xml" Type="http://schemas.openxmlformats.org/officeDocument/2006/relationships/slideLayout"/>
  <Relationship Id="rId10" Target="../slideLayouts/slideLayout9.xml" Type="http://schemas.openxmlformats.org/officeDocument/2006/relationships/slideLayout"/>
  <Relationship Id="rId2" Target="../slideLayouts/slideLayout1.xml" Type="http://schemas.openxmlformats.org/officeDocument/2006/relationships/slideLayout"/>
  <Relationship Id="rId3" Target="../slideLayouts/slideLayout2.xml" Type="http://schemas.openxmlformats.org/officeDocument/2006/relationships/slideLayout"/>
  <Relationship Id="rId8" Target="../slideLayouts/slideLayout7.xml" Type="http://schemas.openxmlformats.org/officeDocument/2006/relationships/slideLayout"/>
  <Relationship Id="rId4" Target="../slideLayouts/slideLayout3.xml" Type="http://schemas.openxmlformats.org/officeDocument/2006/relationships/slideLayout"/>
  <Relationship Id="rId11" Target="../slideLayouts/slideLayout10.xml" Type="http://schemas.openxmlformats.org/officeDocument/2006/relationships/slideLayout"/>
  <Relationship Id="rId9" Target="../slideLayouts/slideLayout8.xml" Type="http://schemas.openxmlformats.org/officeDocument/2006/relationships/slideLayout"/>
  <Relationship Id="rId7" Target="../slideLayouts/slideLayout6.xml" Type="http://schemas.openxmlformats.org/officeDocument/2006/relationships/slideLayout"/>
  <Relationship Id="rId5" Target="../slideLayouts/slideLayout4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Ref idx="1001">
        <a:schemeClr val="bg1"/>
      </p:bgRef>
    </p:bg>
    <p:spTree>
      <p:nvGrpSpPr>
        <p:cNvPr hidden="false" id="1" name="GroupShape 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" name="Shape 2"/>
          <p:cNvSpPr txBox="true"/>
          <p:nvPr isPhoto="false">
            <p:ph idx="0" type="title"/>
          </p:nvPr>
        </p:nvSpPr>
        <p:spPr>
          <a:xfrm flipH="false" flipV="false" rot="0">
            <a:off x="471488" y="527405"/>
            <a:ext cx="5915025" cy="1914701"/>
          </a:xfrm>
          <a:prstGeom prst="rect">
            <a:avLst/>
          </a:prstGeom>
        </p:spPr>
        <p:txBody>
          <a:bodyPr anchor="ctr" bIns="45720" lIns="91440" rIns="91440" tIns="45720" vert="horz">
            <a:normAutofit fontScale="100%" lnSpcReduction="0%"/>
          </a:bodyPr>
          <a:p>
            <a:r>
              <a:t>Образец заголовка</a:t>
            </a:r>
          </a:p>
        </p:txBody>
      </p:sp>
      <p:sp>
        <p:nvSpPr>
          <p:cNvPr hidden="false" id="3" name="Shape 3"/>
          <p:cNvSpPr txBox="true"/>
          <p:nvPr isPhoto="false">
            <p:ph idx="1" type="body"/>
          </p:nvPr>
        </p:nvSpPr>
        <p:spPr>
          <a:xfrm flipH="false" flipV="false" rot="0">
            <a:off x="471488" y="2637014"/>
            <a:ext cx="5915025" cy="6285266"/>
          </a:xfrm>
          <a:prstGeom prst="rect">
            <a:avLst/>
          </a:prstGeom>
        </p:spPr>
        <p:txBody>
          <a:bodyPr bIns="45720" lIns="91440" rIns="91440" tIns="45720" vert="horz">
            <a:normAutofit fontScale="100%" lnSpcReduction="0%"/>
          </a:bodyPr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4" name="Shape 4"/>
          <p:cNvSpPr txBox="true"/>
          <p:nvPr isPhoto="false">
            <p:ph idx="2" type="dt"/>
          </p:nvPr>
        </p:nvSpPr>
        <p:spPr>
          <a:xfrm flipH="false" flipV="false" rot="0">
            <a:off x="471488" y="9181397"/>
            <a:ext cx="1543049" cy="527402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l" indent="0" lvl="0" marL="0"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28.05.2024</a:t>
            </a:r>
          </a:p>
        </p:txBody>
      </p:sp>
      <p:sp>
        <p:nvSpPr>
          <p:cNvPr hidden="false" id="5" name="Shape 5"/>
          <p:cNvSpPr txBox="true"/>
          <p:nvPr isPhoto="false">
            <p:ph idx="3" type="ftr"/>
          </p:nvPr>
        </p:nvSpPr>
        <p:spPr>
          <a:xfrm flipH="false" flipV="false" rot="0">
            <a:off x="2271713" y="9181397"/>
            <a:ext cx="2314575" cy="527402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ctr" indent="0" lvl="0" marL="0"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/>
        </p:txBody>
      </p:sp>
      <p:sp>
        <p:nvSpPr>
          <p:cNvPr hidden="false" id="6" name="Shape 6"/>
          <p:cNvSpPr txBox="true"/>
          <p:nvPr isPhoto="false">
            <p:ph idx="4" type="sldNum"/>
          </p:nvPr>
        </p:nvSpPr>
        <p:spPr>
          <a:xfrm flipH="false" flipV="false" rot="0">
            <a:off x="4843463" y="9181397"/>
            <a:ext cx="1543050" cy="527402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r" indent="0" lvl="0" marL="0"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defPPr/>
      <a:lvl1pPr algn="l" lvl="0">
        <a:lnSpc>
          <a:spcPct val="90000"/>
        </a:lnSpc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algn="l" indent="-171450" lvl="0" marL="171450">
        <a:lnSpc>
          <a:spcPct val="90000"/>
        </a:lnSpc>
        <a:spcBef>
          <a:spcPts val="750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algn="l" indent="-171450" lvl="1" marL="514350">
        <a:lnSpc>
          <a:spcPct val="90000"/>
        </a:lnSpc>
        <a:spcBef>
          <a:spcPts val="375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algn="l" indent="-171450" lvl="2" marL="857250">
        <a:lnSpc>
          <a:spcPct val="90000"/>
        </a:lnSpc>
        <a:spcBef>
          <a:spcPts val="375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algn="l" indent="-171450" lvl="3" marL="120015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algn="l" indent="-171450" lvl="4" marL="154305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algn="l" indent="-171450" lvl="5" marL="188595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algn="l" indent="-171450" lvl="6" marL="222885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algn="l" indent="-171450" lvl="7" marL="257175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algn="l" indent="-171450" lvl="8" marL="291465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algn="l" indent="0" lvl="0" marL="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algn="l" indent="0" lvl="1" marL="3429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algn="l" indent="0" lvl="2" marL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algn="l" indent="0" lvl="3" marL="10287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algn="l" indent="0" lvl="4" marL="13716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algn="l" indent="0" lvl="5" marL="17145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algn="l" indent="0" lvl="6" marL="20574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algn="l" indent="0" lvl="7" marL="24003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algn="l" indent="0" lvl="8" marL="27432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 ?>
<Relationships xmlns="http://schemas.openxmlformats.org/package/2006/relationships">
  <Relationship Id="rId1" Target="../media/1.png" Type="http://schemas.openxmlformats.org/officeDocument/2006/relationships/image"/>
  <Relationship Id="rId2" Target="../slideLayouts/slideLayout1.xml" Type="http://schemas.openxmlformats.org/officeDocument/2006/relationships/slideLayout"/>
</Relationships>

</file>

<file path=ppt/slides/_rels/slide2.xml.rels><?xml version="1.0" encoding="UTF-8" standalone="no" ?>
<Relationships xmlns="http://schemas.openxmlformats.org/package/2006/relationships">
  <Relationship Id="rId6" Target="../media/7.svg" Type="http://schemas.openxmlformats.org/officeDocument/2006/relationships/image"/>
  <Relationship Id="rId1" Target="../media/2.jpeg" Type="http://schemas.openxmlformats.org/officeDocument/2006/relationships/image"/>
  <Relationship Id="rId2" Target="../media/3.jpeg" Type="http://schemas.openxmlformats.org/officeDocument/2006/relationships/image"/>
  <Relationship Id="rId3" Target="../media/4.svg" Type="http://schemas.openxmlformats.org/officeDocument/2006/relationships/image"/>
  <Relationship Id="rId4" Target="../media/5.svg" Type="http://schemas.openxmlformats.org/officeDocument/2006/relationships/image"/>
  <Relationship Id="rId7" Target="../slideLayouts/slideLayout1.xml" Type="http://schemas.openxmlformats.org/officeDocument/2006/relationships/slideLayout"/>
  <Relationship Id="rId5" Target="../media/6.png" Type="http://schemas.openxmlformats.org/officeDocument/2006/relationships/image"/>
</Relationships>

</file>

<file path=ppt/slides/_rels/slide3.xml.rels><?xml version="1.0" encoding="UTF-8" standalone="no" ?>
<Relationships xmlns="http://schemas.openxmlformats.org/package/2006/relationships">
  <Relationship Id="rId1" Target="../media/8.jpeg" Type="http://schemas.openxmlformats.org/officeDocument/2006/relationships/image"/>
  <Relationship Id="rId2" Target="../slideLayouts/slideLayout1.xml" Type="http://schemas.openxmlformats.org/officeDocument/2006/relationships/slideLayout"/>
</Relationships>

</file>

<file path=ppt/slides/_rels/slide4.xml.rels><?xml version="1.0" encoding="UTF-8" standalone="no" ?>
<Relationships xmlns="http://schemas.openxmlformats.org/package/2006/relationships">
  <Relationship Id="rId1" Target="../media/9.jpeg" Type="http://schemas.openxmlformats.org/officeDocument/2006/relationships/image"/>
  <Relationship Id="rId2" Target="../media/10.jpeg" Type="http://schemas.openxmlformats.org/officeDocument/2006/relationships/image"/>
  <Relationship Id="rId3" Target="../media/11.png" Type="http://schemas.openxmlformats.org/officeDocument/2006/relationships/image"/>
  <Relationship Id="rId4" Target="../slideLayouts/slideLayout1.xml" Type="http://schemas.openxmlformats.org/officeDocument/2006/relationships/slideLayout"/>
</Relationships>

</file>

<file path=ppt/slides/slide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76" name="GroupShape 7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pic>
        <p:nvPicPr>
          <p:cNvPr hidden="false" id="78" name="Picture 78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2295223" y="387183"/>
            <a:ext cx="2267554" cy="1916791"/>
          </a:xfrm>
          <a:prstGeom prst="rect">
            <a:avLst/>
          </a:prstGeom>
        </p:spPr>
      </p:pic>
      <p:sp>
        <p:nvSpPr>
          <p:cNvPr hidden="false" id="79" name="Shape 79"/>
          <p:cNvSpPr txBox="true"/>
          <p:nvPr isPhoto="false"/>
        </p:nvSpPr>
        <p:spPr>
          <a:xfrm flipH="false" flipV="false" rot="0">
            <a:off x="0" y="4430937"/>
            <a:ext cx="6858000" cy="2003625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15000"/>
              </a:lnSpc>
            </a:pPr>
            <a: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ДЛЯ </a:t>
            </a:r>
            <a: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АБИТУРИЕНТА,</a:t>
            </a:r>
            <a:b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</a:br>
            <a: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ПОСТУПАЮЩЕГО НА ОБУЧЕНИЕ </a:t>
            </a:r>
            <a:b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</a:br>
            <a: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ПО ОБРАЗОВАТЕЛЬНЫМ ПРОГРАММАМ </a:t>
            </a:r>
            <a:b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</a:br>
            <a: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ВЫСШЕГО </a:t>
            </a:r>
            <a: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ОБРАЗОВАНИЯ</a:t>
            </a:r>
            <a: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 </a:t>
            </a:r>
            <a:endParaRPr b="true" sz="1800">
              <a:solidFill>
                <a:srgbClr val="003399"/>
              </a:solidFill>
              <a:latin typeface="Tahoma"/>
              <a:ea typeface="Tahoma"/>
              <a:cs typeface="Tahoma"/>
            </a:endParaRPr>
          </a:p>
          <a:p>
            <a:pPr algn="ctr" indent="0" marL="0">
              <a:lnSpc>
                <a:spcPct val="115000"/>
              </a:lnSpc>
            </a:pPr>
            <a: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В РАМКАХ ПРИЕМНОЙ КАМПАНИИ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indent="0" marL="0">
              <a:lnSpc>
                <a:spcPct val="115000"/>
              </a:lnSpc>
            </a:pPr>
            <a: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2024/2025 УЧЕБНОГО ГОДА</a:t>
            </a:r>
            <a:endParaRPr b="true" sz="1800">
              <a:solidFill>
                <a:srgbClr val="003399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hidden="false" id="80" name="Shape 80"/>
          <p:cNvSpPr txBox="true"/>
          <p:nvPr isPhoto="false"/>
        </p:nvSpPr>
        <p:spPr>
          <a:xfrm flipH="false" flipV="false" rot="0">
            <a:off x="0" y="3357916"/>
            <a:ext cx="6858000" cy="103323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0">
              <a:lnSpc>
                <a:spcPct val="115000"/>
              </a:lnSpc>
            </a:pPr>
            <a:r>
              <a:rPr b="true" sz="2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ПАМЯТКА ОБ ОРГАНИЗАЦИИ </a:t>
            </a:r>
            <a:endParaRPr b="true" sz="2800">
              <a:solidFill>
                <a:srgbClr val="003399"/>
              </a:solidFill>
              <a:latin typeface="Tahoma"/>
              <a:ea typeface="Tahoma"/>
              <a:cs typeface="Tahoma"/>
            </a:endParaRPr>
          </a:p>
          <a:p>
            <a:pPr algn="ctr" indent="0" marL="0">
              <a:lnSpc>
                <a:spcPct val="115000"/>
              </a:lnSpc>
            </a:pPr>
            <a:r>
              <a:rPr b="true" sz="2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ЦЕЛЕВОГО ОБУЧЕНИЯ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</p:sld>
</file>

<file path=ppt/slides/slide2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81" name="GroupShape 8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pic>
        <p:nvPicPr>
          <p:cNvPr hidden="false" id="83" name="Picture 83"/>
          <p:cNvPicPr preferRelativeResize="true"/>
          <p:nvPr isPhoto="false"/>
        </p:nvPicPr>
        <p:blipFill>
          <a:blip r:embed="rId1"/>
          <a:srcRect b="0" l="0" r="0" t="11231"/>
          <a:stretch/>
        </p:blipFill>
        <p:spPr>
          <a:xfrm flipH="false" flipV="false" rot="7970554">
            <a:off x="-187805" y="8277069"/>
            <a:ext cx="1564518" cy="1719579"/>
          </a:xfrm>
          <a:prstGeom prst="rect">
            <a:avLst/>
          </a:prstGeom>
          <a:ln>
            <a:noFill/>
          </a:ln>
        </p:spPr>
      </p:pic>
      <p:sp>
        <p:nvSpPr>
          <p:cNvPr hidden="false" id="84" name="Shape 84"/>
          <p:cNvSpPr txBox="true"/>
          <p:nvPr isPhoto="false"/>
        </p:nvSpPr>
        <p:spPr>
          <a:xfrm flipH="false" flipV="false" rot="0">
            <a:off x="-215900" y="9429331"/>
            <a:ext cx="6858000" cy="378693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457200">
              <a:lnSpc>
                <a:spcPct val="115000"/>
              </a:lnSpc>
            </a:pPr>
            <a: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2</a:t>
            </a:r>
            <a:endParaRPr b="true" sz="1600">
              <a:solidFill>
                <a:srgbClr val="003399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hidden="false" id="85" name="Shape 85"/>
          <p:cNvSpPr txBox="false"/>
          <p:nvPr isPhoto="false"/>
        </p:nvSpPr>
        <p:spPr>
          <a:xfrm flipH="false" flipV="false" rot="0">
            <a:off x="477624" y="495393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  <a:prstDash val="solid"/>
          </a:ln>
        </p:spPr>
        <p:txBody>
          <a:bodyPr anchor="ctr" bIns="45720" lIns="91440" rIns="91440" tIns="45720"/>
          <a:p>
            <a:pPr algn="ctr" indent="0" marL="0"/>
            <a:endParaRPr sz="1800">
              <a:solidFill>
                <a:srgbClr val="00339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86" name="Shape 86"/>
          <p:cNvSpPr txBox="true"/>
          <p:nvPr isPhoto="false"/>
        </p:nvSpPr>
        <p:spPr>
          <a:xfrm flipH="false" flipV="false" rot="0">
            <a:off x="594454" y="476669"/>
            <a:ext cx="416917" cy="63171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 marR="139694">
              <a:lnSpc>
                <a:spcPct val="107000"/>
              </a:lnSpc>
              <a:spcAft>
                <a:spcPts val="800"/>
              </a:spcAft>
            </a:pPr>
            <a:r>
              <a:rPr sz="3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1</a:t>
            </a:r>
            <a:endParaRPr sz="3600">
              <a:solidFill>
                <a:srgbClr val="003399"/>
              </a:solidFill>
              <a:latin typeface="Tahoma "/>
              <a:ea typeface="Tahoma "/>
              <a:cs typeface="Tahoma "/>
            </a:endParaRPr>
          </a:p>
        </p:txBody>
      </p:sp>
      <p:sp>
        <p:nvSpPr>
          <p:cNvPr hidden="false" id="87" name="Shape 87"/>
          <p:cNvSpPr txBox="true"/>
          <p:nvPr isPhoto="false"/>
        </p:nvSpPr>
        <p:spPr>
          <a:xfrm flipH="false" flipV="false" rot="0">
            <a:off x="1180713" y="645782"/>
            <a:ext cx="5935848" cy="338554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l" indent="0" marL="0"/>
            <a:r>
              <a:rPr b="true" sz="1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Выбрать предложение о целевом обучении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88" name="Shape 88"/>
          <p:cNvSpPr txBox="true"/>
          <p:nvPr isPhoto="false"/>
        </p:nvSpPr>
        <p:spPr>
          <a:xfrm flipH="false" flipV="false" rot="0">
            <a:off x="1488663" y="997998"/>
            <a:ext cx="4924247" cy="28623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l" indent="0" marL="0">
              <a:lnSpc>
                <a:spcPct val="90000"/>
              </a:lnSpc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Найти предложения работодателей о целевом обучении.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hidden="false" id="90" name="Picture 90"/>
          <p:cNvPicPr preferRelativeResize="true"/>
          <p:nvPr isPhoto="false"/>
        </p:nvPicPr>
        <p:blipFill>
          <a:blip r:embed="rId2"/>
          <a:srcRect b="34718" l="11546" r="17549" t="32224"/>
          <a:stretch/>
        </p:blipFill>
        <p:spPr>
          <a:xfrm flipH="false" flipV="false" rot="0">
            <a:off x="5058218" y="1285879"/>
            <a:ext cx="1316592" cy="670159"/>
          </a:xfrm>
          <a:prstGeom prst="flowChartAlternateProcess">
            <a:avLst/>
          </a:prstGeom>
        </p:spPr>
      </p:pic>
      <p:pic>
        <p:nvPicPr>
          <p:cNvPr hidden="false" id="92" name="Picture 92"/>
          <p:cNvPicPr preferRelativeResize="true"/>
          <p:nvPr isPhoto="false"/>
        </p:nvPicPr>
        <p:blipFill>
          <a:blip>
            <a:extLst>
              <a:ext uri="{96DAC541-7B7A-43D3-8B79-37D633B846F1}">
                <asvg:svgBlip r:embed="rId3"/>
              </a:ext>
            </a:extLst>
          </a:blip>
          <a:stretch/>
        </p:blipFill>
        <p:spPr>
          <a:xfrm flipH="false" flipV="false" rot="0">
            <a:off x="1273579" y="1021636"/>
            <a:ext cx="209550" cy="270532"/>
          </a:xfrm>
          <a:prstGeom prst="rect">
            <a:avLst/>
          </a:prstGeom>
        </p:spPr>
      </p:pic>
      <p:sp>
        <p:nvSpPr>
          <p:cNvPr hidden="false" id="93" name="Shape 93"/>
          <p:cNvSpPr txBox="false"/>
          <p:nvPr isPhoto="false"/>
        </p:nvSpPr>
        <p:spPr>
          <a:xfrm flipH="false" flipV="false" rot="0">
            <a:off x="477624" y="4398061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  <a:prstDash val="solid"/>
          </a:ln>
        </p:spPr>
        <p:txBody>
          <a:bodyPr anchor="ctr" bIns="45720" lIns="91440" rIns="91440" tIns="45720"/>
          <a:p>
            <a:pPr algn="ctr" indent="0" marL="0"/>
            <a:endParaRPr sz="1800">
              <a:solidFill>
                <a:srgbClr val="01277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94" name="Shape 94"/>
          <p:cNvSpPr txBox="true"/>
          <p:nvPr isPhoto="false"/>
        </p:nvSpPr>
        <p:spPr>
          <a:xfrm flipH="false" flipV="false" rot="0">
            <a:off x="603764" y="4398061"/>
            <a:ext cx="416917" cy="63171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 marR="139694">
              <a:lnSpc>
                <a:spcPct val="107000"/>
              </a:lnSpc>
              <a:spcAft>
                <a:spcPts val="800"/>
              </a:spcAft>
            </a:pPr>
            <a:r>
              <a:rPr sz="3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2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95" name="Shape 95"/>
          <p:cNvSpPr txBox="true"/>
          <p:nvPr isPhoto="false"/>
        </p:nvSpPr>
        <p:spPr>
          <a:xfrm flipH="false" flipV="false" rot="0">
            <a:off x="1180713" y="4361414"/>
            <a:ext cx="5952795" cy="830996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l" indent="0" marL="0"/>
            <a:r>
              <a:rPr b="true" sz="1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Выбрать способ подачи заявки </a:t>
            </a:r>
            <a:br>
              <a:rPr b="true" sz="16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b="true" sz="1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на заключение договора о целевом обучении, оформить и подать заявку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96" name="Shape 96"/>
          <p:cNvSpPr txBox="true"/>
          <p:nvPr isPhoto="false"/>
        </p:nvSpPr>
        <p:spPr>
          <a:xfrm flipH="false" flipV="false" rot="0">
            <a:off x="1483130" y="1253505"/>
            <a:ext cx="3845640" cy="738664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l" indent="0" marL="0"/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Заказчики целевого обучения размещают предложения на ЕЦП «Работа в России»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b="true"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не позднее</a:t>
            </a:r>
            <a:r>
              <a:rPr b="true"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 </a:t>
            </a:r>
            <a:r>
              <a:rPr b="true"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10 июня.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97" name="Shape 97"/>
          <p:cNvSpPr txBox="true"/>
          <p:nvPr isPhoto="false"/>
        </p:nvSpPr>
        <p:spPr>
          <a:xfrm flipH="false" flipV="false" rot="0">
            <a:off x="1488663" y="2010608"/>
            <a:ext cx="4924247" cy="480130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>
              <a:lnSpc>
                <a:spcPct val="90000"/>
              </a:lnSpc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Изучить предложение о целевом обучении, которое Вас заинтересовало.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hidden="false" id="99" name="Picture 99"/>
          <p:cNvPicPr preferRelativeResize="true"/>
          <p:nvPr isPhoto="false"/>
        </p:nvPicPr>
        <p:blipFill>
          <a:blip>
            <a:extLst>
              <a:ext uri="{96DAC541-7B7A-43D3-8B79-37D633B846F1}">
                <asvg:svgBlip r:embed="rId4"/>
              </a:ext>
            </a:extLst>
          </a:blip>
          <a:stretch/>
        </p:blipFill>
        <p:spPr>
          <a:xfrm flipH="false" flipV="false" rot="0">
            <a:off x="1273579" y="2099743"/>
            <a:ext cx="209550" cy="270531"/>
          </a:xfrm>
          <a:prstGeom prst="rect">
            <a:avLst/>
          </a:prstGeom>
        </p:spPr>
      </p:pic>
      <p:sp>
        <p:nvSpPr>
          <p:cNvPr hidden="false" id="100" name="Shape 100"/>
          <p:cNvSpPr txBox="true"/>
          <p:nvPr isPhoto="false"/>
        </p:nvSpPr>
        <p:spPr>
          <a:xfrm flipH="false" flipV="false" rot="0">
            <a:off x="1483130" y="2458663"/>
            <a:ext cx="5031970" cy="1384995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/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Предложение о целевом обучении заказчик размещает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b="true"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по форме</a:t>
            </a: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, представленной в постановлении Правительства Российской Федерации от 27 апреля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2024 г. № 555 «О целевом обучении по образовательным программам среднего профессионального и высшего образования».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01" name="Shape 101"/>
          <p:cNvSpPr txBox="true"/>
          <p:nvPr isPhoto="false"/>
        </p:nvSpPr>
        <p:spPr>
          <a:xfrm flipH="false" flipV="false" rot="0">
            <a:off x="1273579" y="5241261"/>
            <a:ext cx="4987315" cy="2031325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l" indent="0" marL="0" marR="132080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1-й способ – в электронном виде (при наличии технической возможности) одновременно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с заявлением о приеме на обучение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 образовательную организацию высшего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образования. В этом случае Вы формируете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 направляете заявку в федеральной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государственной информационной системе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«Единый портал государственных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 муниципальных услуг (функций)» (ЕПГУ).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02" name="Shape 102"/>
          <p:cNvSpPr txBox="true"/>
          <p:nvPr isPhoto="false"/>
        </p:nvSpPr>
        <p:spPr>
          <a:xfrm flipH="false" flipV="false" rot="0">
            <a:off x="1273579" y="7288690"/>
            <a:ext cx="5368521" cy="911018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 marR="132080">
              <a:lnSpc>
                <a:spcPct val="95000"/>
              </a:lnSpc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2-й способ – в письменном виде на бумажном носителе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 образовательную организацию высшего образования,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 которую собираетесь поступать, вместе с заявлением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 приеме на обучение.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hidden="false" id="104" name="Picture 104"/>
          <p:cNvPicPr preferRelativeResize="true"/>
          <p:nvPr isPhoto="false"/>
        </p:nvPicPr>
        <p:blipFill>
          <a:blip r:embed="rId5"/>
          <a:srcRect b="0" l="5637" r="31908" t="0"/>
          <a:stretch/>
        </p:blipFill>
        <p:spPr>
          <a:xfrm flipH="false" flipV="false" rot="0">
            <a:off x="5424643" y="5502257"/>
            <a:ext cx="836250" cy="795942"/>
          </a:xfrm>
          <a:prstGeom prst="ellipse">
            <a:avLst/>
          </a:prstGeom>
        </p:spPr>
      </p:pic>
      <p:sp>
        <p:nvSpPr>
          <p:cNvPr hidden="false" id="105" name="Shape 105"/>
          <p:cNvSpPr txBox="true"/>
          <p:nvPr isPhoto="false"/>
        </p:nvSpPr>
        <p:spPr>
          <a:xfrm flipH="false" flipV="false" rot="0">
            <a:off x="1266526" y="8199709"/>
            <a:ext cx="5368520" cy="1115690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lstStyle>
            <a:defPPr/>
            <a:lvl1pPr algn="just" indent="0" lvl="0" marL="0" marR="132080">
              <a:lnSpc>
                <a:spcPct val="95000"/>
              </a:lnSpc>
              <a:defRPr sz="1400">
                <a:solidFill>
                  <a:srgbClr val="008080"/>
                </a:solidFill>
                <a:latin typeface="Tahoma "/>
                <a:ea typeface="Tahoma "/>
                <a:cs typeface="Tahoma 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>
                <a:solidFill>
                  <a:srgbClr val="003399"/>
                </a:solidFill>
              </a:rPr>
              <a:t>В этом случае </a:t>
            </a:r>
            <a:r>
              <a:rPr b="true">
                <a:solidFill>
                  <a:srgbClr val="003399"/>
                </a:solidFill>
              </a:rPr>
              <a:t>форму заявки </a:t>
            </a:r>
            <a:r>
              <a:rPr>
                <a:solidFill>
                  <a:srgbClr val="003399"/>
                </a:solidFill>
              </a:rPr>
              <a:t>Вы берете из текста постановления Правительства Российской Федерации </a:t>
            </a:r>
            <a:br>
              <a:rPr>
                <a:solidFill>
                  <a:srgbClr val="003399"/>
                </a:solidFill>
              </a:rPr>
            </a:br>
            <a:r>
              <a:rPr>
                <a:solidFill>
                  <a:srgbClr val="003399"/>
                </a:solidFill>
              </a:rPr>
              <a:t>от 27 апреля 2024 г. № 555 «О целевом обучении </a:t>
            </a:r>
            <a:br>
              <a:rPr>
                <a:solidFill>
                  <a:srgbClr val="003399"/>
                </a:solidFill>
              </a:rPr>
            </a:br>
            <a:r>
              <a:rPr>
                <a:solidFill>
                  <a:srgbClr val="003399"/>
                </a:solidFill>
              </a:rPr>
              <a:t>по образовательным программам среднего профессионального и высшего образования».  </a:t>
            </a:r>
          </a:p>
        </p:txBody>
      </p:sp>
      <p:sp>
        <p:nvSpPr>
          <p:cNvPr hidden="false" id="106" name="Shape 106"/>
          <p:cNvSpPr txBox="true"/>
          <p:nvPr isPhoto="false"/>
        </p:nvSpPr>
        <p:spPr>
          <a:xfrm flipH="false" flipV="false" rot="0">
            <a:off x="1495715" y="3813139"/>
            <a:ext cx="5019385" cy="48013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>
              <a:lnSpc>
                <a:spcPct val="90000"/>
              </a:lnSpc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 2024 году </a:t>
            </a:r>
            <a:r>
              <a:rPr b="true"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25 июля </a:t>
            </a: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– крайний срок подачи гражданами заявок на заключение договоров о целевом обучении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hidden="false" id="108" name="Picture 108"/>
          <p:cNvPicPr preferRelativeResize="true"/>
          <p:nvPr isPhoto="false"/>
        </p:nvPicPr>
        <p:blipFill>
          <a:blip>
            <a:extLst>
              <a:ext uri="{96DAC541-7B7A-43D3-8B79-37D633B846F1}">
                <asvg:svgBlip r:embed="rId6"/>
              </a:ext>
            </a:extLst>
          </a:blip>
          <a:stretch/>
        </p:blipFill>
        <p:spPr>
          <a:xfrm flipH="false" flipV="false" rot="0">
            <a:off x="1273579" y="3840097"/>
            <a:ext cx="209550" cy="270531"/>
          </a:xfrm>
          <a:prstGeom prst="rect">
            <a:avLst/>
          </a:prstGeom>
        </p:spPr>
      </p:pic>
    </p:spTree>
  </p:cSld>
</p:sld>
</file>

<file path=ppt/slides/slide3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09" name="GroupShape 10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pic>
        <p:nvPicPr>
          <p:cNvPr hidden="false" id="111" name="Picture 111"/>
          <p:cNvPicPr preferRelativeResize="true"/>
          <p:nvPr isPhoto="false"/>
        </p:nvPicPr>
        <p:blipFill>
          <a:blip r:embed="rId1"/>
          <a:srcRect b="0" l="0" r="0" t="11231"/>
          <a:stretch/>
        </p:blipFill>
        <p:spPr>
          <a:xfrm flipH="false" flipV="false" rot="7970554">
            <a:off x="-187805" y="8277069"/>
            <a:ext cx="1564518" cy="1719579"/>
          </a:xfrm>
          <a:prstGeom prst="rect">
            <a:avLst/>
          </a:prstGeom>
          <a:ln>
            <a:noFill/>
          </a:ln>
        </p:spPr>
      </p:pic>
      <p:sp>
        <p:nvSpPr>
          <p:cNvPr hidden="false" id="112" name="Shape 112"/>
          <p:cNvSpPr txBox="true"/>
          <p:nvPr isPhoto="false"/>
        </p:nvSpPr>
        <p:spPr>
          <a:xfrm flipH="false" flipV="false" rot="0">
            <a:off x="-244340" y="9246782"/>
            <a:ext cx="6858000" cy="378693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457200">
              <a:lnSpc>
                <a:spcPct val="115000"/>
              </a:lnSpc>
            </a:pPr>
            <a: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3</a:t>
            </a:r>
            <a:endParaRPr b="true" sz="1600">
              <a:solidFill>
                <a:srgbClr val="003399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hidden="false" id="113" name="Shape 113"/>
          <p:cNvSpPr txBox="false"/>
          <p:nvPr isPhoto="false"/>
        </p:nvSpPr>
        <p:spPr>
          <a:xfrm flipH="false" flipV="false" rot="0">
            <a:off x="662046" y="4505391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  <a:prstDash val="solid"/>
          </a:ln>
        </p:spPr>
        <p:txBody>
          <a:bodyPr anchor="ctr" bIns="45720" lIns="91440" rIns="91440" tIns="45720"/>
          <a:p>
            <a:pPr algn="ctr" indent="0" marL="0"/>
            <a:endParaRPr sz="1800">
              <a:solidFill>
                <a:srgbClr val="00666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14" name="Shape 114"/>
          <p:cNvSpPr txBox="true"/>
          <p:nvPr isPhoto="false"/>
        </p:nvSpPr>
        <p:spPr>
          <a:xfrm flipH="false" flipV="false" rot="0">
            <a:off x="791602" y="4502540"/>
            <a:ext cx="416917" cy="63171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 marR="139694">
              <a:lnSpc>
                <a:spcPct val="107000"/>
              </a:lnSpc>
              <a:spcAft>
                <a:spcPts val="800"/>
              </a:spcAft>
            </a:pPr>
            <a:r>
              <a:rPr sz="3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3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15" name="Shape 115"/>
          <p:cNvSpPr txBox="true"/>
          <p:nvPr isPhoto="false"/>
        </p:nvSpPr>
        <p:spPr>
          <a:xfrm flipH="false" flipV="false" rot="0">
            <a:off x="1355859" y="439862"/>
            <a:ext cx="5273541" cy="3981603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 marR="139700">
              <a:lnSpc>
                <a:spcPct val="90000"/>
              </a:lnSpc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Если планируете подать заявку в бумажном варианте,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то можете сначала направить ее копию в образовательную организацию высшего образования по электронной почте, а потом прийти и отдать письменный оригинал заявки.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Вам нужно успеть подать заявку и заявление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до завершения приема документов на поступление.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indent="0" marL="0" marR="139700">
              <a:lnSpc>
                <a:spcPct val="90000"/>
              </a:lnSpc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 заявке на целевое обучение должны содержаться сведения о наименовании заказчика целевого обучения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 идентификационный номер предложения о целевом обучении, на которое Вы откликнулись. Полную информацию о заказчике и условиях целевого обучения смотрите на ЕЦП «Работа в России».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indent="0" marL="0" marR="132080">
              <a:lnSpc>
                <a:spcPct val="90000"/>
              </a:lnSpc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Если Вам не исполнилось 18 лет, добавьте к заявке письменное согласие Вашего родителя, усыновителя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или попечителя (законного представителя)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на заключение договора о целевом обучении. Согласие необходимо добавить при любом способе подачи заявки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на заключение договора о целевом обучении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(в электронном или бумажном виде).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16" name="Shape 116"/>
          <p:cNvSpPr txBox="true"/>
          <p:nvPr isPhoto="false"/>
        </p:nvSpPr>
        <p:spPr>
          <a:xfrm flipH="false" flipV="false" rot="0">
            <a:off x="1355859" y="4421466"/>
            <a:ext cx="4840095" cy="1077218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l" indent="0" marL="0"/>
            <a:r>
              <a:rPr b="true" sz="1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Проверить, что Вас зачислили </a:t>
            </a:r>
            <a:br>
              <a:rPr b="true" sz="16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b="true" sz="1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на обучение. Выяснить дату приказа </a:t>
            </a:r>
            <a:br>
              <a:rPr b="true" sz="16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b="true" sz="1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 зачислении в образовательную организацию высшего образования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17" name="Shape 117"/>
          <p:cNvSpPr txBox="true"/>
          <p:nvPr isPhoto="false"/>
        </p:nvSpPr>
        <p:spPr>
          <a:xfrm flipH="false" flipV="false" rot="0">
            <a:off x="1340119" y="5498684"/>
            <a:ext cx="5273541" cy="3787704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 marR="136525">
              <a:lnSpc>
                <a:spcPct val="90000"/>
              </a:lnSpc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Подписать договор о целевом обучении можно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после того, как образовательная организация высшего образования издаст приказ </a:t>
            </a: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 зачислении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 передаст сведения из этого приказа заказчику целевого обучения.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indent="0" marL="0" marR="136525">
              <a:lnSpc>
                <a:spcPct val="90000"/>
              </a:lnSpc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Если Вас зачислили в образовательную организацию высшего образования и Вы ранее на ЕПГУ подавали заявку в электронном виде на целевое обучение в </a:t>
            </a: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эту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образовательную </a:t>
            </a: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организацию, то обязательно сообщите об этом руководству образовательной организации, чтобы сведения о зачислении были направлены заказчику целевого обучения. Без этого Вы не сможете заключить договор о целевом обучении.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indent="0" marL="0" marR="136525">
              <a:lnSpc>
                <a:spcPct val="90000"/>
              </a:lnSpc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ВНИМАНИЕ! Количество зачисленных на обучение и ранее подававших заявки может превышать количество договоров, которые планировал заключить заказчик целевого обучения. В такой ситуации заказчик проводит дополнительный отбор кандидатов на целевое обучение.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</p:sld>
</file>

<file path=ppt/slides/slide4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18" name="GroupShape 11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pic>
        <p:nvPicPr>
          <p:cNvPr hidden="false" id="120" name="Picture 120"/>
          <p:cNvPicPr preferRelativeResize="true"/>
          <p:nvPr isPhoto="false"/>
        </p:nvPicPr>
        <p:blipFill>
          <a:blip r:embed="rId1"/>
          <a:srcRect b="0" l="0" r="0" t="11231"/>
          <a:stretch/>
        </p:blipFill>
        <p:spPr>
          <a:xfrm flipH="false" flipV="false" rot="7970554">
            <a:off x="-187805" y="8277069"/>
            <a:ext cx="1564518" cy="1719579"/>
          </a:xfrm>
          <a:prstGeom prst="rect">
            <a:avLst/>
          </a:prstGeom>
          <a:ln>
            <a:noFill/>
          </a:ln>
        </p:spPr>
      </p:pic>
      <p:sp>
        <p:nvSpPr>
          <p:cNvPr hidden="false" id="121" name="Shape 121"/>
          <p:cNvSpPr txBox="true"/>
          <p:nvPr isPhoto="false"/>
        </p:nvSpPr>
        <p:spPr>
          <a:xfrm flipH="false" flipV="false" rot="0">
            <a:off x="-215900" y="9429331"/>
            <a:ext cx="6858000" cy="378693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ctr" indent="0" marL="457200">
              <a:lnSpc>
                <a:spcPct val="115000"/>
              </a:lnSpc>
            </a:pPr>
            <a:r>
              <a:rPr b="true" sz="1800">
                <a:solidFill>
                  <a:srgbClr val="003399"/>
                </a:solidFill>
                <a:latin typeface="Tahoma"/>
                <a:ea typeface="Tahoma"/>
                <a:cs typeface="Tahoma"/>
              </a:rPr>
              <a:t>4</a:t>
            </a:r>
            <a:endParaRPr b="true" sz="1600">
              <a:solidFill>
                <a:srgbClr val="003399"/>
              </a:solidFill>
              <a:latin typeface="Tahoma"/>
              <a:ea typeface="Tahoma"/>
              <a:cs typeface="Tahoma"/>
            </a:endParaRPr>
          </a:p>
        </p:txBody>
      </p:sp>
      <p:sp>
        <p:nvSpPr>
          <p:cNvPr hidden="false" id="122" name="Shape 122"/>
          <p:cNvSpPr txBox="false"/>
          <p:nvPr isPhoto="false"/>
        </p:nvSpPr>
        <p:spPr>
          <a:xfrm flipH="false" flipV="false" rot="0">
            <a:off x="513059" y="407055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  <a:prstDash val="solid"/>
          </a:ln>
        </p:spPr>
        <p:txBody>
          <a:bodyPr anchor="ctr" bIns="45720" lIns="91440" rIns="91440" tIns="45720"/>
          <a:p>
            <a:pPr algn="ctr" indent="0" marL="0"/>
            <a:endParaRPr sz="1800">
              <a:solidFill>
                <a:srgbClr val="00666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23" name="Shape 123"/>
          <p:cNvSpPr txBox="true"/>
          <p:nvPr isPhoto="false"/>
        </p:nvSpPr>
        <p:spPr>
          <a:xfrm flipH="false" flipV="false" rot="0">
            <a:off x="629915" y="404204"/>
            <a:ext cx="416917" cy="63171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 marR="139694">
              <a:lnSpc>
                <a:spcPct val="107000"/>
              </a:lnSpc>
              <a:spcAft>
                <a:spcPts val="800"/>
              </a:spcAft>
            </a:pPr>
            <a:r>
              <a:rPr sz="3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4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24" name="Shape 124"/>
          <p:cNvSpPr txBox="true"/>
          <p:nvPr isPhoto="false"/>
        </p:nvSpPr>
        <p:spPr>
          <a:xfrm flipH="false" flipV="false" rot="0">
            <a:off x="1206499" y="512040"/>
            <a:ext cx="4840094" cy="338554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l" indent="0" marL="0"/>
            <a:r>
              <a:rPr b="true" sz="1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Заключить договор о целевом обучении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25" name="Shape 125"/>
          <p:cNvSpPr txBox="false"/>
          <p:nvPr isPhoto="false"/>
        </p:nvSpPr>
        <p:spPr>
          <a:xfrm flipH="false" flipV="false" rot="0">
            <a:off x="513059" y="6615483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  <a:prstDash val="solid"/>
          </a:ln>
        </p:spPr>
        <p:txBody>
          <a:bodyPr anchor="ctr" bIns="45720" lIns="91440" rIns="91440" tIns="45720"/>
          <a:p>
            <a:pPr algn="ctr" indent="0" marL="0"/>
            <a:endParaRPr sz="1800">
              <a:solidFill>
                <a:srgbClr val="006664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26" name="Shape 126"/>
          <p:cNvSpPr txBox="true"/>
          <p:nvPr isPhoto="false"/>
        </p:nvSpPr>
        <p:spPr>
          <a:xfrm flipH="false" flipV="false" rot="0">
            <a:off x="629915" y="6612632"/>
            <a:ext cx="416917" cy="63171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 marR="139694">
              <a:lnSpc>
                <a:spcPct val="107000"/>
              </a:lnSpc>
              <a:spcAft>
                <a:spcPts val="800"/>
              </a:spcAft>
            </a:pPr>
            <a:r>
              <a:rPr sz="3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5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27" name="Shape 127"/>
          <p:cNvSpPr txBox="true"/>
          <p:nvPr isPhoto="false"/>
        </p:nvSpPr>
        <p:spPr>
          <a:xfrm flipH="false" flipV="false" rot="0">
            <a:off x="1206499" y="6549224"/>
            <a:ext cx="5427203" cy="830997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l" indent="0" marL="0"/>
            <a:r>
              <a:rPr b="true" sz="1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Уведомить образовательную организацию высшего образования о заключении договора </a:t>
            </a:r>
            <a:br>
              <a:rPr b="true" sz="16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b="true" sz="16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 целевом обучении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28" name="Shape 128"/>
          <p:cNvSpPr txBox="true"/>
          <p:nvPr isPhoto="false"/>
        </p:nvSpPr>
        <p:spPr>
          <a:xfrm flipH="false" flipV="false" rot="0">
            <a:off x="1206499" y="888113"/>
            <a:ext cx="5431402" cy="5888791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 marR="139065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Если Вам не исполнилось 18 лет, то заключить договор можно только с письменного согласия законного представителя, данного в письменном виде на бумажном носителе или через ЕПГУ (при наличии технической возможности).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indent="0" marL="0" marR="139065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1-й способ – договор заключается в электронном виде. Если образовательная организация высшего образования является стороной договора, то она подписывает договор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о целевом обучении на ЕЦП «Работа в России», как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и заказчик целевого обучения. Вы подписываете договор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с помощью мобильного приложения «</a:t>
            </a: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Госключ</a:t>
            </a: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».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indent="0" marL="0" marR="139065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2-й способ – договор заключается на бумаге. Форма договора утверждена постановлением Правительства Российской Федерации от 27 апреля 2024 г. № 555 </a:t>
            </a:r>
            <a:b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</a:b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«О целевом обучении по образовательным программам среднего профессионального и высшего образования».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indent="0" marL="0" marR="139065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Подготовить текст договора о целевом обучении, ознакомить Вас с текстом, урегулировать разногласия (если будут), определить время и место заключения договора, напечатать нужное количество экземпляров обязан заказчик целевого обучения. 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indent="0" marL="0" marR="139065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Договор о целевом обучении заключается до дня начала учебного года включительно. Если договор не был заключен до указанной даты – обучающийся отчисляется.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129" name="Shape 129"/>
          <p:cNvSpPr txBox="true"/>
          <p:nvPr isPhoto="false"/>
        </p:nvSpPr>
        <p:spPr>
          <a:xfrm flipH="false" flipV="false" rot="0">
            <a:off x="1206499" y="7444703"/>
            <a:ext cx="5455643" cy="954106"/>
          </a:xfrm>
          <a:prstGeom prst="rect">
            <a:avLst/>
          </a:prstGeom>
          <a:noFill/>
        </p:spPr>
        <p:txBody>
          <a:bodyPr bIns="45720" lIns="91440" rIns="91440" tIns="45720" wrap="square">
            <a:spAutoFit/>
          </a:bodyPr>
          <a:p>
            <a:pPr algn="just" indent="0" marL="0" marR="139065">
              <a:spcAft>
                <a:spcPts val="800"/>
              </a:spcAft>
            </a:pP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Необходимо </a:t>
            </a:r>
            <a:r>
              <a:rPr b="true"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письменно в течение 10 рабочих дней </a:t>
            </a:r>
            <a:r>
              <a:rPr sz="1400">
                <a:solidFill>
                  <a:srgbClr val="003399"/>
                </a:solidFill>
                <a:latin typeface="Tahoma "/>
                <a:ea typeface="Tahoma "/>
                <a:cs typeface="Tahoma "/>
              </a:rPr>
              <a:t>после заключения договора о целевом обучении проинформировать руководство образовательной организации.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hidden="false" id="131" name="Picture 131"/>
          <p:cNvPicPr preferRelativeResize="true"/>
          <p:nvPr isPhoto="false"/>
        </p:nvPicPr>
        <p:blipFill>
          <a:blip r:embed="rId2"/>
          <a:srcRect b="34718" l="11546" r="17549" t="32224"/>
          <a:stretch/>
        </p:blipFill>
        <p:spPr>
          <a:xfrm flipH="false" flipV="false" rot="0">
            <a:off x="1979580" y="8538584"/>
            <a:ext cx="1534177" cy="780912"/>
          </a:xfrm>
          <a:prstGeom prst="flowChartAlternateProcess">
            <a:avLst/>
          </a:prstGeom>
        </p:spPr>
      </p:pic>
      <p:pic>
        <p:nvPicPr>
          <p:cNvPr hidden="false" id="133" name="Picture 133"/>
          <p:cNvPicPr preferRelativeResize="true"/>
          <p:nvPr isPhoto="false"/>
        </p:nvPicPr>
        <p:blipFill>
          <a:blip r:embed="rId3"/>
          <a:stretch/>
        </p:blipFill>
        <p:spPr>
          <a:xfrm flipH="false" flipV="false" rot="0">
            <a:off x="3834592" y="8477510"/>
            <a:ext cx="937950" cy="937951"/>
          </a:xfrm>
          <a:prstGeom prst="rect">
            <a:avLst/>
          </a:prstGeom>
        </p:spPr>
      </p:pic>
      <p:sp>
        <p:nvSpPr>
          <p:cNvPr hidden="false" id="134" name="Shape 134"/>
          <p:cNvSpPr txBox="false"/>
          <p:nvPr isPhoto="false"/>
        </p:nvSpPr>
        <p:spPr>
          <a:xfrm flipH="false" flipV="false" rot="0">
            <a:off x="3682242" y="8329335"/>
            <a:ext cx="1286897" cy="1225886"/>
          </a:xfrm>
          <a:prstGeom prst="roundRect">
            <a:avLst/>
          </a:prstGeom>
          <a:noFill/>
          <a:ln w="19050">
            <a:solidFill>
              <a:srgbClr val="003399"/>
            </a:solidFill>
            <a:prstDash val="solid"/>
          </a:ln>
        </p:spPr>
        <p:txBody>
          <a:bodyPr anchor="ctr" bIns="45720" lIns="91440" rIns="91440" tIns="45720"/>
          <a:p>
            <a:pPr algn="ctr" indent="0" marL="0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</p:sld>
</file>

<file path=ppt/theme/theme1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name="Office 2013 - 2022 Theme">
  <a:themeElements>
    <a:clrScheme name="Office 2013 - 2022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 2013 - 2022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</a:theme>
</file>

<file path=docProps/app.xml><?xml version="1.0" encoding="utf-8"?>
<Properties xmlns="http://schemas.openxmlformats.org/officeDocument/2006/extended-properties">
  <Template>Normal.dotm</Template>
  <TotalTime>0</TotalTime>
  <DocSecurity>0</DocSecurity>
  <ScaleCrop>false</ScaleCrop>
  <Application>MyOffice-CoreFramework-Android/33-1224.848.9354.852.1@c335a14a5742481cc8f26ecdf1133f38a1c9a55e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2024-05-29T18:09:19Z</dcterms:modified>
</cp:coreProperties>
</file>