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86" r:id="rId4"/>
    <p:sldId id="259" r:id="rId5"/>
    <p:sldId id="280" r:id="rId6"/>
    <p:sldId id="266" r:id="rId7"/>
    <p:sldId id="268" r:id="rId8"/>
    <p:sldId id="271" r:id="rId9"/>
    <p:sldId id="261" r:id="rId10"/>
    <p:sldId id="262" r:id="rId11"/>
    <p:sldId id="282" r:id="rId12"/>
    <p:sldId id="263" r:id="rId13"/>
    <p:sldId id="270" r:id="rId14"/>
    <p:sldId id="279" r:id="rId15"/>
    <p:sldId id="278" r:id="rId16"/>
    <p:sldId id="276" r:id="rId17"/>
    <p:sldId id="265" r:id="rId18"/>
    <p:sldId id="273" r:id="rId19"/>
    <p:sldId id="272" r:id="rId20"/>
    <p:sldId id="287" r:id="rId21"/>
    <p:sldId id="288" r:id="rId22"/>
    <p:sldId id="289" r:id="rId23"/>
    <p:sldId id="290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4B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>
      <p:cViewPr varScale="1">
        <p:scale>
          <a:sx n="78" d="100"/>
          <a:sy n="78" d="100"/>
        </p:scale>
        <p:origin x="13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5DF41-20E9-4445-A5FD-BF056A9822E0}" type="datetimeFigureOut">
              <a:rPr lang="ru-RU"/>
              <a:pPr>
                <a:defRPr/>
              </a:pPr>
              <a:t>пт 14.11.25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AC3801-A129-41A1-B50F-982C8CF0B92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9273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809E1-F7C3-4E57-A976-89E1ADC80046}" type="datetimeFigureOut">
              <a:rPr lang="ru-RU"/>
              <a:pPr>
                <a:defRPr/>
              </a:pPr>
              <a:t>пт 14.11.25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4F497-F3F3-49AA-81B1-0A3264449FE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51848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FDF7F-1B94-4828-B099-904012E2F34F}" type="datetimeFigureOut">
              <a:rPr lang="ru-RU"/>
              <a:pPr>
                <a:defRPr/>
              </a:pPr>
              <a:t>пт 14.11.25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BFB541-3813-495E-9A40-DB4EAB70AA3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0264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87B01-5C3A-47A0-AEC7-6ACAD6583CC7}" type="datetimeFigureOut">
              <a:rPr lang="ru-RU"/>
              <a:pPr>
                <a:defRPr/>
              </a:pPr>
              <a:t>пт 14.11.25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88FA31-C79B-43D1-9B50-BD0CB331FEC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5981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11C9A-82C1-4CE6-AD32-9E1868AD8716}" type="datetimeFigureOut">
              <a:rPr lang="ru-RU"/>
              <a:pPr>
                <a:defRPr/>
              </a:pPr>
              <a:t>пт 14.11.25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8F5705-DA63-4C71-942C-BB585535FE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62838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DAA10-C2F3-4941-8EC0-344328B72E04}" type="datetimeFigureOut">
              <a:rPr lang="ru-RU"/>
              <a:pPr>
                <a:defRPr/>
              </a:pPr>
              <a:t>пт 14.11.25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CE807-3DB3-4B7D-BF6A-7EAECA031AC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1597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2F14C-59EB-44E4-B794-ADB379FD3042}" type="datetimeFigureOut">
              <a:rPr lang="ru-RU"/>
              <a:pPr>
                <a:defRPr/>
              </a:pPr>
              <a:t>пт 14.11.25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6BA105-F54E-455A-9007-04B65C1BA80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14725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250C3-2C57-4ED7-A970-F06D28F9534A}" type="datetimeFigureOut">
              <a:rPr lang="ru-RU"/>
              <a:pPr>
                <a:defRPr/>
              </a:pPr>
              <a:t>пт 14.11.25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84EE5E-20B6-4D18-9C85-080B5D4888B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01881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967DF-BD85-4C2B-AD1A-D0A40D070B44}" type="datetimeFigureOut">
              <a:rPr lang="ru-RU"/>
              <a:pPr>
                <a:defRPr/>
              </a:pPr>
              <a:t>пт 14.11.25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AE8753-6FAA-4289-A2E3-112F48FCEB8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80940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E9D02-DF56-4356-A1DD-ECD4EC3630BD}" type="datetimeFigureOut">
              <a:rPr lang="ru-RU"/>
              <a:pPr>
                <a:defRPr/>
              </a:pPr>
              <a:t>пт 14.11.25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D5F860-48C7-42EF-B1C0-33E5F050DC5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7974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C8C46-F047-41E0-9F96-596FFD21F1D0}" type="datetimeFigureOut">
              <a:rPr lang="ru-RU"/>
              <a:pPr>
                <a:defRPr/>
              </a:pPr>
              <a:t>пт 14.11.25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6132BB-F92D-401B-9627-4FADE0C2E7C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08962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5BECAC8-B9CC-4B4B-9F0B-CEDC6AAE697D}" type="datetimeFigureOut">
              <a:rPr lang="ru-RU"/>
              <a:pPr>
                <a:defRPr/>
              </a:pPr>
              <a:t>пт 14.11.25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EEC0EEA-C200-48B1-950E-32FE4510482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85800" y="476672"/>
            <a:ext cx="7772400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бюджетное дошкольное образовательное учреждение «Раздольненский детский сад № 1 «Звёздочка»</a:t>
            </a:r>
            <a:endParaRPr lang="ru-RU" sz="1400" b="1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Раздольненского района Республики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Педагогическая находка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Тема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«В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оспитание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дошкольниках нравственно-патриотических чувств посредством коллективной изобразительной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endParaRPr lang="ru-RU" sz="2400" b="1" i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Просолова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Н.Г.</a:t>
            </a:r>
          </a:p>
          <a:p>
            <a:pPr algn="r"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2025г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minus-Ti-Rossiya-moya-olhanskiy-ru-cu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7624" y="55172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4757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85800" y="476672"/>
            <a:ext cx="7772400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8640960" cy="62031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27784" y="63229"/>
            <a:ext cx="43843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Православный храм </a:t>
            </a:r>
            <a:r>
              <a:rPr lang="ru-RU" sz="20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пгт.Раздольное</a:t>
            </a:r>
            <a:endParaRPr lang="ru-RU" sz="20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9802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85800" y="476672"/>
            <a:ext cx="7772400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169" y="476672"/>
            <a:ext cx="6032311" cy="61396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75856" y="27516"/>
            <a:ext cx="28243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«Крым в сердце моем»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4707" y="630544"/>
            <a:ext cx="2221698" cy="56249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Крым родной </a:t>
            </a:r>
            <a:endParaRPr lang="ru-RU" sz="2000" b="1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мой любимый!</a:t>
            </a:r>
            <a:endParaRPr lang="ru-RU" sz="2000" b="1" i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Солнце, море </a:t>
            </a:r>
            <a:endParaRPr lang="ru-RU" sz="2000" b="1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песок.</a:t>
            </a:r>
            <a:endParaRPr lang="ru-RU" sz="2000" b="1" i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Крым родной </a:t>
            </a:r>
            <a:endParaRPr lang="ru-RU" sz="2000" b="1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мой любимый!</a:t>
            </a:r>
            <a:endParaRPr lang="ru-RU" sz="2000" b="1" i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Детский звонкий </a:t>
            </a:r>
            <a:endParaRPr lang="ru-RU" sz="2000" b="1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голосок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i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Крым родной </a:t>
            </a:r>
            <a:endParaRPr lang="ru-RU" sz="2000" b="1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мой любимый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Мир, простор </a:t>
            </a:r>
            <a:endParaRPr lang="ru-RU" sz="2000" b="1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красота.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Люди мира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будьте вместе,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воюйте </a:t>
            </a:r>
            <a:endParaRPr lang="ru-RU" sz="2000" b="1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никогда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600" b="1" i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346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85800" y="476672"/>
            <a:ext cx="7772400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Памятный знак в честь воинов-односельчан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443" y="2852936"/>
            <a:ext cx="2870399" cy="38271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967" y="4274818"/>
            <a:ext cx="2244481" cy="240531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829481" y="87008"/>
            <a:ext cx="21589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«Крымская весна»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602277"/>
            <a:ext cx="4824536" cy="36556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717033"/>
            <a:ext cx="3006128" cy="296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2081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85800" y="476672"/>
            <a:ext cx="7772400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Памятный знак в честь воинов-односельчан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249" y="332656"/>
            <a:ext cx="5428207" cy="62310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59" y="2886917"/>
            <a:ext cx="2592201" cy="32575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497838"/>
            <a:ext cx="285578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Крым - частичка Родины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>
              <a:spcAft>
                <a:spcPts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Родины – России!</a:t>
            </a:r>
            <a:endParaRPr lang="ru-RU" sz="1600" b="1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 разрушит наш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союз</a:t>
            </a:r>
          </a:p>
          <a:p>
            <a:pPr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никакая сила!</a:t>
            </a:r>
            <a:endParaRPr lang="ru-RU" sz="1600" b="1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Дети Крыма за руки </a:t>
            </a: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дружно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все возьмёмся,</a:t>
            </a:r>
            <a:endParaRPr lang="ru-RU" sz="1600" b="1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согреет сердца </a:t>
            </a: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ласковое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солнце!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8951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85800" y="476672"/>
            <a:ext cx="7772400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140" y="238336"/>
            <a:ext cx="2840567" cy="21304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13463"/>
            <a:ext cx="3131840" cy="23488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4728" y="2231402"/>
            <a:ext cx="6197118" cy="43882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55368" y="476672"/>
            <a:ext cx="272068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День единства </a:t>
            </a: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будем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рядом, </a:t>
            </a: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Будем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навсегда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народности России </a:t>
            </a: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дальних селах, </a:t>
            </a: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городах!</a:t>
            </a:r>
          </a:p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rgbClr val="0F1A25"/>
                </a:solidFill>
                <a:latin typeface="Poppins"/>
              </a:rPr>
              <a:t>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97252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85800" y="476672"/>
            <a:ext cx="7772400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95" y="213732"/>
            <a:ext cx="3108037" cy="25144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1" y="2348597"/>
            <a:ext cx="7344816" cy="44427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41732"/>
            <a:ext cx="3517125" cy="24199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93837" y="560765"/>
            <a:ext cx="124001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«Мы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месте,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Мы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едины»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3932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85800" y="476672"/>
            <a:ext cx="7772400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911263"/>
            <a:ext cx="7289776" cy="5470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9870" y="509302"/>
            <a:ext cx="7449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Памятный знак в честь воинов-односельчан Раздольненского района</a:t>
            </a:r>
          </a:p>
        </p:txBody>
      </p:sp>
    </p:spTree>
    <p:extLst>
      <p:ext uri="{BB962C8B-B14F-4D97-AF65-F5344CB8AC3E}">
        <p14:creationId xmlns:p14="http://schemas.microsoft.com/office/powerpoint/2010/main" val="28376722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85800" y="476672"/>
            <a:ext cx="7772400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461" y="1304101"/>
            <a:ext cx="7029077" cy="5042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59633" y="514895"/>
            <a:ext cx="7198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Победу тебе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дед, За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нашу жизнь, за мир, за небо,</a:t>
            </a:r>
            <a:b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Твой подвиг будет жить немало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лет, Спасибо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живу и верю!</a:t>
            </a:r>
          </a:p>
        </p:txBody>
      </p:sp>
    </p:spTree>
    <p:extLst>
      <p:ext uri="{BB962C8B-B14F-4D97-AF65-F5344CB8AC3E}">
        <p14:creationId xmlns:p14="http://schemas.microsoft.com/office/powerpoint/2010/main" val="27117937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85800" y="476672"/>
            <a:ext cx="7772400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89" y="1154520"/>
            <a:ext cx="7141021" cy="525658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63688" y="508189"/>
            <a:ext cx="55749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–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благодарность, Праздник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преклоненье.</a:t>
            </a:r>
            <a:b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Память. Жизни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радость. Праздник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единенье!</a:t>
            </a:r>
          </a:p>
        </p:txBody>
      </p:sp>
    </p:spTree>
    <p:extLst>
      <p:ext uri="{BB962C8B-B14F-4D97-AF65-F5344CB8AC3E}">
        <p14:creationId xmlns:p14="http://schemas.microsoft.com/office/powerpoint/2010/main" val="39765875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74083" y="366402"/>
            <a:ext cx="7772400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763" y="3318730"/>
            <a:ext cx="4989938" cy="333172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6692" y="581611"/>
            <a:ext cx="7630616" cy="2739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Результаты нашей работы: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стали единой командой, развились навыки сотрудничества, сформировался сплоченный коллектив.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i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У дошколят обогатились знания о малой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Родине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развились навыки работы с различными художественными материалами и техниками, они эмоционально воспринимают произведения искусства; стали бережнее относится к национальному наследию и традициям.</a:t>
            </a:r>
            <a:endParaRPr lang="ru-RU" sz="1400" b="1" i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Сформировалось у детей чувство принадлежности к своей стране, в коллективных работах на патриотическую тему отражаются их личные ощущения и переживания, связанные с Родиной.</a:t>
            </a:r>
            <a:endParaRPr lang="ru-RU" sz="1400" b="1" i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960" y="3318730"/>
            <a:ext cx="1812194" cy="13344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91" y="4869977"/>
            <a:ext cx="1875763" cy="13442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3875" y="4854442"/>
            <a:ext cx="1867300" cy="14140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0310" y="3313621"/>
            <a:ext cx="1922318" cy="144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6108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02043" y="476672"/>
            <a:ext cx="7772400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spcAft>
                <a:spcPts val="0"/>
              </a:spcAft>
            </a:pPr>
            <a:endParaRPr lang="ru-RU" sz="16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99592" y="620688"/>
            <a:ext cx="7419056" cy="182251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43608" y="688876"/>
            <a:ext cx="71287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/>
              </a:rPr>
              <a:t>Актуальность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Современный этап общественного развития России требует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соответствующего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нравственного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-патриотического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воспитания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детей, которое невозможно без дошкольного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образования, которое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направлено на всестороннее развитие личности каждого ребенка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lvl="0" algn="just">
              <a:spcAft>
                <a:spcPts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как указано в ФГОС ДО.      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15835" y="2587218"/>
            <a:ext cx="7419056" cy="17501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Цель моей педагогической находки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заключается формировании чувства патриотизма  и любви к Родине у детей старшего дошкольного возраста посредством коллективной изобразительной деятельности.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15835" y="4477564"/>
            <a:ext cx="7419056" cy="1763603"/>
          </a:xfrm>
          <a:prstGeom prst="roundRect">
            <a:avLst/>
          </a:prstGeom>
          <a:solidFill>
            <a:srgbClr val="DF4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Новизна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педагогическая целесообразность работы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заключается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том, что формирование нравственно - патриотическое воспитания дошкольников происходит через создание коллективных работ.</a:t>
            </a:r>
          </a:p>
          <a:p>
            <a:pPr lvl="0" algn="just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2565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74083" y="366402"/>
            <a:ext cx="7772400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979" y="231231"/>
            <a:ext cx="4427984" cy="269840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981" y="260532"/>
            <a:ext cx="3633531" cy="263979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56" y="3318731"/>
            <a:ext cx="4367504" cy="277456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038" y="3318730"/>
            <a:ext cx="3999512" cy="276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6147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74083" y="366402"/>
            <a:ext cx="7772400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73" y="1340768"/>
            <a:ext cx="3163343" cy="35885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639437"/>
            <a:ext cx="4741967" cy="29477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587" y="314782"/>
            <a:ext cx="4077635" cy="307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4409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74083" y="366402"/>
            <a:ext cx="7772400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548826"/>
            <a:ext cx="4383644" cy="30257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938" y="661654"/>
            <a:ext cx="4091395" cy="25922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716742"/>
            <a:ext cx="4062839" cy="25758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511" y="518794"/>
            <a:ext cx="4242351" cy="271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6136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74083" y="366402"/>
            <a:ext cx="7772400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13055"/>
            <a:ext cx="4248472" cy="31036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470096"/>
            <a:ext cx="3628775" cy="31327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079" y="3624801"/>
            <a:ext cx="3330404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03025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84731" y="476672"/>
            <a:ext cx="7772400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3600450"/>
            <a:ext cx="2584928" cy="4999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034" y="4154975"/>
            <a:ext cx="6468417" cy="49991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55576" y="554651"/>
            <a:ext cx="7632848" cy="309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endParaRPr lang="ru-RU" sz="1600" b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170" lvl="0" algn="just">
              <a:spcAft>
                <a:spcPts val="0"/>
              </a:spcAft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Познакомить детей с элементами национальной символики, культурными и природными достопримечательностями родного края через изобразительное искусство.</a:t>
            </a:r>
            <a:endParaRPr lang="ru-RU" sz="1600" b="1" i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170" lvl="0" algn="just">
              <a:spcAft>
                <a:spcPts val="0"/>
              </a:spcAft>
            </a:pP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Развивать навыки работы с различными художественными материалами и техниками для отражения национальной тематики в творческих работах.</a:t>
            </a:r>
            <a:endParaRPr lang="ru-RU" sz="1600" b="1" i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170" lvl="0" algn="just">
              <a:spcAft>
                <a:spcPts val="0"/>
              </a:spcAft>
            </a:pP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Способствовать расширению кругозора детей, предоставляя им возможность изучать культурные и исторические особенности своей Родины через средства изобразительной деятельности.</a:t>
            </a:r>
            <a:endParaRPr lang="ru-RU" sz="1600" b="1" i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170" lvl="0" algn="just">
              <a:spcAft>
                <a:spcPts val="0"/>
              </a:spcAft>
            </a:pP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Прививать уважение к своему народу и гордость за родную страну через создание коллективных работ на патриотическую тему.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по патриотическому воспитанию велась по блокам: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4872" y="4685154"/>
            <a:ext cx="4602879" cy="4938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2026" y="5221813"/>
            <a:ext cx="2688569" cy="5243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7073" y="5813763"/>
            <a:ext cx="2042337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2303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85800" y="476672"/>
            <a:ext cx="7772400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694471" y="520384"/>
            <a:ext cx="50389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Мамина нежность, папина чуткость</a:t>
            </a:r>
            <a:b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Лучшие в детстве дары и лекарства!</a:t>
            </a:r>
            <a:b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только с годами приходит к нам мудрость:</a:t>
            </a:r>
            <a:b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– наше святое богатство!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5" y="1703392"/>
            <a:ext cx="5244075" cy="39330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064" y="2420888"/>
            <a:ext cx="3668748" cy="3886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9820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85800" y="476672"/>
            <a:ext cx="7772400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772506"/>
            <a:ext cx="7083587" cy="45821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27784" y="476672"/>
            <a:ext cx="43662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самых родных, дорогих человека,</a:t>
            </a:r>
            <a:b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слова любимых до скончания века.</a:t>
            </a:r>
            <a:b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Мамуля! Папуля! И в радости, и в ссоре,</a:t>
            </a:r>
            <a:b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мною вы рядом, нет лучше опоры.</a:t>
            </a:r>
          </a:p>
        </p:txBody>
      </p:sp>
    </p:spTree>
    <p:extLst>
      <p:ext uri="{BB962C8B-B14F-4D97-AF65-F5344CB8AC3E}">
        <p14:creationId xmlns:p14="http://schemas.microsoft.com/office/powerpoint/2010/main" val="22353719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85800" y="476672"/>
            <a:ext cx="7772400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402526"/>
            <a:ext cx="6693516" cy="49673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40978" y="167622"/>
            <a:ext cx="62646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«Любимое Черное море»</a:t>
            </a:r>
          </a:p>
          <a:p>
            <a:pPr>
              <a:spcAft>
                <a:spcPts val="0"/>
              </a:spcAft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«Море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Чёрное –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большое: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Утром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серо-голубое,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Днём оно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зелёное,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Пенное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солёное.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Ну, а ночью, при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луне,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Золотым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казалось мне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!»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40404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0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0044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85800" y="476672"/>
            <a:ext cx="7772400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Прилетели лебеди</a:t>
            </a:r>
            <a:b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нам на острова,</a:t>
            </a:r>
            <a:b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Опустились в трепете</a:t>
            </a:r>
            <a:b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Перья-кружева.</a:t>
            </a:r>
            <a:b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Стая белоснежная</a:t>
            </a:r>
            <a:b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прибрежных вод,</a:t>
            </a:r>
            <a:b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Выгнув шеи нежные,</a:t>
            </a:r>
            <a:b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воде плывёт.</a:t>
            </a:r>
            <a:b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Утки, чайки, кречеты…</a:t>
            </a:r>
            <a:b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простор, и ширь!</a:t>
            </a:r>
            <a:b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Радуется встрече весь</a:t>
            </a:r>
            <a:b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Заповедный мир.</a:t>
            </a:r>
            <a:b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благодарном лепете</a:t>
            </a:r>
            <a:b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Белая канва.</a:t>
            </a:r>
            <a:b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Возвращайтесь, лебеди,</a:t>
            </a:r>
            <a:b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нам на острова!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19872" y="476672"/>
            <a:ext cx="52501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 algn="just">
              <a:spcAft>
                <a:spcPts val="0"/>
              </a:spcAft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«Мой Край родной -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удивительный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Крым»</a:t>
            </a:r>
            <a:endParaRPr lang="ru-RU" sz="2000" b="1" i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882852"/>
            <a:ext cx="4092382" cy="543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72413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85800" y="476672"/>
            <a:ext cx="7772400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600456"/>
            <a:ext cx="63239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spcAft>
                <a:spcPts val="0"/>
              </a:spcAft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«Мой Край родной -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удивительный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Крым»</a:t>
            </a:r>
            <a:endParaRPr lang="ru-RU" sz="2000" b="1" i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70" y="1061032"/>
            <a:ext cx="7241159" cy="530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4213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85800" y="476672"/>
            <a:ext cx="7772400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mtClean="0"/>
              <a:t>М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90545"/>
            <a:ext cx="6750693" cy="50828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7584" y="476672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Руси с давнишних пор в семьях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водится на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во храм Богородицы</a:t>
            </a:r>
            <a:b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 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церковь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приводить детей ко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Причастию, чтобы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были им защита и </a:t>
            </a:r>
            <a:r>
              <a:rPr lang="ru-RU" sz="1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счастие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 нам рассказала про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и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храм привела до рассвета.</a:t>
            </a:r>
            <a:endParaRPr lang="ru-RU" sz="1600" b="1" i="1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5769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российский</Template>
  <TotalTime>627</TotalTime>
  <Words>500</Words>
  <Application>Microsoft Office PowerPoint</Application>
  <PresentationFormat>Экран (4:3)</PresentationFormat>
  <Paragraphs>110</Paragraphs>
  <Slides>23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Arial Unicode MS</vt:lpstr>
      <vt:lpstr>Calibri</vt:lpstr>
      <vt:lpstr>Georgia</vt:lpstr>
      <vt:lpstr>Poppins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100</cp:revision>
  <dcterms:created xsi:type="dcterms:W3CDTF">2025-02-01T12:10:29Z</dcterms:created>
  <dcterms:modified xsi:type="dcterms:W3CDTF">2025-11-14T12:07:43Z</dcterms:modified>
</cp:coreProperties>
</file>