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343" r:id="rId2"/>
    <p:sldId id="344" r:id="rId3"/>
    <p:sldId id="334" r:id="rId4"/>
    <p:sldId id="275" r:id="rId5"/>
    <p:sldId id="289" r:id="rId6"/>
    <p:sldId id="328" r:id="rId7"/>
    <p:sldId id="329" r:id="rId8"/>
    <p:sldId id="278" r:id="rId9"/>
    <p:sldId id="313" r:id="rId10"/>
    <p:sldId id="342" r:id="rId11"/>
    <p:sldId id="338" r:id="rId12"/>
    <p:sldId id="273" r:id="rId13"/>
    <p:sldId id="341" r:id="rId14"/>
    <p:sldId id="309" r:id="rId15"/>
    <p:sldId id="258" r:id="rId16"/>
    <p:sldId id="260" r:id="rId17"/>
    <p:sldId id="293" r:id="rId18"/>
    <p:sldId id="295" r:id="rId19"/>
    <p:sldId id="296" r:id="rId20"/>
    <p:sldId id="297" r:id="rId21"/>
    <p:sldId id="298" r:id="rId22"/>
    <p:sldId id="299" r:id="rId23"/>
    <p:sldId id="301" r:id="rId24"/>
    <p:sldId id="303" r:id="rId25"/>
    <p:sldId id="294" r:id="rId26"/>
    <p:sldId id="305" r:id="rId27"/>
    <p:sldId id="272" r:id="rId28"/>
    <p:sldId id="317" r:id="rId29"/>
    <p:sldId id="319" r:id="rId30"/>
    <p:sldId id="269" r:id="rId31"/>
    <p:sldId id="280" r:id="rId32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9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4000E-096A-472B-A77F-3BAAE3A1C8A1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E31B051-149A-4B55-89CA-5C89E8E7094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Школьник обобщает, использует информацию на основе своих исследований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моделирования сложных задач. Использует знания в нестандартных контекстах </a:t>
          </a:r>
        </a:p>
      </dgm:t>
    </dgm:pt>
    <dgm:pt modelId="{C5B51A1B-EAE0-4C9A-B42C-B56A31B21B6D}" type="parTrans" cxnId="{7649EA11-0276-4005-9C33-FD90F11FD1B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1FC5043-C7C6-4EBF-A431-4A3D3279A1AD}" type="sibTrans" cxnId="{7649EA11-0276-4005-9C33-FD90F11FD1B7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885C3CE-EECD-45B8-BFB6-B761DFB92167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Связывает различные источники информации и представления,  плавно переходит от одного к другому. Способен к продвинутому математическому мышлению и рассуждению</a:t>
          </a:r>
        </a:p>
      </dgm:t>
    </dgm:pt>
    <dgm:pt modelId="{F9D69451-64F2-4F94-8DC0-455A1BF6F05D}" type="parTrans" cxnId="{7A623941-B622-44DC-92F8-957B911FB22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9D56518-31D5-43FB-82D7-2046BFBF074E}" type="sibTrans" cxnId="{7A623941-B622-44DC-92F8-957B911FB225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F5EC44-CAD0-42CE-B02F-22E5D2D4867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Применяют свое понимание и навыки символических и формальных математических операций  функций, чтобы развить новые подходы и стратегии решения задач	</a:t>
          </a:r>
        </a:p>
      </dgm:t>
    </dgm:pt>
    <dgm:pt modelId="{28F4392B-9FCC-4981-A263-B9A3DAD2DDF3}" type="parTrans" cxnId="{EB33B6A4-E9B4-40D6-9CC3-B65FAA43DBD4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9D88DA-73EC-41DC-B43B-1A4DB1B58BD9}" type="sibTrans" cxnId="{EB33B6A4-E9B4-40D6-9CC3-B65FAA43DBD4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663FA66-60C8-404D-A6D3-3FAE5DEE7782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Анализируют свои действия, формулируют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точно сообщают о своих решениях относительно личных выводов,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 их соответствии исходной ситуации </a:t>
          </a:r>
        </a:p>
      </dgm:t>
    </dgm:pt>
    <dgm:pt modelId="{383B7B48-321D-4FC8-9B74-035E78B1F5F4}" type="par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369111D-7FD0-4CC2-8E6E-F7D6D76393D1}" type="sib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834C9B-5054-46D8-9F31-3F841E4ED553}" type="pres">
      <dgm:prSet presAssocID="{F424000E-096A-472B-A77F-3BAAE3A1C8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0B270-2AAD-4D7D-9BDA-330E2CF4ED9F}" type="pres">
      <dgm:prSet presAssocID="{F424000E-096A-472B-A77F-3BAAE3A1C8A1}" presName="dummyMaxCanvas" presStyleCnt="0">
        <dgm:presLayoutVars/>
      </dgm:prSet>
      <dgm:spPr/>
    </dgm:pt>
    <dgm:pt modelId="{8DDDD71F-E12E-4BC2-B4CA-E6C96829FD42}" type="pres">
      <dgm:prSet presAssocID="{F424000E-096A-472B-A77F-3BAAE3A1C8A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A29C1-3E6E-4EF3-9A01-5751C8DA6A92}" type="pres">
      <dgm:prSet presAssocID="{F424000E-096A-472B-A77F-3BAAE3A1C8A1}" presName="FourNodes_2" presStyleLbl="node1" presStyleIdx="1" presStyleCnt="4" custLinFactNeighborY="-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0861C-2B4B-4938-875B-292FDE9CD92A}" type="pres">
      <dgm:prSet presAssocID="{F424000E-096A-472B-A77F-3BAAE3A1C8A1}" presName="FourNodes_3" presStyleLbl="node1" presStyleIdx="2" presStyleCnt="4" custLinFactNeighborY="-1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9C344-C322-4409-A6CB-ACAA850D3250}" type="pres">
      <dgm:prSet presAssocID="{F424000E-096A-472B-A77F-3BAAE3A1C8A1}" presName="FourNodes_4" presStyleLbl="node1" presStyleIdx="3" presStyleCnt="4" custScaleY="124672" custLinFactNeighborY="-9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41122-0BF4-44E4-974C-89EB427D6CAA}" type="pres">
      <dgm:prSet presAssocID="{F424000E-096A-472B-A77F-3BAAE3A1C8A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2FB8-DEB5-496F-8B24-832CE5EC02B3}" type="pres">
      <dgm:prSet presAssocID="{F424000E-096A-472B-A77F-3BAAE3A1C8A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F7FA-C190-40B9-9736-3FEB3FD56454}" type="pres">
      <dgm:prSet presAssocID="{F424000E-096A-472B-A77F-3BAAE3A1C8A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5B794-0019-4F57-93DF-F7B31968D67F}" type="pres">
      <dgm:prSet presAssocID="{F424000E-096A-472B-A77F-3BAAE3A1C8A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A820-F2FD-419F-80D2-F79C80B4B5E2}" type="pres">
      <dgm:prSet presAssocID="{F424000E-096A-472B-A77F-3BAAE3A1C8A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F8EA7-096E-454F-99D9-61E4B77C9323}" type="pres">
      <dgm:prSet presAssocID="{F424000E-096A-472B-A77F-3BAAE3A1C8A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3A9D4-EBC3-485D-B773-0DD51754675A}" type="pres">
      <dgm:prSet presAssocID="{F424000E-096A-472B-A77F-3BAAE3A1C8A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36455-2BCD-4F6A-BE46-8AEBB30C62BC}" type="presOf" srcId="{E885C3CE-EECD-45B8-BFB6-B761DFB92167}" destId="{776A29C1-3E6E-4EF3-9A01-5751C8DA6A92}" srcOrd="0" destOrd="0" presId="urn:microsoft.com/office/officeart/2005/8/layout/vProcess5"/>
    <dgm:cxn modelId="{595E82B5-F10B-4D69-85EF-0806B487D491}" type="presOf" srcId="{21FC5043-C7C6-4EBF-A431-4A3D3279A1AD}" destId="{A0541122-0BF4-44E4-974C-89EB427D6CAA}" srcOrd="0" destOrd="0" presId="urn:microsoft.com/office/officeart/2005/8/layout/vProcess5"/>
    <dgm:cxn modelId="{7A623941-B622-44DC-92F8-957B911FB225}" srcId="{F424000E-096A-472B-A77F-3BAAE3A1C8A1}" destId="{E885C3CE-EECD-45B8-BFB6-B761DFB92167}" srcOrd="1" destOrd="0" parTransId="{F9D69451-64F2-4F94-8DC0-455A1BF6F05D}" sibTransId="{29D56518-31D5-43FB-82D7-2046BFBF074E}"/>
    <dgm:cxn modelId="{FB153EA0-B0D1-491E-B7C2-28BE7B86BF44}" type="presOf" srcId="{A6F5EC44-CAD0-42CE-B02F-22E5D2D48670}" destId="{4720861C-2B4B-4938-875B-292FDE9CD92A}" srcOrd="0" destOrd="0" presId="urn:microsoft.com/office/officeart/2005/8/layout/vProcess5"/>
    <dgm:cxn modelId="{96235CA1-AECE-4B73-A135-614BB3FBFF84}" type="presOf" srcId="{E885C3CE-EECD-45B8-BFB6-B761DFB92167}" destId="{A902A820-F2FD-419F-80D2-F79C80B4B5E2}" srcOrd="1" destOrd="0" presId="urn:microsoft.com/office/officeart/2005/8/layout/vProcess5"/>
    <dgm:cxn modelId="{B649EDB8-E8B8-4B3D-BDF4-09E7B3E68F4B}" type="presOf" srcId="{0663FA66-60C8-404D-A6D3-3FAE5DEE7782}" destId="{CDA3A9D4-EBC3-485D-B773-0DD51754675A}" srcOrd="1" destOrd="0" presId="urn:microsoft.com/office/officeart/2005/8/layout/vProcess5"/>
    <dgm:cxn modelId="{EE6D9F23-AE7F-45AE-9153-07DE7B6C88AF}" srcId="{F424000E-096A-472B-A77F-3BAAE3A1C8A1}" destId="{0663FA66-60C8-404D-A6D3-3FAE5DEE7782}" srcOrd="3" destOrd="0" parTransId="{383B7B48-321D-4FC8-9B74-035E78B1F5F4}" sibTransId="{1369111D-7FD0-4CC2-8E6E-F7D6D76393D1}"/>
    <dgm:cxn modelId="{5C92BD8A-D8B9-4C0C-BE04-B5033200033A}" type="presOf" srcId="{F424000E-096A-472B-A77F-3BAAE3A1C8A1}" destId="{CF834C9B-5054-46D8-9F31-3F841E4ED553}" srcOrd="0" destOrd="0" presId="urn:microsoft.com/office/officeart/2005/8/layout/vProcess5"/>
    <dgm:cxn modelId="{EB33B6A4-E9B4-40D6-9CC3-B65FAA43DBD4}" srcId="{F424000E-096A-472B-A77F-3BAAE3A1C8A1}" destId="{A6F5EC44-CAD0-42CE-B02F-22E5D2D48670}" srcOrd="2" destOrd="0" parTransId="{28F4392B-9FCC-4981-A263-B9A3DAD2DDF3}" sibTransId="{A49D88DA-73EC-41DC-B43B-1A4DB1B58BD9}"/>
    <dgm:cxn modelId="{A7CA9187-AB2F-485D-ACB0-7C9172020CF1}" type="presOf" srcId="{0663FA66-60C8-404D-A6D3-3FAE5DEE7782}" destId="{05D9C344-C322-4409-A6CB-ACAA850D3250}" srcOrd="0" destOrd="0" presId="urn:microsoft.com/office/officeart/2005/8/layout/vProcess5"/>
    <dgm:cxn modelId="{7649EA11-0276-4005-9C33-FD90F11FD1B7}" srcId="{F424000E-096A-472B-A77F-3BAAE3A1C8A1}" destId="{BE31B051-149A-4B55-89CA-5C89E8E70945}" srcOrd="0" destOrd="0" parTransId="{C5B51A1B-EAE0-4C9A-B42C-B56A31B21B6D}" sibTransId="{21FC5043-C7C6-4EBF-A431-4A3D3279A1AD}"/>
    <dgm:cxn modelId="{037DCA37-436F-4EC7-BE13-C44A11F93E32}" type="presOf" srcId="{A49D88DA-73EC-41DC-B43B-1A4DB1B58BD9}" destId="{C076F7FA-C190-40B9-9736-3FEB3FD56454}" srcOrd="0" destOrd="0" presId="urn:microsoft.com/office/officeart/2005/8/layout/vProcess5"/>
    <dgm:cxn modelId="{D6A396A5-72F4-4CF6-B326-1ABC99C89DBE}" type="presOf" srcId="{BE31B051-149A-4B55-89CA-5C89E8E70945}" destId="{A745B794-0019-4F57-93DF-F7B31968D67F}" srcOrd="1" destOrd="0" presId="urn:microsoft.com/office/officeart/2005/8/layout/vProcess5"/>
    <dgm:cxn modelId="{66CD5D88-C2F4-4DE7-AB9C-6A06F7F2A4A6}" type="presOf" srcId="{29D56518-31D5-43FB-82D7-2046BFBF074E}" destId="{B4052FB8-DEB5-496F-8B24-832CE5EC02B3}" srcOrd="0" destOrd="0" presId="urn:microsoft.com/office/officeart/2005/8/layout/vProcess5"/>
    <dgm:cxn modelId="{7C295AE1-59D6-4059-98C3-1A78DAFDE00C}" type="presOf" srcId="{A6F5EC44-CAD0-42CE-B02F-22E5D2D48670}" destId="{E4DF8EA7-096E-454F-99D9-61E4B77C9323}" srcOrd="1" destOrd="0" presId="urn:microsoft.com/office/officeart/2005/8/layout/vProcess5"/>
    <dgm:cxn modelId="{BE00CDC5-E70B-4D1A-98DA-F49F514E3F2F}" type="presOf" srcId="{BE31B051-149A-4B55-89CA-5C89E8E70945}" destId="{8DDDD71F-E12E-4BC2-B4CA-E6C96829FD42}" srcOrd="0" destOrd="0" presId="urn:microsoft.com/office/officeart/2005/8/layout/vProcess5"/>
    <dgm:cxn modelId="{69217B4A-D496-46EA-A048-A007CC098361}" type="presParOf" srcId="{CF834C9B-5054-46D8-9F31-3F841E4ED553}" destId="{D660B270-2AAD-4D7D-9BDA-330E2CF4ED9F}" srcOrd="0" destOrd="0" presId="urn:microsoft.com/office/officeart/2005/8/layout/vProcess5"/>
    <dgm:cxn modelId="{900FFC88-FD88-47A9-BC44-59CAC41A6EDC}" type="presParOf" srcId="{CF834C9B-5054-46D8-9F31-3F841E4ED553}" destId="{8DDDD71F-E12E-4BC2-B4CA-E6C96829FD42}" srcOrd="1" destOrd="0" presId="urn:microsoft.com/office/officeart/2005/8/layout/vProcess5"/>
    <dgm:cxn modelId="{099C8173-A97F-47B9-A4D3-56BB9C25A183}" type="presParOf" srcId="{CF834C9B-5054-46D8-9F31-3F841E4ED553}" destId="{776A29C1-3E6E-4EF3-9A01-5751C8DA6A92}" srcOrd="2" destOrd="0" presId="urn:microsoft.com/office/officeart/2005/8/layout/vProcess5"/>
    <dgm:cxn modelId="{4A585BA5-8381-4D63-A9B9-3B1F479FFD6C}" type="presParOf" srcId="{CF834C9B-5054-46D8-9F31-3F841E4ED553}" destId="{4720861C-2B4B-4938-875B-292FDE9CD92A}" srcOrd="3" destOrd="0" presId="urn:microsoft.com/office/officeart/2005/8/layout/vProcess5"/>
    <dgm:cxn modelId="{6A2FF22D-5B73-48A5-83D2-CEA3A9D21520}" type="presParOf" srcId="{CF834C9B-5054-46D8-9F31-3F841E4ED553}" destId="{05D9C344-C322-4409-A6CB-ACAA850D3250}" srcOrd="4" destOrd="0" presId="urn:microsoft.com/office/officeart/2005/8/layout/vProcess5"/>
    <dgm:cxn modelId="{B0FC1CF8-0601-477C-933B-AF4A49BF9051}" type="presParOf" srcId="{CF834C9B-5054-46D8-9F31-3F841E4ED553}" destId="{A0541122-0BF4-44E4-974C-89EB427D6CAA}" srcOrd="5" destOrd="0" presId="urn:microsoft.com/office/officeart/2005/8/layout/vProcess5"/>
    <dgm:cxn modelId="{BBA4B09C-4744-4F64-8B07-90BAA5B72170}" type="presParOf" srcId="{CF834C9B-5054-46D8-9F31-3F841E4ED553}" destId="{B4052FB8-DEB5-496F-8B24-832CE5EC02B3}" srcOrd="6" destOrd="0" presId="urn:microsoft.com/office/officeart/2005/8/layout/vProcess5"/>
    <dgm:cxn modelId="{F75A3F7F-D379-446F-9365-903BF50DEE51}" type="presParOf" srcId="{CF834C9B-5054-46D8-9F31-3F841E4ED553}" destId="{C076F7FA-C190-40B9-9736-3FEB3FD56454}" srcOrd="7" destOrd="0" presId="urn:microsoft.com/office/officeart/2005/8/layout/vProcess5"/>
    <dgm:cxn modelId="{B557F66D-B480-4435-83CD-4820F9DB4803}" type="presParOf" srcId="{CF834C9B-5054-46D8-9F31-3F841E4ED553}" destId="{A745B794-0019-4F57-93DF-F7B31968D67F}" srcOrd="8" destOrd="0" presId="urn:microsoft.com/office/officeart/2005/8/layout/vProcess5"/>
    <dgm:cxn modelId="{746EACDC-3208-41DB-8FAE-715D4A66CBF0}" type="presParOf" srcId="{CF834C9B-5054-46D8-9F31-3F841E4ED553}" destId="{A902A820-F2FD-419F-80D2-F79C80B4B5E2}" srcOrd="9" destOrd="0" presId="urn:microsoft.com/office/officeart/2005/8/layout/vProcess5"/>
    <dgm:cxn modelId="{A3F67F4E-F94D-42CA-B1E2-44F1BC2EB611}" type="presParOf" srcId="{CF834C9B-5054-46D8-9F31-3F841E4ED553}" destId="{E4DF8EA7-096E-454F-99D9-61E4B77C9323}" srcOrd="10" destOrd="0" presId="urn:microsoft.com/office/officeart/2005/8/layout/vProcess5"/>
    <dgm:cxn modelId="{6EE93DD2-D497-402D-AA6B-7138243A9CB6}" type="presParOf" srcId="{CF834C9B-5054-46D8-9F31-3F841E4ED553}" destId="{CDA3A9D4-EBC3-485D-B773-0DD5175467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D92F-D9ED-4D72-8812-68EBCE71761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2849FB-AC9B-4C63-B982-7B94A8E489B2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Индивидуальные</a:t>
          </a:r>
        </a:p>
      </dgm:t>
    </dgm:pt>
    <dgm:pt modelId="{FD70398C-B4AE-44A6-8E24-6BD2C4AED655}" type="par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3F3FE9A-FD30-459C-A29F-DBE20AE493F8}" type="sib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3744791-D3FC-404C-8078-E17762CB1F3A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деятельность человека, его семьи, группы сверстников</a:t>
          </a:r>
        </a:p>
      </dgm:t>
    </dgm:pt>
    <dgm:pt modelId="{63FF8909-EC87-44B3-BD7D-F4D0D8A87496}" type="par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2F0F561-A9DF-4BF4-B544-C9F8651FF7FB}" type="sib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802BCB1-F50D-4DA4-9AD9-91C758E351F4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Виды деятельности: приготовление пищи, покупки, игры, здоровье, личный транспорт, спорт, путешествия, расписание дня и личные финансы</a:t>
          </a:r>
        </a:p>
      </dgm:t>
    </dgm:pt>
    <dgm:pt modelId="{EF8E647F-A71C-4111-AC5B-DDB6F96739F8}" type="parTrans" cxnId="{1CD0D1B4-1BEB-4A32-B4BB-10023E1713A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DF182F0-DC12-48E9-9336-D43B3F98E7E5}" type="sibTrans" cxnId="{1CD0D1B4-1BEB-4A32-B4BB-10023E1713A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9CF3D44-3437-47D4-A0FF-BE11F5CEF99F}">
      <dgm:prSet phldrT="[Текст]" custT="1"/>
      <dgm:spPr/>
      <dgm:t>
        <a:bodyPr/>
        <a:lstStyle/>
        <a:p>
          <a:r>
            <a:rPr lang="ru-RU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Профес-сиональные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39C4C97-B064-4766-A3E0-C8093B4C56DF}" type="par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1C87C1-CB69-4198-8114-A71C88634592}" type="sib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BBC0FC0-C908-463B-B43A-69C251A7CB19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Задачи про сферу труда</a:t>
          </a:r>
        </a:p>
      </dgm:t>
    </dgm:pt>
    <dgm:pt modelId="{4AFD6D04-D7B4-4844-9E20-88EDF1E1D9C5}" type="par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9E7B5D4-7D79-409A-A2F3-013DBFC6820E}" type="sib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1DAA5D1-F9A8-471D-ABBF-9E129B12D701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Понятия: измерение, расчет и заказ материалов для строительства, начисление зарплаты, бухучет, контроль качества, дизайн и архитектура</a:t>
          </a:r>
        </a:p>
      </dgm:t>
    </dgm:pt>
    <dgm:pt modelId="{22B52E37-2673-4CE4-B4E5-26C1F8F01682}" type="parTrans" cxnId="{F7374F0E-53C6-404A-945F-CB0960B7365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B8DA789-E436-4AE5-808D-2169558B503A}" type="sibTrans" cxnId="{F7374F0E-53C6-404A-945F-CB0960B7365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C2418F3-14F8-41B3-9D1A-95BA947AEB7F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Задания должны быть доступны для учеников 15-ти лет</a:t>
          </a:r>
        </a:p>
      </dgm:t>
    </dgm:pt>
    <dgm:pt modelId="{95B838BD-CAB4-4F03-9345-0325D640DA77}" type="parTrans" cxnId="{9D432B99-251E-4622-B9FF-DA5486C7C5A6}">
      <dgm:prSet/>
      <dgm:spPr/>
      <dgm:t>
        <a:bodyPr/>
        <a:lstStyle/>
        <a:p>
          <a:endParaRPr lang="ru-RU"/>
        </a:p>
      </dgm:t>
    </dgm:pt>
    <dgm:pt modelId="{4E3D396C-B9F0-488E-9684-154FB5DE2A39}" type="sibTrans" cxnId="{9D432B99-251E-4622-B9FF-DA5486C7C5A6}">
      <dgm:prSet/>
      <dgm:spPr/>
      <dgm:t>
        <a:bodyPr/>
        <a:lstStyle/>
        <a:p>
          <a:endParaRPr lang="ru-RU"/>
        </a:p>
      </dgm:t>
    </dgm:pt>
    <dgm:pt modelId="{9FB7045C-568C-4933-9D3D-6CF4A46774B7}" type="pres">
      <dgm:prSet presAssocID="{3522D92F-D9ED-4D72-8812-68EBCE7176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9617F-DCA4-4E06-A205-04745E4E2064}" type="pres">
      <dgm:prSet presAssocID="{C12849FB-AC9B-4C63-B982-7B94A8E489B2}" presName="composite" presStyleCnt="0"/>
      <dgm:spPr/>
    </dgm:pt>
    <dgm:pt modelId="{C740AEC4-B316-4F10-AFB5-68687BEF3F7C}" type="pres">
      <dgm:prSet presAssocID="{C12849FB-AC9B-4C63-B982-7B94A8E489B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67029-C7FD-4ADF-BD53-6B2780DEAC08}" type="pres">
      <dgm:prSet presAssocID="{C12849FB-AC9B-4C63-B982-7B94A8E489B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FB19B-1D6E-4FC8-AEF5-FD66550CAB71}" type="pres">
      <dgm:prSet presAssocID="{83F3FE9A-FD30-459C-A29F-DBE20AE493F8}" presName="space" presStyleCnt="0"/>
      <dgm:spPr/>
    </dgm:pt>
    <dgm:pt modelId="{19760304-A147-4B38-8613-9262695A9716}" type="pres">
      <dgm:prSet presAssocID="{79CF3D44-3437-47D4-A0FF-BE11F5CEF99F}" presName="composite" presStyleCnt="0"/>
      <dgm:spPr/>
    </dgm:pt>
    <dgm:pt modelId="{914F713E-3A0C-42FA-92AE-955DF2BF3394}" type="pres">
      <dgm:prSet presAssocID="{79CF3D44-3437-47D4-A0FF-BE11F5CEF99F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9B20A-1938-471D-9CF6-0BE812D16AD8}" type="pres">
      <dgm:prSet presAssocID="{79CF3D44-3437-47D4-A0FF-BE11F5CEF99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0CB87-0E76-4539-A7B6-9C7133ED41FE}" type="presOf" srcId="{1C2418F3-14F8-41B3-9D1A-95BA947AEB7F}" destId="{1BC9B20A-1938-471D-9CF6-0BE812D16AD8}" srcOrd="0" destOrd="2" presId="urn:microsoft.com/office/officeart/2005/8/layout/hList1"/>
    <dgm:cxn modelId="{12591733-4D05-4636-8D16-742009294ECB}" type="presOf" srcId="{63744791-D3FC-404C-8078-E17762CB1F3A}" destId="{CD767029-C7FD-4ADF-BD53-6B2780DEAC08}" srcOrd="0" destOrd="0" presId="urn:microsoft.com/office/officeart/2005/8/layout/hList1"/>
    <dgm:cxn modelId="{FD7CA886-29DA-45C4-9181-019DB71D089E}" srcId="{79CF3D44-3437-47D4-A0FF-BE11F5CEF99F}" destId="{7BBC0FC0-C908-463B-B43A-69C251A7CB19}" srcOrd="0" destOrd="0" parTransId="{4AFD6D04-D7B4-4844-9E20-88EDF1E1D9C5}" sibTransId="{F9E7B5D4-7D79-409A-A2F3-013DBFC6820E}"/>
    <dgm:cxn modelId="{1CD0D1B4-1BEB-4A32-B4BB-10023E1713AF}" srcId="{C12849FB-AC9B-4C63-B982-7B94A8E489B2}" destId="{E802BCB1-F50D-4DA4-9AD9-91C758E351F4}" srcOrd="1" destOrd="0" parTransId="{EF8E647F-A71C-4111-AC5B-DDB6F96739F8}" sibTransId="{7DF182F0-DC12-48E9-9336-D43B3F98E7E5}"/>
    <dgm:cxn modelId="{14342D27-B431-4F18-8F8D-0825B684221B}" srcId="{3522D92F-D9ED-4D72-8812-68EBCE717610}" destId="{79CF3D44-3437-47D4-A0FF-BE11F5CEF99F}" srcOrd="1" destOrd="0" parTransId="{339C4C97-B064-4766-A3E0-C8093B4C56DF}" sibTransId="{E61C87C1-CB69-4198-8114-A71C88634592}"/>
    <dgm:cxn modelId="{B3F32187-E81F-4F2B-9412-73A28C5FB92C}" type="presOf" srcId="{11DAA5D1-F9A8-471D-ABBF-9E129B12D701}" destId="{1BC9B20A-1938-471D-9CF6-0BE812D16AD8}" srcOrd="0" destOrd="1" presId="urn:microsoft.com/office/officeart/2005/8/layout/hList1"/>
    <dgm:cxn modelId="{F7374F0E-53C6-404A-945F-CB0960B73652}" srcId="{79CF3D44-3437-47D4-A0FF-BE11F5CEF99F}" destId="{11DAA5D1-F9A8-471D-ABBF-9E129B12D701}" srcOrd="1" destOrd="0" parTransId="{22B52E37-2673-4CE4-B4E5-26C1F8F01682}" sibTransId="{6B8DA789-E436-4AE5-808D-2169558B503A}"/>
    <dgm:cxn modelId="{49A2BD28-A230-4A84-A12C-74B9FFE10FB0}" srcId="{C12849FB-AC9B-4C63-B982-7B94A8E489B2}" destId="{63744791-D3FC-404C-8078-E17762CB1F3A}" srcOrd="0" destOrd="0" parTransId="{63FF8909-EC87-44B3-BD7D-F4D0D8A87496}" sibTransId="{32F0F561-A9DF-4BF4-B544-C9F8651FF7FB}"/>
    <dgm:cxn modelId="{62384762-E3E4-46CE-B8AA-01183103C9A7}" type="presOf" srcId="{79CF3D44-3437-47D4-A0FF-BE11F5CEF99F}" destId="{914F713E-3A0C-42FA-92AE-955DF2BF3394}" srcOrd="0" destOrd="0" presId="urn:microsoft.com/office/officeart/2005/8/layout/hList1"/>
    <dgm:cxn modelId="{9F7AE590-67B2-45B5-9E63-CEAA8214388E}" type="presOf" srcId="{E802BCB1-F50D-4DA4-9AD9-91C758E351F4}" destId="{CD767029-C7FD-4ADF-BD53-6B2780DEAC08}" srcOrd="0" destOrd="1" presId="urn:microsoft.com/office/officeart/2005/8/layout/hList1"/>
    <dgm:cxn modelId="{FC296D4F-D530-4724-B58E-9FC045057DC6}" type="presOf" srcId="{7BBC0FC0-C908-463B-B43A-69C251A7CB19}" destId="{1BC9B20A-1938-471D-9CF6-0BE812D16AD8}" srcOrd="0" destOrd="0" presId="urn:microsoft.com/office/officeart/2005/8/layout/hList1"/>
    <dgm:cxn modelId="{9491F282-ECFF-4478-98C6-02F9D7970E0D}" type="presOf" srcId="{C12849FB-AC9B-4C63-B982-7B94A8E489B2}" destId="{C740AEC4-B316-4F10-AFB5-68687BEF3F7C}" srcOrd="0" destOrd="0" presId="urn:microsoft.com/office/officeart/2005/8/layout/hList1"/>
    <dgm:cxn modelId="{9D432B99-251E-4622-B9FF-DA5486C7C5A6}" srcId="{79CF3D44-3437-47D4-A0FF-BE11F5CEF99F}" destId="{1C2418F3-14F8-41B3-9D1A-95BA947AEB7F}" srcOrd="2" destOrd="0" parTransId="{95B838BD-CAB4-4F03-9345-0325D640DA77}" sibTransId="{4E3D396C-B9F0-488E-9684-154FB5DE2A39}"/>
    <dgm:cxn modelId="{93FFA66E-63A5-4C22-83B6-1159AFA4F478}" srcId="{3522D92F-D9ED-4D72-8812-68EBCE717610}" destId="{C12849FB-AC9B-4C63-B982-7B94A8E489B2}" srcOrd="0" destOrd="0" parTransId="{FD70398C-B4AE-44A6-8E24-6BD2C4AED655}" sibTransId="{83F3FE9A-FD30-459C-A29F-DBE20AE493F8}"/>
    <dgm:cxn modelId="{80CF24CD-83AE-4281-8C0C-02D785B029E3}" type="presOf" srcId="{3522D92F-D9ED-4D72-8812-68EBCE717610}" destId="{9FB7045C-568C-4933-9D3D-6CF4A46774B7}" srcOrd="0" destOrd="0" presId="urn:microsoft.com/office/officeart/2005/8/layout/hList1"/>
    <dgm:cxn modelId="{636B048A-AEBE-4B8A-AA0D-01B031E72513}" type="presParOf" srcId="{9FB7045C-568C-4933-9D3D-6CF4A46774B7}" destId="{C8F9617F-DCA4-4E06-A205-04745E4E2064}" srcOrd="0" destOrd="0" presId="urn:microsoft.com/office/officeart/2005/8/layout/hList1"/>
    <dgm:cxn modelId="{EFE003A8-514E-4A87-A8B0-FE95A7FAA85E}" type="presParOf" srcId="{C8F9617F-DCA4-4E06-A205-04745E4E2064}" destId="{C740AEC4-B316-4F10-AFB5-68687BEF3F7C}" srcOrd="0" destOrd="0" presId="urn:microsoft.com/office/officeart/2005/8/layout/hList1"/>
    <dgm:cxn modelId="{B1855205-EB95-4D8B-947D-5C4FE7C8D379}" type="presParOf" srcId="{C8F9617F-DCA4-4E06-A205-04745E4E2064}" destId="{CD767029-C7FD-4ADF-BD53-6B2780DEAC08}" srcOrd="1" destOrd="0" presId="urn:microsoft.com/office/officeart/2005/8/layout/hList1"/>
    <dgm:cxn modelId="{63F2BEE5-03CA-462A-A94B-4012CACECF8A}" type="presParOf" srcId="{9FB7045C-568C-4933-9D3D-6CF4A46774B7}" destId="{7C6FB19B-1D6E-4FC8-AEF5-FD66550CAB71}" srcOrd="1" destOrd="0" presId="urn:microsoft.com/office/officeart/2005/8/layout/hList1"/>
    <dgm:cxn modelId="{566B294E-5DD4-47E6-B885-C7025E8C3F87}" type="presParOf" srcId="{9FB7045C-568C-4933-9D3D-6CF4A46774B7}" destId="{19760304-A147-4B38-8613-9262695A9716}" srcOrd="2" destOrd="0" presId="urn:microsoft.com/office/officeart/2005/8/layout/hList1"/>
    <dgm:cxn modelId="{C70E4E84-865E-4798-8170-93A207D5CC19}" type="presParOf" srcId="{19760304-A147-4B38-8613-9262695A9716}" destId="{914F713E-3A0C-42FA-92AE-955DF2BF3394}" srcOrd="0" destOrd="0" presId="urn:microsoft.com/office/officeart/2005/8/layout/hList1"/>
    <dgm:cxn modelId="{C3CF4B4C-3316-4C2B-8FAE-A1391EFD8D94}" type="presParOf" srcId="{19760304-A147-4B38-8613-9262695A9716}" destId="{1BC9B20A-1938-471D-9CF6-0BE812D16A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22D92F-D9ED-4D72-8812-68EBCE717610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2849FB-AC9B-4C63-B982-7B94A8E489B2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Социальные</a:t>
          </a:r>
        </a:p>
      </dgm:t>
    </dgm:pt>
    <dgm:pt modelId="{FD70398C-B4AE-44A6-8E24-6BD2C4AED655}" type="par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3F3FE9A-FD30-459C-A29F-DBE20AE493F8}" type="sib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3744791-D3FC-404C-8078-E17762CB1F3A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сообщество: местное, национальное, глобальное.</a:t>
          </a:r>
        </a:p>
      </dgm:t>
    </dgm:pt>
    <dgm:pt modelId="{63FF8909-EC87-44B3-BD7D-F4D0D8A87496}" type="par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2F0F561-A9DF-4BF4-B544-C9F8651FF7FB}" type="sib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9CF3D44-3437-47D4-A0FF-BE11F5CEF99F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Научные</a:t>
          </a:r>
        </a:p>
      </dgm:t>
    </dgm:pt>
    <dgm:pt modelId="{339C4C97-B064-4766-A3E0-C8093B4C56DF}" type="par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1C87C1-CB69-4198-8114-A71C88634592}" type="sib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BBC0FC0-C908-463B-B43A-69C251A7CB19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то,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применять математику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мире природы, про науку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технику.</a:t>
          </a:r>
        </a:p>
      </dgm:t>
    </dgm:pt>
    <dgm:pt modelId="{4AFD6D04-D7B4-4844-9E20-88EDF1E1D9C5}" type="par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9E7B5D4-7D79-409A-A2F3-013DBFC6820E}" type="sib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FA3D679-DBEC-435D-8439-B1B21B7C914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Понятия: система голосования, общественный транспорт, правительство,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госполитика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демография, реклама, национальная статистика и экономика</a:t>
          </a:r>
        </a:p>
      </dgm:t>
    </dgm:pt>
    <dgm:pt modelId="{597016D8-1508-4EAD-9AA5-2CC2085893B4}" type="parTrans" cxnId="{F829A62A-79EF-479E-9A53-3B87001398F2}">
      <dgm:prSet/>
      <dgm:spPr/>
      <dgm:t>
        <a:bodyPr/>
        <a:lstStyle/>
        <a:p>
          <a:endParaRPr lang="ru-RU"/>
        </a:p>
      </dgm:t>
    </dgm:pt>
    <dgm:pt modelId="{06137B89-C391-41C7-8976-04598AAF9529}" type="sibTrans" cxnId="{F829A62A-79EF-479E-9A53-3B87001398F2}">
      <dgm:prSet/>
      <dgm:spPr/>
      <dgm:t>
        <a:bodyPr/>
        <a:lstStyle/>
        <a:p>
          <a:endParaRPr lang="ru-RU"/>
        </a:p>
      </dgm:t>
    </dgm:pt>
    <dgm:pt modelId="{8CB0EB1D-28A3-4C32-ABE1-0CC669CD21BD}">
      <dgm:prSet phldrT="[Текст]" custT="1"/>
      <dgm:spPr/>
      <dgm:t>
        <a:bodyPr/>
        <a:lstStyle/>
        <a:p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9286FC7-5569-4F98-A07C-7C857C79CDC1}" type="parTrans" cxnId="{7DB5C5E7-10CD-49B7-BEEE-50D8921D4C8A}">
      <dgm:prSet/>
      <dgm:spPr/>
      <dgm:t>
        <a:bodyPr/>
        <a:lstStyle/>
        <a:p>
          <a:endParaRPr lang="ru-RU"/>
        </a:p>
      </dgm:t>
    </dgm:pt>
    <dgm:pt modelId="{89A46C68-C033-4BB6-B5A1-9D824924DB03}" type="sibTrans" cxnId="{7DB5C5E7-10CD-49B7-BEEE-50D8921D4C8A}">
      <dgm:prSet/>
      <dgm:spPr/>
      <dgm:t>
        <a:bodyPr/>
        <a:lstStyle/>
        <a:p>
          <a:endParaRPr lang="ru-RU"/>
        </a:p>
      </dgm:t>
    </dgm:pt>
    <dgm:pt modelId="{F7EC4D25-99CC-4D6B-8F66-7EBBEB199F29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Контексты: погода </a:t>
          </a:r>
          <a: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климат, экология, медицина, космическая наука, генетика, измерения </a:t>
          </a:r>
          <a: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сам мир математики</a:t>
          </a:r>
        </a:p>
      </dgm:t>
    </dgm:pt>
    <dgm:pt modelId="{E06251E2-8574-4378-AA45-9AAE7FB96B21}" type="parTrans" cxnId="{B26E7C66-902F-4C2A-96B5-85A0F0F7A730}">
      <dgm:prSet/>
      <dgm:spPr/>
      <dgm:t>
        <a:bodyPr/>
        <a:lstStyle/>
        <a:p>
          <a:endParaRPr lang="ru-RU"/>
        </a:p>
      </dgm:t>
    </dgm:pt>
    <dgm:pt modelId="{6C9C3793-018C-4C05-A2AA-0BB6D04BFD67}" type="sibTrans" cxnId="{B26E7C66-902F-4C2A-96B5-85A0F0F7A730}">
      <dgm:prSet/>
      <dgm:spPr/>
      <dgm:t>
        <a:bodyPr/>
        <a:lstStyle/>
        <a:p>
          <a:endParaRPr lang="ru-RU"/>
        </a:p>
      </dgm:t>
    </dgm:pt>
    <dgm:pt modelId="{9FB7045C-568C-4933-9D3D-6CF4A46774B7}" type="pres">
      <dgm:prSet presAssocID="{3522D92F-D9ED-4D72-8812-68EBCE7176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9617F-DCA4-4E06-A205-04745E4E2064}" type="pres">
      <dgm:prSet presAssocID="{C12849FB-AC9B-4C63-B982-7B94A8E489B2}" presName="composite" presStyleCnt="0"/>
      <dgm:spPr/>
    </dgm:pt>
    <dgm:pt modelId="{C740AEC4-B316-4F10-AFB5-68687BEF3F7C}" type="pres">
      <dgm:prSet presAssocID="{C12849FB-AC9B-4C63-B982-7B94A8E489B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67029-C7FD-4ADF-BD53-6B2780DEAC08}" type="pres">
      <dgm:prSet presAssocID="{C12849FB-AC9B-4C63-B982-7B94A8E489B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FB19B-1D6E-4FC8-AEF5-FD66550CAB71}" type="pres">
      <dgm:prSet presAssocID="{83F3FE9A-FD30-459C-A29F-DBE20AE493F8}" presName="space" presStyleCnt="0"/>
      <dgm:spPr/>
    </dgm:pt>
    <dgm:pt modelId="{19760304-A147-4B38-8613-9262695A9716}" type="pres">
      <dgm:prSet presAssocID="{79CF3D44-3437-47D4-A0FF-BE11F5CEF99F}" presName="composite" presStyleCnt="0"/>
      <dgm:spPr/>
    </dgm:pt>
    <dgm:pt modelId="{914F713E-3A0C-42FA-92AE-955DF2BF3394}" type="pres">
      <dgm:prSet presAssocID="{79CF3D44-3437-47D4-A0FF-BE11F5CEF99F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9B20A-1938-471D-9CF6-0BE812D16AD8}" type="pres">
      <dgm:prSet presAssocID="{79CF3D44-3437-47D4-A0FF-BE11F5CEF99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2583F-2989-4F77-8AA1-C0B60664F1F6}" type="presOf" srcId="{7BBC0FC0-C908-463B-B43A-69C251A7CB19}" destId="{1BC9B20A-1938-471D-9CF6-0BE812D16AD8}" srcOrd="0" destOrd="0" presId="urn:microsoft.com/office/officeart/2005/8/layout/hList1"/>
    <dgm:cxn modelId="{30CFB27F-F694-4140-8341-41BB8C95008A}" type="presOf" srcId="{63744791-D3FC-404C-8078-E17762CB1F3A}" destId="{CD767029-C7FD-4ADF-BD53-6B2780DEAC08}" srcOrd="0" destOrd="0" presId="urn:microsoft.com/office/officeart/2005/8/layout/hList1"/>
    <dgm:cxn modelId="{1C768795-26F4-4047-99F3-A0EAB1F5F0A7}" type="presOf" srcId="{9FA3D679-DBEC-435D-8439-B1B21B7C9143}" destId="{CD767029-C7FD-4ADF-BD53-6B2780DEAC08}" srcOrd="0" destOrd="1" presId="urn:microsoft.com/office/officeart/2005/8/layout/hList1"/>
    <dgm:cxn modelId="{BAED9C83-288C-44EA-887D-B461A9E06705}" type="presOf" srcId="{3522D92F-D9ED-4D72-8812-68EBCE717610}" destId="{9FB7045C-568C-4933-9D3D-6CF4A46774B7}" srcOrd="0" destOrd="0" presId="urn:microsoft.com/office/officeart/2005/8/layout/hList1"/>
    <dgm:cxn modelId="{FD7CA886-29DA-45C4-9181-019DB71D089E}" srcId="{79CF3D44-3437-47D4-A0FF-BE11F5CEF99F}" destId="{7BBC0FC0-C908-463B-B43A-69C251A7CB19}" srcOrd="0" destOrd="0" parTransId="{4AFD6D04-D7B4-4844-9E20-88EDF1E1D9C5}" sibTransId="{F9E7B5D4-7D79-409A-A2F3-013DBFC6820E}"/>
    <dgm:cxn modelId="{7DB5C5E7-10CD-49B7-BEEE-50D8921D4C8A}" srcId="{79CF3D44-3437-47D4-A0FF-BE11F5CEF99F}" destId="{8CB0EB1D-28A3-4C32-ABE1-0CC669CD21BD}" srcOrd="2" destOrd="0" parTransId="{F9286FC7-5569-4F98-A07C-7C857C79CDC1}" sibTransId="{89A46C68-C033-4BB6-B5A1-9D824924DB03}"/>
    <dgm:cxn modelId="{14342D27-B431-4F18-8F8D-0825B684221B}" srcId="{3522D92F-D9ED-4D72-8812-68EBCE717610}" destId="{79CF3D44-3437-47D4-A0FF-BE11F5CEF99F}" srcOrd="1" destOrd="0" parTransId="{339C4C97-B064-4766-A3E0-C8093B4C56DF}" sibTransId="{E61C87C1-CB69-4198-8114-A71C88634592}"/>
    <dgm:cxn modelId="{49A2BD28-A230-4A84-A12C-74B9FFE10FB0}" srcId="{C12849FB-AC9B-4C63-B982-7B94A8E489B2}" destId="{63744791-D3FC-404C-8078-E17762CB1F3A}" srcOrd="0" destOrd="0" parTransId="{63FF8909-EC87-44B3-BD7D-F4D0D8A87496}" sibTransId="{32F0F561-A9DF-4BF4-B544-C9F8651FF7FB}"/>
    <dgm:cxn modelId="{161B7DF9-EDB4-4528-A064-7F918055FC15}" type="presOf" srcId="{79CF3D44-3437-47D4-A0FF-BE11F5CEF99F}" destId="{914F713E-3A0C-42FA-92AE-955DF2BF3394}" srcOrd="0" destOrd="0" presId="urn:microsoft.com/office/officeart/2005/8/layout/hList1"/>
    <dgm:cxn modelId="{CBE1F30B-27AF-4545-83C8-143B2522310A}" type="presOf" srcId="{F7EC4D25-99CC-4D6B-8F66-7EBBEB199F29}" destId="{1BC9B20A-1938-471D-9CF6-0BE812D16AD8}" srcOrd="0" destOrd="1" presId="urn:microsoft.com/office/officeart/2005/8/layout/hList1"/>
    <dgm:cxn modelId="{B26E7C66-902F-4C2A-96B5-85A0F0F7A730}" srcId="{79CF3D44-3437-47D4-A0FF-BE11F5CEF99F}" destId="{F7EC4D25-99CC-4D6B-8F66-7EBBEB199F29}" srcOrd="1" destOrd="0" parTransId="{E06251E2-8574-4378-AA45-9AAE7FB96B21}" sibTransId="{6C9C3793-018C-4C05-A2AA-0BB6D04BFD67}"/>
    <dgm:cxn modelId="{F829A62A-79EF-479E-9A53-3B87001398F2}" srcId="{C12849FB-AC9B-4C63-B982-7B94A8E489B2}" destId="{9FA3D679-DBEC-435D-8439-B1B21B7C9143}" srcOrd="1" destOrd="0" parTransId="{597016D8-1508-4EAD-9AA5-2CC2085893B4}" sibTransId="{06137B89-C391-41C7-8976-04598AAF9529}"/>
    <dgm:cxn modelId="{93FFA66E-63A5-4C22-83B6-1159AFA4F478}" srcId="{3522D92F-D9ED-4D72-8812-68EBCE717610}" destId="{C12849FB-AC9B-4C63-B982-7B94A8E489B2}" srcOrd="0" destOrd="0" parTransId="{FD70398C-B4AE-44A6-8E24-6BD2C4AED655}" sibTransId="{83F3FE9A-FD30-459C-A29F-DBE20AE493F8}"/>
    <dgm:cxn modelId="{EC10D32E-AD10-4AD3-A1E3-CFE0178123FB}" type="presOf" srcId="{8CB0EB1D-28A3-4C32-ABE1-0CC669CD21BD}" destId="{1BC9B20A-1938-471D-9CF6-0BE812D16AD8}" srcOrd="0" destOrd="2" presId="urn:microsoft.com/office/officeart/2005/8/layout/hList1"/>
    <dgm:cxn modelId="{D01DB231-0DB3-45E0-92F8-DCFD0AA52DFE}" type="presOf" srcId="{C12849FB-AC9B-4C63-B982-7B94A8E489B2}" destId="{C740AEC4-B316-4F10-AFB5-68687BEF3F7C}" srcOrd="0" destOrd="0" presId="urn:microsoft.com/office/officeart/2005/8/layout/hList1"/>
    <dgm:cxn modelId="{3D4C94A1-5405-45E7-ABEA-2846546F6303}" type="presParOf" srcId="{9FB7045C-568C-4933-9D3D-6CF4A46774B7}" destId="{C8F9617F-DCA4-4E06-A205-04745E4E2064}" srcOrd="0" destOrd="0" presId="urn:microsoft.com/office/officeart/2005/8/layout/hList1"/>
    <dgm:cxn modelId="{C37B8F7B-1CC6-473B-A90C-05BDEBF0A4D9}" type="presParOf" srcId="{C8F9617F-DCA4-4E06-A205-04745E4E2064}" destId="{C740AEC4-B316-4F10-AFB5-68687BEF3F7C}" srcOrd="0" destOrd="0" presId="urn:microsoft.com/office/officeart/2005/8/layout/hList1"/>
    <dgm:cxn modelId="{1347FD9A-8E60-49B2-AE6B-E81D017758A7}" type="presParOf" srcId="{C8F9617F-DCA4-4E06-A205-04745E4E2064}" destId="{CD767029-C7FD-4ADF-BD53-6B2780DEAC08}" srcOrd="1" destOrd="0" presId="urn:microsoft.com/office/officeart/2005/8/layout/hList1"/>
    <dgm:cxn modelId="{0DB7DD15-1E01-4788-B91B-72108A043EE5}" type="presParOf" srcId="{9FB7045C-568C-4933-9D3D-6CF4A46774B7}" destId="{7C6FB19B-1D6E-4FC8-AEF5-FD66550CAB71}" srcOrd="1" destOrd="0" presId="urn:microsoft.com/office/officeart/2005/8/layout/hList1"/>
    <dgm:cxn modelId="{297773BF-6811-423A-B1DF-E96585AFFFBD}" type="presParOf" srcId="{9FB7045C-568C-4933-9D3D-6CF4A46774B7}" destId="{19760304-A147-4B38-8613-9262695A9716}" srcOrd="2" destOrd="0" presId="urn:microsoft.com/office/officeart/2005/8/layout/hList1"/>
    <dgm:cxn modelId="{B9ACE0A8-CE61-4523-A9CE-87C520E58E49}" type="presParOf" srcId="{19760304-A147-4B38-8613-9262695A9716}" destId="{914F713E-3A0C-42FA-92AE-955DF2BF3394}" srcOrd="0" destOrd="0" presId="urn:microsoft.com/office/officeart/2005/8/layout/hList1"/>
    <dgm:cxn modelId="{AD513F31-11F9-461E-BC68-B83B6204DB20}" type="presParOf" srcId="{19760304-A147-4B38-8613-9262695A9716}" destId="{1BC9B20A-1938-471D-9CF6-0BE812D16A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DD71F-E12E-4BC2-B4CA-E6C96829FD42}">
      <dsp:nvSpPr>
        <dsp:cNvPr id="0" name=""/>
        <dsp:cNvSpPr/>
      </dsp:nvSpPr>
      <dsp:spPr>
        <a:xfrm>
          <a:off x="0" y="-74275"/>
          <a:ext cx="7081520" cy="1204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Школьник обобщает, использует информацию на основе своих исследований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моделирования сложных задач. Использует знания в нестандартных контекстах </a:t>
          </a:r>
        </a:p>
      </dsp:txBody>
      <dsp:txXfrm>
        <a:off x="0" y="-74275"/>
        <a:ext cx="5750863" cy="1204214"/>
      </dsp:txXfrm>
    </dsp:sp>
    <dsp:sp modelId="{776A29C1-3E6E-4EF3-9A01-5751C8DA6A92}">
      <dsp:nvSpPr>
        <dsp:cNvPr id="0" name=""/>
        <dsp:cNvSpPr/>
      </dsp:nvSpPr>
      <dsp:spPr>
        <a:xfrm>
          <a:off x="593077" y="1253187"/>
          <a:ext cx="7081520" cy="1204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Связывает различные источники информации и представления,  плавно переходит от одного к другому. Способен к продвинутому математическому мышлению и рассуждению</a:t>
          </a:r>
        </a:p>
      </dsp:txBody>
      <dsp:txXfrm>
        <a:off x="593077" y="1253187"/>
        <a:ext cx="5705703" cy="1204214"/>
      </dsp:txXfrm>
    </dsp:sp>
    <dsp:sp modelId="{4720861C-2B4B-4938-875B-292FDE9CD92A}">
      <dsp:nvSpPr>
        <dsp:cNvPr id="0" name=""/>
        <dsp:cNvSpPr/>
      </dsp:nvSpPr>
      <dsp:spPr>
        <a:xfrm>
          <a:off x="1177302" y="2601916"/>
          <a:ext cx="7081520" cy="1204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Применяют свое понимание и навыки символических и формальных математических операций  функций, чтобы развить новые подходы и стратегии решения задач	</a:t>
          </a:r>
        </a:p>
      </dsp:txBody>
      <dsp:txXfrm>
        <a:off x="1177302" y="2601916"/>
        <a:ext cx="5714555" cy="1204214"/>
      </dsp:txXfrm>
    </dsp:sp>
    <dsp:sp modelId="{05D9C344-C322-4409-A6CB-ACAA850D3250}">
      <dsp:nvSpPr>
        <dsp:cNvPr id="0" name=""/>
        <dsp:cNvSpPr/>
      </dsp:nvSpPr>
      <dsp:spPr>
        <a:xfrm>
          <a:off x="1770379" y="3929692"/>
          <a:ext cx="7081520" cy="15013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Анализируют свои действия, формулируют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точно сообщают о своих решениях относительно личных выводов,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 их соответствии исходной ситуации </a:t>
          </a:r>
        </a:p>
      </dsp:txBody>
      <dsp:txXfrm>
        <a:off x="1770379" y="3929692"/>
        <a:ext cx="5705703" cy="1501317"/>
      </dsp:txXfrm>
    </dsp:sp>
    <dsp:sp modelId="{A0541122-0BF4-44E4-974C-89EB427D6CAA}">
      <dsp:nvSpPr>
        <dsp:cNvPr id="0" name=""/>
        <dsp:cNvSpPr/>
      </dsp:nvSpPr>
      <dsp:spPr>
        <a:xfrm>
          <a:off x="6298780" y="848042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98780" y="848042"/>
        <a:ext cx="782739" cy="782739"/>
      </dsp:txXfrm>
    </dsp:sp>
    <dsp:sp modelId="{B4052FB8-DEB5-496F-8B24-832CE5EC02B3}">
      <dsp:nvSpPr>
        <dsp:cNvPr id="0" name=""/>
        <dsp:cNvSpPr/>
      </dsp:nvSpPr>
      <dsp:spPr>
        <a:xfrm>
          <a:off x="6891858" y="2271204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891858" y="2271204"/>
        <a:ext cx="782739" cy="782739"/>
      </dsp:txXfrm>
    </dsp:sp>
    <dsp:sp modelId="{C076F7FA-C190-40B9-9736-3FEB3FD56454}">
      <dsp:nvSpPr>
        <dsp:cNvPr id="0" name=""/>
        <dsp:cNvSpPr/>
      </dsp:nvSpPr>
      <dsp:spPr>
        <a:xfrm>
          <a:off x="7476083" y="3694366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476083" y="3694366"/>
        <a:ext cx="782739" cy="7827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E7A5D-C2F2-46F9-A5B2-1A1AEBB98EBE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A295-2E7E-4812-A98A-864DCA69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A2ED9-A6C3-4628-BB70-755AB2FFA639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понимания того, чего НЕ умеет подавляющее большинство – 94% наших школьников, обратимся к требованиям высшего уровня читательских достижений.</a:t>
            </a:r>
          </a:p>
          <a:p>
            <a:endParaRPr lang="ru-RU" dirty="0"/>
          </a:p>
          <a:p>
            <a:r>
              <a:rPr lang="ru-RU" dirty="0"/>
              <a:t>Как представлена информация…. Вот как сейчас. Вы получаете множество текстов – устных и письменных, словесных и графических… Перед Вами стоит задача улучшить наше образование. Из тестов вы хотите взять то, что вам поможет в решении вашей задачи…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860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6BBED2-495C-4348-8ADF-6623AB58044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7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8.xls"/><Relationship Id="rId5" Type="http://schemas.openxmlformats.org/officeDocument/2006/relationships/oleObject" Target="../embeddings/_____Microsoft_Office_Excel_97-20037.xls"/><Relationship Id="rId4" Type="http://schemas.openxmlformats.org/officeDocument/2006/relationships/oleObject" Target="../embeddings/_____Microsoft_Office_Excel_97-20036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18" Type="http://schemas.openxmlformats.org/officeDocument/2006/relationships/image" Target="../media/image29.emf"/><Relationship Id="rId26" Type="http://schemas.openxmlformats.org/officeDocument/2006/relationships/image" Target="../media/image37.emf"/><Relationship Id="rId3" Type="http://schemas.openxmlformats.org/officeDocument/2006/relationships/image" Target="../media/image14.emf"/><Relationship Id="rId21" Type="http://schemas.openxmlformats.org/officeDocument/2006/relationships/image" Target="../media/image32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5" Type="http://schemas.openxmlformats.org/officeDocument/2006/relationships/image" Target="../media/image36.emf"/><Relationship Id="rId2" Type="http://schemas.openxmlformats.org/officeDocument/2006/relationships/image" Target="../media/image2.png"/><Relationship Id="rId16" Type="http://schemas.openxmlformats.org/officeDocument/2006/relationships/image" Target="../media/image27.emf"/><Relationship Id="rId20" Type="http://schemas.openxmlformats.org/officeDocument/2006/relationships/image" Target="../media/image31.emf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24" Type="http://schemas.openxmlformats.org/officeDocument/2006/relationships/image" Target="../media/image35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23" Type="http://schemas.openxmlformats.org/officeDocument/2006/relationships/image" Target="../media/image34.emf"/><Relationship Id="rId28" Type="http://schemas.openxmlformats.org/officeDocument/2006/relationships/image" Target="../media/image5.png"/><Relationship Id="rId10" Type="http://schemas.openxmlformats.org/officeDocument/2006/relationships/image" Target="../media/image21.emf"/><Relationship Id="rId19" Type="http://schemas.openxmlformats.org/officeDocument/2006/relationships/image" Target="../media/image30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emf"/><Relationship Id="rId22" Type="http://schemas.openxmlformats.org/officeDocument/2006/relationships/image" Target="../media/image33.emf"/><Relationship Id="rId27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«Черноморская средняя школа №3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имени Пудовкина Федора Федоровича»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Черноморский район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Республики Крым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(МБОУ «Черноморская СШ №3 им. Пудовкина Ф.Ф.»)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Формирование функциональной грамотности на уроках  математики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«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Методическое объединение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учителей математики, физики и информатики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Черноморское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esktop\20.jpg"/>
          <p:cNvPicPr>
            <a:picLocks noChangeAspect="1" noChangeArrowheads="1"/>
          </p:cNvPicPr>
          <p:nvPr/>
        </p:nvPicPr>
        <p:blipFill>
          <a:blip r:embed="rId2" cstate="print"/>
          <a:srcRect t="8333" r="12500" b="39323"/>
          <a:stretch>
            <a:fillRect/>
          </a:stretch>
        </p:blipFill>
        <p:spPr bwMode="auto">
          <a:xfrm>
            <a:off x="-357222" y="0"/>
            <a:ext cx="9573150" cy="4685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78632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А)1     В)3      С)2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)6       Е)4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85722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Юлия\Desktop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6929454" y="5929328"/>
            <a:ext cx="1785950" cy="928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ия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858280" y="6429396"/>
            <a:ext cx="285720" cy="4286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5" descr="definicion-de-software-educ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226" y="5550196"/>
            <a:ext cx="1429104" cy="1180440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6182575"/>
            <a:ext cx="1857356" cy="675425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8330" y="6589576"/>
            <a:ext cx="1638795" cy="209049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5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5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5597" y="1054100"/>
            <a:ext cx="208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76200"/>
            <a:ext cx="79248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математических понятий, фактов, аргументация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08000" y="2059764"/>
            <a:ext cx="3975100" cy="417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 разрабатывает и применяет стратегии, чтобы решить задачи. Применяет правила, алгоритмы, математические факты. Использует цифровую информацию, данные статистики и пр.</a:t>
            </a:r>
          </a:p>
        </p:txBody>
      </p:sp>
      <p:sp>
        <p:nvSpPr>
          <p:cNvPr id="22" name="Содержимое 13"/>
          <p:cNvSpPr txBox="1">
            <a:spLocks/>
          </p:cNvSpPr>
          <p:nvPr/>
        </p:nvSpPr>
        <p:spPr>
          <a:xfrm>
            <a:off x="4648200" y="2110565"/>
            <a:ext cx="3854450" cy="4170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Решает простейшие комбинаторные задачи, строит графики функций, использует графики реальных процессов, извлекает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интерпретирует информацию </a:t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таблиц, диаграмм и пр.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6143644"/>
            <a:ext cx="1857356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ия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2000" y="0"/>
            <a:ext cx="7924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Контексты задач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98500" y="863600"/>
          <a:ext cx="76073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Importance-of-social-media-influencers-to-your-bra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4648200"/>
            <a:ext cx="3774988" cy="2049818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6019800"/>
            <a:ext cx="1135516" cy="321475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5715000"/>
            <a:ext cx="1638795" cy="20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1999" y="0"/>
            <a:ext cx="792480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Контексты задач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98500" y="863600"/>
          <a:ext cx="76073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Importance-of-social-media-influencers-to-your-bran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4648200"/>
            <a:ext cx="3774988" cy="2049818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019800"/>
            <a:ext cx="1135516" cy="321475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5715000"/>
            <a:ext cx="1638795" cy="20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323850" y="5270500"/>
            <a:ext cx="8262938" cy="11826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smtClean="0"/>
              <a:t>1. Изучите предложенную рекламу турагентства.</a:t>
            </a:r>
          </a:p>
          <a:p>
            <a:pPr marL="0" indent="0">
              <a:buFont typeface="Arial" charset="0"/>
              <a:buNone/>
            </a:pPr>
            <a:r>
              <a:rPr lang="ru-RU" sz="2800" smtClean="0"/>
              <a:t>2. Сколько будет стоить отдых Васиной семьи?</a:t>
            </a:r>
          </a:p>
        </p:txBody>
      </p:sp>
      <p:pic>
        <p:nvPicPr>
          <p:cNvPr id="9219" name="Рисунок 1" descr="http://www.eidos.ru/journal/2011/im0425-0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05038"/>
            <a:ext cx="6626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39750" y="333375"/>
            <a:ext cx="79200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Задание 1.</a:t>
            </a:r>
          </a:p>
          <a:p>
            <a:pPr algn="just"/>
            <a:r>
              <a:rPr lang="ru-RU" sz="2400"/>
              <a:t>	Пятиклассник Вася попросил  помочь рассчитать  стоимость туристической путевки. Он вместе с родителями и четырехлетней сестрой едет на неделю в Турцию.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8334375" cy="58372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dirty="0" smtClean="0"/>
              <a:t>Задание 2.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2170113"/>
          <a:ext cx="8353423" cy="2305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809"/>
                <a:gridCol w="700729"/>
                <a:gridCol w="725315"/>
                <a:gridCol w="609757"/>
                <a:gridCol w="609757"/>
                <a:gridCol w="609757"/>
                <a:gridCol w="609757"/>
                <a:gridCol w="609757"/>
                <a:gridCol w="609757"/>
                <a:gridCol w="609757"/>
                <a:gridCol w="609757"/>
                <a:gridCol w="609757"/>
                <a:gridCol w="609757"/>
              </a:tblGrid>
              <a:tr h="768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Месяц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768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Расход, кВт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370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400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768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Оплата, руб.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10301" name="Rectangle 1"/>
          <p:cNvSpPr>
            <a:spLocks noChangeArrowheads="1"/>
          </p:cNvSpPr>
          <p:nvPr/>
        </p:nvSpPr>
        <p:spPr bwMode="auto">
          <a:xfrm>
            <a:off x="323850" y="660400"/>
            <a:ext cx="80645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Используя данные таблицы, просчитайте средний расход электроэнергии семьи из 4 человек, заполнив соответствующую строчку в таблице, среднюю оплату в месяц. Стоимость 1 кВт 1,52 руб.</a:t>
            </a:r>
          </a:p>
          <a:p>
            <a:pPr indent="450850" algn="just" eaLnBrk="0" hangingPunct="0"/>
            <a:endParaRPr 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 eaLnBrk="0" hangingPunct="0"/>
            <a:endParaRPr lang="ru-RU" sz="2400" dirty="0">
              <a:solidFill>
                <a:srgbClr val="000000"/>
              </a:solidFill>
            </a:endParaRPr>
          </a:p>
          <a:p>
            <a:pPr indent="450850" algn="just" eaLnBrk="0" hangingPunct="0"/>
            <a:endParaRPr lang="ru-RU" sz="2400" dirty="0">
              <a:solidFill>
                <a:srgbClr val="000000"/>
              </a:solidFill>
            </a:endParaRPr>
          </a:p>
          <a:p>
            <a:pPr indent="450850" algn="just" eaLnBrk="0" hangingPunct="0"/>
            <a:endParaRPr lang="ru-RU" sz="2400" dirty="0">
              <a:solidFill>
                <a:srgbClr val="000000"/>
              </a:solidFill>
            </a:endParaRPr>
          </a:p>
          <a:p>
            <a:pPr indent="450850" algn="just" eaLnBrk="0" hangingPunct="0"/>
            <a:endParaRPr lang="ru-RU" sz="2400" dirty="0">
              <a:solidFill>
                <a:srgbClr val="000000"/>
              </a:solidFill>
            </a:endParaRPr>
          </a:p>
          <a:p>
            <a:pPr indent="450850" algn="just" eaLnBrk="0" hangingPunct="0"/>
            <a:endParaRPr lang="ru-RU" sz="2400" dirty="0">
              <a:solidFill>
                <a:srgbClr val="000000"/>
              </a:solidFill>
            </a:endParaRPr>
          </a:p>
          <a:p>
            <a:pPr indent="450850" algn="just" eaLnBrk="0" hangingPunct="0"/>
            <a:endParaRPr lang="ru-RU" sz="2400" dirty="0"/>
          </a:p>
          <a:p>
            <a:pPr indent="450850" algn="just"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Составьте по образцу таблицу расходов для своей семьи, просчитайте средний расход и среднюю оплату для своей семьи</a:t>
            </a: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64087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/>
              <a:t>Задание 3.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3713" y="2190750"/>
          <a:ext cx="80391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435"/>
                <a:gridCol w="4368665"/>
              </a:tblGrid>
              <a:tr h="290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Порода дерева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Число деревьев</a:t>
                      </a:r>
                      <a:endParaRPr lang="ru-RU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90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Сосна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200</a:t>
                      </a:r>
                      <a:endParaRPr lang="ru-RU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90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Ель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90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Осина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90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Берёза 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11287" name="Rectangle 1"/>
          <p:cNvSpPr>
            <a:spLocks noChangeArrowheads="1"/>
          </p:cNvSpPr>
          <p:nvPr/>
        </p:nvSpPr>
        <p:spPr bwMode="auto">
          <a:xfrm>
            <a:off x="395288" y="620713"/>
            <a:ext cx="84248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2400">
                <a:latin typeface="Times New Roman" pitchFamily="18" charset="0"/>
              </a:rPr>
              <a:t>В таблице указано число деревьев каждой из четырёх пород, которые имеются в парке. </a:t>
            </a:r>
            <a:endParaRPr lang="ru-RU" sz="2400"/>
          </a:p>
          <a:p>
            <a:pPr indent="450850" algn="just" eaLnBrk="0" hangingPunct="0"/>
            <a:r>
              <a:rPr lang="ru-RU" sz="2400">
                <a:latin typeface="Times New Roman" pitchFamily="18" charset="0"/>
                <a:cs typeface="Calibri" pitchFamily="34" charset="0"/>
              </a:rPr>
              <a:t>	На какой из следующих круговых диаграмм правильно представлены данные, указанные в таблице?</a:t>
            </a:r>
            <a:endParaRPr lang="ru-RU" sz="2400"/>
          </a:p>
        </p:txBody>
      </p:sp>
      <p:graphicFrame>
        <p:nvGraphicFramePr>
          <p:cNvPr id="11288" name="Диаграмма 5"/>
          <p:cNvGraphicFramePr>
            <a:graphicFrameLocks/>
          </p:cNvGraphicFramePr>
          <p:nvPr/>
        </p:nvGraphicFramePr>
        <p:xfrm>
          <a:off x="-50800" y="4241800"/>
          <a:ext cx="2957513" cy="2133600"/>
        </p:xfrm>
        <a:graphic>
          <a:graphicData uri="http://schemas.openxmlformats.org/presentationml/2006/ole">
            <p:oleObj spid="_x0000_s2050" r:id="rId3" imgW="2956816" imgH="2133785" progId="Excel.Sheet.8">
              <p:embed/>
            </p:oleObj>
          </a:graphicData>
        </a:graphic>
      </p:graphicFrame>
      <p:graphicFrame>
        <p:nvGraphicFramePr>
          <p:cNvPr id="11289" name="Диаграмма 6"/>
          <p:cNvGraphicFramePr>
            <a:graphicFrameLocks/>
          </p:cNvGraphicFramePr>
          <p:nvPr/>
        </p:nvGraphicFramePr>
        <p:xfrm>
          <a:off x="1931988" y="4170363"/>
          <a:ext cx="2693987" cy="2189162"/>
        </p:xfrm>
        <a:graphic>
          <a:graphicData uri="http://schemas.openxmlformats.org/presentationml/2006/ole">
            <p:oleObj spid="_x0000_s2051" r:id="rId4" imgW="2694666" imgH="2188654" progId="Excel.Sheet.8">
              <p:embed/>
            </p:oleObj>
          </a:graphicData>
        </a:graphic>
      </p:graphicFrame>
      <p:graphicFrame>
        <p:nvGraphicFramePr>
          <p:cNvPr id="11290" name="Диаграмма 7"/>
          <p:cNvGraphicFramePr>
            <a:graphicFrameLocks/>
          </p:cNvGraphicFramePr>
          <p:nvPr/>
        </p:nvGraphicFramePr>
        <p:xfrm>
          <a:off x="3368675" y="4098925"/>
          <a:ext cx="3294063" cy="2260600"/>
        </p:xfrm>
        <a:graphic>
          <a:graphicData uri="http://schemas.openxmlformats.org/presentationml/2006/ole">
            <p:oleObj spid="_x0000_s2052" r:id="rId5" imgW="3292125" imgH="2261812" progId="Excel.Sheet.8">
              <p:embed/>
            </p:oleObj>
          </a:graphicData>
        </a:graphic>
      </p:graphicFrame>
      <p:graphicFrame>
        <p:nvGraphicFramePr>
          <p:cNvPr id="11291" name="Диаграмма 8"/>
          <p:cNvGraphicFramePr>
            <a:graphicFrameLocks/>
          </p:cNvGraphicFramePr>
          <p:nvPr/>
        </p:nvGraphicFramePr>
        <p:xfrm>
          <a:off x="5762625" y="4098925"/>
          <a:ext cx="3113088" cy="2205038"/>
        </p:xfrm>
        <a:graphic>
          <a:graphicData uri="http://schemas.openxmlformats.org/presentationml/2006/ole">
            <p:oleObj spid="_x0000_s2053" r:id="rId6" imgW="3115326" imgH="2206943" progId="Excel.Sheet.8">
              <p:embed/>
            </p:oleObj>
          </a:graphicData>
        </a:graphic>
      </p:graphicFrame>
      <p:sp>
        <p:nvSpPr>
          <p:cNvPr id="11292" name="Прямоугольник 9"/>
          <p:cNvSpPr>
            <a:spLocks noChangeArrowheads="1"/>
          </p:cNvSpPr>
          <p:nvPr/>
        </p:nvSpPr>
        <p:spPr bwMode="auto">
          <a:xfrm>
            <a:off x="287338" y="6261100"/>
            <a:ext cx="86407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</a:t>
            </a:r>
            <a:r>
              <a:rPr lang="ru-RU" sz="2400"/>
              <a:t>Постройте столбчатую диаграмму по этим данным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ournal-applied-mathematics-and-statistics.png"/>
          <p:cNvPicPr>
            <a:picLocks noChangeAspect="1"/>
          </p:cNvPicPr>
          <p:nvPr/>
        </p:nvPicPr>
        <p:blipFill>
          <a:blip r:embed="rId2" cstate="print"/>
          <a:srcRect t="3389"/>
          <a:stretch>
            <a:fillRect/>
          </a:stretch>
        </p:blipFill>
        <p:spPr>
          <a:xfrm>
            <a:off x="0" y="0"/>
            <a:ext cx="9144000" cy="5123790"/>
          </a:xfrm>
          <a:prstGeom prst="rect">
            <a:avLst/>
          </a:prstGeom>
        </p:spPr>
      </p:pic>
      <p:pic>
        <p:nvPicPr>
          <p:cNvPr id="4" name="Содержимое 3" descr="Blue-White-full-width-background-0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0" y="14573"/>
            <a:ext cx="9144000" cy="2804422"/>
          </a:xfrm>
        </p:spPr>
      </p:pic>
      <p:pic>
        <p:nvPicPr>
          <p:cNvPr id="10" name="Рисунок 9" descr="speech-bubble-vecto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6164" y="266700"/>
            <a:ext cx="5631935" cy="43147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1235585">
            <a:off x="3231305" y="191338"/>
            <a:ext cx="534839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Математическая </a:t>
            </a:r>
            <a:r>
              <a:rPr lang="ru-RU" sz="4400" b="1" cap="none" spc="0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грамотность</a:t>
            </a:r>
          </a:p>
          <a:p>
            <a:pPr algn="ctr"/>
            <a:r>
              <a:rPr lang="ru-RU" sz="4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МБОУ «черноморскаС№3 им.Пудовкина Ф.Ф.»»</a:t>
            </a:r>
            <a:endParaRPr lang="ru-RU" sz="4400" b="1" cap="none" spc="0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3963" y="4960018"/>
            <a:ext cx="1135516" cy="321475"/>
          </a:xfrm>
          <a:prstGeom prst="rect">
            <a:avLst/>
          </a:prstGeom>
          <a:noFill/>
        </p:spPr>
      </p:pic>
      <p:pic>
        <p:nvPicPr>
          <p:cNvPr id="1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6233" y="5336085"/>
            <a:ext cx="1638795" cy="209049"/>
          </a:xfrm>
          <a:prstGeom prst="rect">
            <a:avLst/>
          </a:prstGeom>
          <a:noFill/>
        </p:spPr>
      </p:pic>
      <p:pic>
        <p:nvPicPr>
          <p:cNvPr id="16" name="Содержимое 7" descr="img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9990" y="3072073"/>
            <a:ext cx="2254010" cy="3951027"/>
          </a:xfrm>
          <a:prstGeom prst="rect">
            <a:avLst/>
          </a:prstGeom>
        </p:spPr>
      </p:pic>
      <p:pic>
        <p:nvPicPr>
          <p:cNvPr id="18" name="Рисунок 17" descr="b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2286000"/>
            <a:ext cx="2273300" cy="2273300"/>
          </a:xfrm>
          <a:prstGeom prst="rect">
            <a:avLst/>
          </a:prstGeom>
        </p:spPr>
      </p:pic>
      <p:pic>
        <p:nvPicPr>
          <p:cNvPr id="17" name="Рисунок 16" descr="1_2.png"/>
          <p:cNvPicPr>
            <a:picLocks noChangeAspect="1"/>
          </p:cNvPicPr>
          <p:nvPr/>
        </p:nvPicPr>
        <p:blipFill rotWithShape="1">
          <a:blip r:embed="rId9" cstate="print"/>
          <a:srcRect r="51874" b="68169"/>
          <a:stretch/>
        </p:blipFill>
        <p:spPr>
          <a:xfrm>
            <a:off x="683568" y="4005064"/>
            <a:ext cx="4464496" cy="2852936"/>
          </a:xfrm>
          <a:prstGeom prst="rect">
            <a:avLst/>
          </a:prstGeom>
        </p:spPr>
      </p:pic>
      <p:pic>
        <p:nvPicPr>
          <p:cNvPr id="22" name="Рисунок 21" descr="14558PIC64tXSs991afYP_PIC2018.png"/>
          <p:cNvPicPr>
            <a:picLocks noChangeAspect="1"/>
          </p:cNvPicPr>
          <p:nvPr/>
        </p:nvPicPr>
        <p:blipFill>
          <a:blip r:embed="rId10" cstate="print"/>
          <a:srcRect l="25625" t="16410" r="21325" b="25771"/>
          <a:stretch>
            <a:fillRect/>
          </a:stretch>
        </p:blipFill>
        <p:spPr>
          <a:xfrm>
            <a:off x="6894285" y="4956124"/>
            <a:ext cx="1981200" cy="19018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72066" y="4786322"/>
            <a:ext cx="171451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0" y="357166"/>
            <a:ext cx="9145588" cy="650083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dirty="0" smtClean="0"/>
              <a:t>Задание 4.</a:t>
            </a:r>
          </a:p>
          <a:p>
            <a:pPr marL="0" indent="0">
              <a:buFont typeface="Arial" charset="0"/>
              <a:buNone/>
            </a:pPr>
            <a:r>
              <a:rPr lang="ru-RU" sz="2000" dirty="0" smtClean="0"/>
              <a:t>Лена спросила у 20 одноклассников о том, какой сок им нравится больше всего: апельсиновый, сливовый или вишнёвый. Полученные данные она представила на столбчатой диаграмме, изображённой ниже. 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2" name="Объект 4"/>
          <p:cNvGraphicFramePr>
            <a:graphicFrameLocks/>
          </p:cNvGraphicFramePr>
          <p:nvPr/>
        </p:nvGraphicFramePr>
        <p:xfrm>
          <a:off x="246063" y="2420938"/>
          <a:ext cx="3529012" cy="2376487"/>
        </p:xfrm>
        <a:graphic>
          <a:graphicData uri="http://schemas.openxmlformats.org/presentationml/2006/ole">
            <p:oleObj spid="_x0000_s3074" name="Диаграмма" r:id="rId3" imgW="3164098" imgH="1889924" progId="Excel.Sheet.8">
              <p:embed/>
            </p:oleObj>
          </a:graphicData>
        </a:graphic>
      </p:graphicFrame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4" name="Диаграмма 6"/>
          <p:cNvGraphicFramePr>
            <a:graphicFrameLocks/>
          </p:cNvGraphicFramePr>
          <p:nvPr/>
        </p:nvGraphicFramePr>
        <p:xfrm>
          <a:off x="4016375" y="2263775"/>
          <a:ext cx="2119313" cy="1470025"/>
        </p:xfrm>
        <a:graphic>
          <a:graphicData uri="http://schemas.openxmlformats.org/presentationml/2006/ole">
            <p:oleObj spid="_x0000_s3075" r:id="rId4" imgW="2115495" imgH="1475360" progId="Excel.Sheet.8">
              <p:embed/>
            </p:oleObj>
          </a:graphicData>
        </a:graphic>
      </p:graphicFrame>
      <p:graphicFrame>
        <p:nvGraphicFramePr>
          <p:cNvPr id="12295" name="Диаграмма 7"/>
          <p:cNvGraphicFramePr>
            <a:graphicFrameLocks/>
          </p:cNvGraphicFramePr>
          <p:nvPr/>
        </p:nvGraphicFramePr>
        <p:xfrm>
          <a:off x="5745163" y="2286000"/>
          <a:ext cx="1968500" cy="1450975"/>
        </p:xfrm>
        <a:graphic>
          <a:graphicData uri="http://schemas.openxmlformats.org/presentationml/2006/ole">
            <p:oleObj spid="_x0000_s3076" r:id="rId5" imgW="1969179" imgH="1450974" progId="Excel.Sheet.8">
              <p:embed/>
            </p:oleObj>
          </a:graphicData>
        </a:graphic>
      </p:graphicFrame>
      <p:graphicFrame>
        <p:nvGraphicFramePr>
          <p:cNvPr id="12296" name="Диаграмма 8"/>
          <p:cNvGraphicFramePr>
            <a:graphicFrameLocks/>
          </p:cNvGraphicFramePr>
          <p:nvPr/>
        </p:nvGraphicFramePr>
        <p:xfrm>
          <a:off x="3798888" y="3522663"/>
          <a:ext cx="1760537" cy="1470025"/>
        </p:xfrm>
        <a:graphic>
          <a:graphicData uri="http://schemas.openxmlformats.org/presentationml/2006/ole">
            <p:oleObj spid="_x0000_s3077" r:id="rId6" imgW="1761897" imgH="1469263" progId="Excel.Sheet.8">
              <p:embed/>
            </p:oleObj>
          </a:graphicData>
        </a:graphic>
      </p:graphicFrame>
      <p:graphicFrame>
        <p:nvGraphicFramePr>
          <p:cNvPr id="12297" name="Диаграмма 9"/>
          <p:cNvGraphicFramePr>
            <a:graphicFrameLocks/>
          </p:cNvGraphicFramePr>
          <p:nvPr/>
        </p:nvGraphicFramePr>
        <p:xfrm>
          <a:off x="5097463" y="3594100"/>
          <a:ext cx="2838450" cy="1398588"/>
        </p:xfrm>
        <a:graphic>
          <a:graphicData uri="http://schemas.openxmlformats.org/presentationml/2006/ole">
            <p:oleObj spid="_x0000_s3078" r:id="rId7" imgW="2840982" imgH="1396105" progId="Excel.Sheet.8">
              <p:embed/>
            </p:oleObj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8125" y="5805488"/>
          <a:ext cx="8640765" cy="815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180"/>
                <a:gridCol w="1452917"/>
                <a:gridCol w="1452917"/>
                <a:gridCol w="1452917"/>
                <a:gridCol w="1452917"/>
                <a:gridCol w="1452917"/>
              </a:tblGrid>
              <a:tr h="431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 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Апельсиновый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Яблочный 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Виноградный 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Персиковый 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Морковный 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3839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учащихся 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sp>
        <p:nvSpPr>
          <p:cNvPr id="12321" name="Rectangle 7"/>
          <p:cNvSpPr>
            <a:spLocks noChangeArrowheads="1"/>
          </p:cNvSpPr>
          <p:nvPr/>
        </p:nvSpPr>
        <p:spPr bwMode="auto">
          <a:xfrm>
            <a:off x="179388" y="4797425"/>
            <a:ext cx="8851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>
                <a:latin typeface="Times New Roman" pitchFamily="18" charset="0"/>
                <a:cs typeface="Calibri" pitchFamily="34" charset="0"/>
              </a:rPr>
              <a:t>	Проведите такой же опрос среди одноклассников.</a:t>
            </a:r>
          </a:p>
          <a:p>
            <a:pPr algn="just" eaLnBrk="0" hangingPunct="0"/>
            <a:r>
              <a:rPr lang="ru-RU" sz="2400">
                <a:latin typeface="Times New Roman" pitchFamily="18" charset="0"/>
                <a:cs typeface="Calibri" pitchFamily="34" charset="0"/>
              </a:rPr>
              <a:t> Данные запишите в таблицу и составьте круговую диаграмму.</a:t>
            </a:r>
            <a:endParaRPr lang="ru-RU" sz="2400"/>
          </a:p>
        </p:txBody>
      </p:sp>
      <p:sp>
        <p:nvSpPr>
          <p:cNvPr id="12322" name="Прямоугольник 12"/>
          <p:cNvSpPr>
            <a:spLocks noChangeArrowheads="1"/>
          </p:cNvSpPr>
          <p:nvPr/>
        </p:nvSpPr>
        <p:spPr bwMode="auto">
          <a:xfrm>
            <a:off x="246063" y="1628775"/>
            <a:ext cx="8574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Кроме того, она эти же данные представила на круговой диаграмме.</a:t>
            </a:r>
          </a:p>
          <a:p>
            <a:r>
              <a:rPr lang="ru-RU" sz="2000"/>
              <a:t> На какой диаграмме изображены эти данные?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95288" y="115888"/>
            <a:ext cx="8262937" cy="62150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/>
              <a:t>Задание 5.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Семья из трёх человек из Заводоуковска  решили летом отдохнуть в Сочи. Посоветуй им, как будет дешевле доехать до Сочи: поездом или на машине. Для расчетов воспользуйся информацией ниже.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1.Расстояние от Заводоуковска до Сочи равно 3167 км.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2. Расход бензина на 100 км равен 6 литров.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3. Стоимость 1л бензина равна 32,8 рублей. 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4. Стоимость билетов в скором поезде на 1 человека равна 6203,56 руб. 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5.Стоимость проживания 300 р за сутки с человека. 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Полученные расчёты занеси в таблицу.</a:t>
            </a:r>
          </a:p>
          <a:p>
            <a:pPr marL="0" indent="0">
              <a:buFont typeface="Arial" charset="0"/>
              <a:buNone/>
            </a:pPr>
            <a:endParaRPr lang="ru-RU" sz="240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5084763"/>
          <a:ext cx="820737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3259"/>
                <a:gridCol w="4104116"/>
              </a:tblGrid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Затраты на бензин, если ехать на машине. (Туда и обратно) 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Затраты на билеты, если ехать на поезде. (Туда и обратно)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74638" y="115888"/>
            <a:ext cx="8405812" cy="66325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/>
              <a:t>Задание 6</a:t>
            </a:r>
            <a:r>
              <a:rPr lang="ru-RU" smtClean="0"/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39713" y="620713"/>
            <a:ext cx="87137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На рисунке жирными точками показана среднесуточная температура воздуха в Бресте каждый день с 6 по 19 июля 1981 года. По горизонтали указываются числа месяца, по вертикали - температура в градусах Цельсия. Для наглядности жирные точки соединены линией. </a:t>
            </a:r>
          </a:p>
        </p:txBody>
      </p:sp>
      <p:pic>
        <p:nvPicPr>
          <p:cNvPr id="14340" name="Рисунок 55" descr="CC463DF911AF902745618502A406353E/simg1_12580432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536825"/>
            <a:ext cx="4837112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5078413" y="3357563"/>
            <a:ext cx="3876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u="sng"/>
              <a:t>1задание</a:t>
            </a:r>
            <a:r>
              <a:rPr lang="ru-RU" sz="2400"/>
              <a:t>. Используя данные диаграммы, заполните таблицу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9713" y="4652963"/>
          <a:ext cx="8353428" cy="779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320"/>
                <a:gridCol w="898829"/>
                <a:gridCol w="898829"/>
                <a:gridCol w="898829"/>
                <a:gridCol w="898829"/>
                <a:gridCol w="898829"/>
                <a:gridCol w="898829"/>
                <a:gridCol w="887134"/>
              </a:tblGrid>
              <a:tr h="389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Число месяца 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89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температура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26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964612" cy="59102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/>
              <a:t>Задание 7.</a:t>
            </a:r>
          </a:p>
          <a:p>
            <a:pPr marL="0" indent="0" algn="just">
              <a:buFont typeface="Arial" charset="0"/>
              <a:buNone/>
            </a:pPr>
            <a:r>
              <a:rPr lang="ru-RU" sz="2000" smtClean="0"/>
              <a:t>	В романе Жюля Верна «Дети капитана Гранта» читаем: «Погода стояла прекрасная, не слишком жаркая…Роберт узнал, что средняя годовая температура в провинции Виктория +77</a:t>
            </a:r>
            <a:r>
              <a:rPr lang="ru-RU" sz="2000" baseline="30000" smtClean="0"/>
              <a:t>о </a:t>
            </a:r>
            <a:r>
              <a:rPr lang="ru-RU" sz="2000" smtClean="0"/>
              <a:t>по Фаренгейту».</a:t>
            </a:r>
          </a:p>
          <a:p>
            <a:pPr marL="0" indent="0" algn="just">
              <a:buFont typeface="Arial" charset="0"/>
              <a:buNone/>
            </a:pPr>
            <a:r>
              <a:rPr lang="ru-RU" sz="2000" u="sng" smtClean="0"/>
              <a:t>1вопрос. </a:t>
            </a:r>
            <a:r>
              <a:rPr lang="ru-RU" sz="2000" smtClean="0"/>
              <a:t>Сколько это будет в привычных для нас градусах Цельсия? На диаграмме изображен перевод градусов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6387" name="Рисунок 31" descr="http://upload.wikimedia.org/wikipedia/ru/timeline/04dadd064a916886492a6fd445ffce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133600"/>
            <a:ext cx="69135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4" descr="http://upload.wikimedia.org/wikipedia/ru/timeline/fdf205232f97b105f71cb33e892ce0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957513"/>
            <a:ext cx="69135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3"/>
          <p:cNvSpPr>
            <a:spLocks noChangeArrowheads="1"/>
          </p:cNvSpPr>
          <p:nvPr/>
        </p:nvSpPr>
        <p:spPr bwMode="auto">
          <a:xfrm>
            <a:off x="361950" y="3657600"/>
            <a:ext cx="8424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/>
              <a:t>2вопрос</a:t>
            </a:r>
            <a:r>
              <a:rPr lang="ru-RU" sz="2000"/>
              <a:t>. Температура воздуха изменялась в течение дня от 7</a:t>
            </a:r>
            <a:r>
              <a:rPr lang="ru-RU" sz="2000" baseline="30000"/>
              <a:t>0</a:t>
            </a:r>
            <a:r>
              <a:rPr lang="ru-RU" sz="2000"/>
              <a:t> до 26</a:t>
            </a:r>
            <a:r>
              <a:rPr lang="ru-RU" sz="2000" baseline="30000"/>
              <a:t>0</a:t>
            </a:r>
            <a:r>
              <a:rPr lang="ru-RU" sz="2000"/>
              <a:t> Цельсия. На рисунке  изображен график изменения температуры. Определите температуру в 17.00 . Запишите ответ в градусах по Фаренгейту</a:t>
            </a:r>
          </a:p>
        </p:txBody>
      </p:sp>
      <p:pic>
        <p:nvPicPr>
          <p:cNvPr id="16390" name="Рисунок 4"/>
          <p:cNvPicPr>
            <a:picLocks noChangeAspect="1" noChangeArrowheads="1"/>
          </p:cNvPicPr>
          <p:nvPr/>
        </p:nvPicPr>
        <p:blipFill>
          <a:blip r:embed="rId5" cstate="print"/>
          <a:srcRect l="21887" t="26920" r="32628" b="17224"/>
          <a:stretch>
            <a:fillRect/>
          </a:stretch>
        </p:blipFill>
        <p:spPr bwMode="auto">
          <a:xfrm>
            <a:off x="250825" y="4638675"/>
            <a:ext cx="30972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3492500" y="4948238"/>
            <a:ext cx="4968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/>
              <a:t>3 вопрос</a:t>
            </a:r>
            <a:r>
              <a:rPr lang="ru-RU" sz="2000"/>
              <a:t>. Проверь правильность своих ответов с помощью формулы перевода   температуры в градусах по Фаренгейту, если известна температура по Цельсию </a:t>
            </a:r>
            <a:r>
              <a:rPr lang="ru-RU"/>
              <a:t>.</a:t>
            </a:r>
          </a:p>
          <a:p>
            <a:endParaRPr lang="ru-RU"/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3" name="Объект 6"/>
          <p:cNvGraphicFramePr>
            <a:graphicFrameLocks noChangeAspect="1"/>
          </p:cNvGraphicFramePr>
          <p:nvPr/>
        </p:nvGraphicFramePr>
        <p:xfrm>
          <a:off x="4284663" y="6092825"/>
          <a:ext cx="1366837" cy="655638"/>
        </p:xfrm>
        <a:graphic>
          <a:graphicData uri="http://schemas.openxmlformats.org/presentationml/2006/ole">
            <p:oleObj spid="_x0000_s4098" name="Формула" r:id="rId6" imgW="83783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34950"/>
            <a:ext cx="8478837" cy="636270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000" dirty="0" smtClean="0"/>
              <a:t>Задание 8.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/>
              <a:t>	На </a:t>
            </a:r>
            <a:r>
              <a:rPr lang="ru-RU" sz="2400" dirty="0"/>
              <a:t>графике, изображенном на рисунке, представлено изменение биржевой стоимости акций нефтедобывающей компании в первые две недели сентября. </a:t>
            </a:r>
            <a:endParaRPr lang="ru-RU" sz="2400" dirty="0" smtClean="0"/>
          </a:p>
          <a:p>
            <a:pPr>
              <a:defRPr/>
            </a:pPr>
            <a:r>
              <a:rPr lang="ru-RU" sz="2400" dirty="0"/>
              <a:t> </a:t>
            </a: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 marL="0" indent="0">
              <a:buFont typeface="Arial" charset="0"/>
              <a:buNone/>
              <a:defRPr/>
            </a:pPr>
            <a:r>
              <a:rPr lang="ru-RU" sz="2400" u="sng" dirty="0" smtClean="0"/>
              <a:t>1задание</a:t>
            </a:r>
            <a:r>
              <a:rPr lang="ru-RU" sz="2400" dirty="0"/>
              <a:t>. Сколько стоили акции 1 сентября? </a:t>
            </a:r>
            <a:endParaRPr lang="ru-RU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400" u="sng" dirty="0" smtClean="0"/>
              <a:t>2 </a:t>
            </a:r>
            <a:r>
              <a:rPr lang="ru-RU" sz="2400" u="sng" dirty="0"/>
              <a:t>задание. </a:t>
            </a:r>
            <a:r>
              <a:rPr lang="ru-RU" sz="2400" dirty="0"/>
              <a:t>Сколько стоили акции 10 сентября? </a:t>
            </a:r>
            <a:endParaRPr lang="ru-RU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400" u="sng" dirty="0"/>
              <a:t>3 задание. </a:t>
            </a:r>
            <a:r>
              <a:rPr lang="ru-RU" sz="2400" dirty="0"/>
              <a:t>Какая была самая большая стоимость акции и какого числа</a:t>
            </a:r>
            <a:r>
              <a:rPr lang="ru-RU" sz="2400" dirty="0" smtClean="0"/>
              <a:t>?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u="sng" dirty="0"/>
              <a:t>4 задание. </a:t>
            </a:r>
            <a:r>
              <a:rPr lang="ru-RU" sz="2400" dirty="0"/>
              <a:t>3 сентября бизнесмен приобрел 10 акций этой компании. Шесть из них он продал 10 сентября, а 12 сентября продал остальные 4. Сколько рублей потерял бизнесмен в результате этих операций?</a:t>
            </a:r>
            <a:endParaRPr lang="ru-RU" sz="2400" dirty="0" smtClean="0"/>
          </a:p>
          <a:p>
            <a:pPr>
              <a:defRPr/>
            </a:pPr>
            <a:endParaRPr lang="ru-RU" sz="2400" dirty="0"/>
          </a:p>
        </p:txBody>
      </p:sp>
      <p:pic>
        <p:nvPicPr>
          <p:cNvPr id="17411" name="Рисунок 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4248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лия\Desktop\дом.jpg"/>
          <p:cNvPicPr>
            <a:picLocks noChangeAspect="1" noChangeArrowheads="1"/>
          </p:cNvPicPr>
          <p:nvPr/>
        </p:nvPicPr>
        <p:blipFill>
          <a:blip r:embed="rId2" cstate="print"/>
          <a:srcRect l="3650" t="4951" r="5110" b="1981"/>
          <a:stretch>
            <a:fillRect/>
          </a:stretch>
        </p:blipFill>
        <p:spPr bwMode="auto">
          <a:xfrm>
            <a:off x="-214346" y="-285776"/>
            <a:ext cx="9572692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лия\Desktop\ферз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858280" y="6572272"/>
            <a:ext cx="285720" cy="285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ия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ия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83"/>
          <a:stretch>
            <a:fillRect/>
          </a:stretch>
        </p:blipFill>
        <p:spPr bwMode="auto">
          <a:xfrm>
            <a:off x="0" y="-387424"/>
            <a:ext cx="911097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C:\Users\Юлия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Юлия\Desktop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Юлия\Desktop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Юлия\Desktop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Рисунок 312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746" name="Rectangle 420"/>
          <p:cNvSpPr>
            <a:spLocks noChangeArrowheads="1"/>
          </p:cNvSpPr>
          <p:nvPr/>
        </p:nvSpPr>
        <p:spPr bwMode="auto">
          <a:xfrm>
            <a:off x="627693" y="2081014"/>
            <a:ext cx="7049457" cy="808236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686801" cy="10594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Уровни математической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грамотности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55"/>
          <p:cNvGrpSpPr>
            <a:grpSpLocks noChangeAspect="1"/>
          </p:cNvGrpSpPr>
          <p:nvPr/>
        </p:nvGrpSpPr>
        <p:grpSpPr bwMode="auto">
          <a:xfrm>
            <a:off x="5378450" y="368300"/>
            <a:ext cx="2825749" cy="5759449"/>
            <a:chOff x="876" y="815"/>
            <a:chExt cx="1780" cy="3058"/>
          </a:xfrm>
        </p:grpSpPr>
        <p:grpSp>
          <p:nvGrpSpPr>
            <p:cNvPr id="3" name="Group 556"/>
            <p:cNvGrpSpPr>
              <a:grpSpLocks/>
            </p:cNvGrpSpPr>
            <p:nvPr/>
          </p:nvGrpSpPr>
          <p:grpSpPr bwMode="auto">
            <a:xfrm>
              <a:off x="876" y="815"/>
              <a:ext cx="1780" cy="2195"/>
              <a:chOff x="876" y="815"/>
              <a:chExt cx="1780" cy="2195"/>
            </a:xfrm>
          </p:grpSpPr>
          <p:sp>
            <p:nvSpPr>
              <p:cNvPr id="66916" name="Rectangle 356"/>
              <p:cNvSpPr>
                <a:spLocks noChangeArrowheads="1"/>
              </p:cNvSpPr>
              <p:nvPr/>
            </p:nvSpPr>
            <p:spPr bwMode="auto">
              <a:xfrm>
                <a:off x="876" y="815"/>
                <a:ext cx="85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18" name="Rectangle 358"/>
              <p:cNvSpPr>
                <a:spLocks noChangeArrowheads="1"/>
              </p:cNvSpPr>
              <p:nvPr/>
            </p:nvSpPr>
            <p:spPr bwMode="auto">
              <a:xfrm>
                <a:off x="133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0" name="Rectangle 360"/>
              <p:cNvSpPr>
                <a:spLocks noChangeArrowheads="1"/>
              </p:cNvSpPr>
              <p:nvPr/>
            </p:nvSpPr>
            <p:spPr bwMode="auto">
              <a:xfrm>
                <a:off x="1761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2" name="Rectangle 362"/>
              <p:cNvSpPr>
                <a:spLocks noChangeArrowheads="1"/>
              </p:cNvSpPr>
              <p:nvPr/>
            </p:nvSpPr>
            <p:spPr bwMode="auto">
              <a:xfrm>
                <a:off x="2198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3" name="Rectangle 363"/>
              <p:cNvSpPr>
                <a:spLocks noChangeArrowheads="1"/>
              </p:cNvSpPr>
              <p:nvPr/>
            </p:nvSpPr>
            <p:spPr bwMode="auto">
              <a:xfrm>
                <a:off x="247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5" name="Rectangle 365"/>
              <p:cNvSpPr>
                <a:spLocks noChangeArrowheads="1"/>
              </p:cNvSpPr>
              <p:nvPr/>
            </p:nvSpPr>
            <p:spPr bwMode="auto">
              <a:xfrm>
                <a:off x="1409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7" name="Rectangle 367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9" name="Rectangle 369"/>
              <p:cNvSpPr>
                <a:spLocks noChangeArrowheads="1"/>
              </p:cNvSpPr>
              <p:nvPr/>
            </p:nvSpPr>
            <p:spPr bwMode="auto">
              <a:xfrm>
                <a:off x="2283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0" name="Rectangle 370"/>
              <p:cNvSpPr>
                <a:spLocks noChangeArrowheads="1"/>
              </p:cNvSpPr>
              <p:nvPr/>
            </p:nvSpPr>
            <p:spPr bwMode="auto">
              <a:xfrm>
                <a:off x="2358" y="1273"/>
                <a:ext cx="234" cy="117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1" name="Rectangle 371"/>
              <p:cNvSpPr>
                <a:spLocks noChangeArrowheads="1"/>
              </p:cNvSpPr>
              <p:nvPr/>
            </p:nvSpPr>
            <p:spPr bwMode="auto">
              <a:xfrm>
                <a:off x="2358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2" name="Rectangle 372"/>
              <p:cNvSpPr>
                <a:spLocks noChangeArrowheads="1"/>
              </p:cNvSpPr>
              <p:nvPr/>
            </p:nvSpPr>
            <p:spPr bwMode="auto">
              <a:xfrm>
                <a:off x="2539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3" name="Rectangle 373"/>
              <p:cNvSpPr>
                <a:spLocks noChangeArrowheads="1"/>
              </p:cNvSpPr>
              <p:nvPr/>
            </p:nvSpPr>
            <p:spPr bwMode="auto">
              <a:xfrm>
                <a:off x="2411" y="1390"/>
                <a:ext cx="128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4" name="Rectangle 374"/>
              <p:cNvSpPr>
                <a:spLocks noChangeArrowheads="1"/>
              </p:cNvSpPr>
              <p:nvPr/>
            </p:nvSpPr>
            <p:spPr bwMode="auto">
              <a:xfrm>
                <a:off x="2438" y="1378"/>
                <a:ext cx="16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5" name="Rectangle 375"/>
              <p:cNvSpPr>
                <a:spLocks noChangeArrowheads="1"/>
              </p:cNvSpPr>
              <p:nvPr/>
            </p:nvSpPr>
            <p:spPr bwMode="auto">
              <a:xfrm>
                <a:off x="2517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47" name="Picture 38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4" y="1262"/>
                <a:ext cx="10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59" name="Picture 39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1" y="1262"/>
                <a:ext cx="1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70" name="Picture 4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36" y="1262"/>
                <a:ext cx="22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971" name="Rectangle 411"/>
              <p:cNvSpPr>
                <a:spLocks noChangeArrowheads="1"/>
              </p:cNvSpPr>
              <p:nvPr/>
            </p:nvSpPr>
            <p:spPr bwMode="auto">
              <a:xfrm>
                <a:off x="2358" y="1262"/>
                <a:ext cx="234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2" name="Rectangle 412"/>
              <p:cNvSpPr>
                <a:spLocks noChangeArrowheads="1"/>
              </p:cNvSpPr>
              <p:nvPr/>
            </p:nvSpPr>
            <p:spPr bwMode="auto">
              <a:xfrm>
                <a:off x="2592" y="1262"/>
                <a:ext cx="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3" name="Rectangle 413"/>
              <p:cNvSpPr>
                <a:spLocks noChangeArrowheads="1"/>
              </p:cNvSpPr>
              <p:nvPr/>
            </p:nvSpPr>
            <p:spPr bwMode="auto">
              <a:xfrm>
                <a:off x="2592" y="1273"/>
                <a:ext cx="1" cy="4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5" name="Rectangle 415"/>
              <p:cNvSpPr>
                <a:spLocks noChangeArrowheads="1"/>
              </p:cNvSpPr>
              <p:nvPr/>
            </p:nvSpPr>
            <p:spPr bwMode="auto">
              <a:xfrm>
                <a:off x="1409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7" name="Rectangle 417"/>
              <p:cNvSpPr>
                <a:spLocks noChangeArrowheads="1"/>
              </p:cNvSpPr>
              <p:nvPr/>
            </p:nvSpPr>
            <p:spPr bwMode="auto">
              <a:xfrm>
                <a:off x="1846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9" name="Rectangle 419"/>
              <p:cNvSpPr>
                <a:spLocks noChangeArrowheads="1"/>
              </p:cNvSpPr>
              <p:nvPr/>
            </p:nvSpPr>
            <p:spPr bwMode="auto">
              <a:xfrm>
                <a:off x="2283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0" name="Rectangle 420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95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1" name="Rectangle 421"/>
              <p:cNvSpPr>
                <a:spLocks noChangeArrowheads="1"/>
              </p:cNvSpPr>
              <p:nvPr/>
            </p:nvSpPr>
            <p:spPr bwMode="auto">
              <a:xfrm>
                <a:off x="2358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2" name="Rectangle 422"/>
              <p:cNvSpPr>
                <a:spLocks noChangeArrowheads="1"/>
              </p:cNvSpPr>
              <p:nvPr/>
            </p:nvSpPr>
            <p:spPr bwMode="auto">
              <a:xfrm>
                <a:off x="2539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3" name="Rectangle 423"/>
              <p:cNvSpPr>
                <a:spLocks noChangeArrowheads="1"/>
              </p:cNvSpPr>
              <p:nvPr/>
            </p:nvSpPr>
            <p:spPr bwMode="auto">
              <a:xfrm>
                <a:off x="2411" y="1816"/>
                <a:ext cx="128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4" name="Rectangle 424"/>
              <p:cNvSpPr>
                <a:spLocks noChangeArrowheads="1"/>
              </p:cNvSpPr>
              <p:nvPr/>
            </p:nvSpPr>
            <p:spPr bwMode="auto">
              <a:xfrm>
                <a:off x="2422" y="1816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5" name="Rectangle 425"/>
              <p:cNvSpPr>
                <a:spLocks noChangeArrowheads="1"/>
              </p:cNvSpPr>
              <p:nvPr/>
            </p:nvSpPr>
            <p:spPr bwMode="auto">
              <a:xfrm>
                <a:off x="2517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86" name="Picture 4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4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7" name="Picture 4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8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8" name="Picture 4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32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9" name="Picture 42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7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0" name="Picture 43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1" name="Picture 4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60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2" name="Picture 43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03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3" name="Picture 4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3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4" name="Picture 4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7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5" name="Picture 43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6" name="Picture 43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62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7" name="Picture 43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84" y="1721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8" name="Picture 43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9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9" name="Picture 43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37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0" name="Picture 44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6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1" name="Picture 44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12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2" name="Picture 44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5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3" name="Picture 44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9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4" name="Picture 44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4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5" name="Picture 4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82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6" name="Picture 4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1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7" name="Picture 44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5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8" name="Picture 44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99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9" name="Picture 44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921" y="1721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0" name="Picture 45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21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1" name="Picture 4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63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2" name="Picture 45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06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3" name="Picture 45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49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4" name="Picture 45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9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5" name="Picture 45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3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6" name="Picture 45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176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7" name="Picture 45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08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8" name="Picture 45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5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9" name="Picture 45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9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20" name="Picture 460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336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21" name="Rectangle 461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2" name="Rectangle 462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3" name="Rectangle 463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4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5" name="Rectangle 465"/>
              <p:cNvSpPr>
                <a:spLocks noChangeArrowheads="1"/>
              </p:cNvSpPr>
              <p:nvPr/>
            </p:nvSpPr>
            <p:spPr bwMode="auto">
              <a:xfrm>
                <a:off x="1409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7" name="Rectangle 467"/>
              <p:cNvSpPr>
                <a:spLocks noChangeArrowheads="1"/>
              </p:cNvSpPr>
              <p:nvPr/>
            </p:nvSpPr>
            <p:spPr bwMode="auto">
              <a:xfrm>
                <a:off x="1846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9" name="Rectangle 469"/>
              <p:cNvSpPr>
                <a:spLocks noChangeArrowheads="1"/>
              </p:cNvSpPr>
              <p:nvPr/>
            </p:nvSpPr>
            <p:spPr bwMode="auto">
              <a:xfrm>
                <a:off x="2283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0" name="Rectangle 470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96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1" name="Rectangle 471"/>
              <p:cNvSpPr>
                <a:spLocks noChangeArrowheads="1"/>
              </p:cNvSpPr>
              <p:nvPr/>
            </p:nvSpPr>
            <p:spPr bwMode="auto">
              <a:xfrm>
                <a:off x="2358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2" name="Rectangle 472"/>
              <p:cNvSpPr>
                <a:spLocks noChangeArrowheads="1"/>
              </p:cNvSpPr>
              <p:nvPr/>
            </p:nvSpPr>
            <p:spPr bwMode="auto">
              <a:xfrm>
                <a:off x="2539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3" name="Rectangle 473"/>
              <p:cNvSpPr>
                <a:spLocks noChangeArrowheads="1"/>
              </p:cNvSpPr>
              <p:nvPr/>
            </p:nvSpPr>
            <p:spPr bwMode="auto">
              <a:xfrm>
                <a:off x="2411" y="2253"/>
                <a:ext cx="128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4" name="Rectangle 474"/>
              <p:cNvSpPr>
                <a:spLocks noChangeArrowheads="1"/>
              </p:cNvSpPr>
              <p:nvPr/>
            </p:nvSpPr>
            <p:spPr bwMode="auto">
              <a:xfrm>
                <a:off x="2422" y="2253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5" name="Rectangle 475"/>
              <p:cNvSpPr>
                <a:spLocks noChangeArrowheads="1"/>
              </p:cNvSpPr>
              <p:nvPr/>
            </p:nvSpPr>
            <p:spPr bwMode="auto">
              <a:xfrm>
                <a:off x="2517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36" name="Picture 47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4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7" name="Picture 47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8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8" name="Picture 47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32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9" name="Picture 47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7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0" name="Picture 48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1" name="Picture 48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60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2" name="Picture 48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03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3" name="Picture 48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3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4" name="Picture 48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7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5" name="Picture 48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6" name="Picture 48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62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7" name="Picture 48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84" y="2157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8" name="Picture 48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9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9" name="Picture 48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37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0" name="Picture 49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6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1" name="Picture 49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12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2" name="Picture 49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5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3" name="Picture 49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9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4" name="Picture 49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4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5" name="Picture 49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82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6" name="Picture 49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1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7" name="Picture 49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5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8" name="Picture 49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99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9" name="Picture 49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921" y="2157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0" name="Picture 50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21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1" name="Picture 50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63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2" name="Picture 50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06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3" name="Picture 50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49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4" name="Picture 50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9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5" name="Picture 50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3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6" name="Picture 50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176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7" name="Picture 50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08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8" name="Picture 50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5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9" name="Picture 50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9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70" name="Picture 510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336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71" name="Rectangle 511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2" name="Rectangle 512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3" name="Rectangle 513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43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5" name="Rectangle 515"/>
              <p:cNvSpPr>
                <a:spLocks noChangeArrowheads="1"/>
              </p:cNvSpPr>
              <p:nvPr/>
            </p:nvSpPr>
            <p:spPr bwMode="auto">
              <a:xfrm>
                <a:off x="1409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7" name="Rectangle 517"/>
              <p:cNvSpPr>
                <a:spLocks noChangeArrowheads="1"/>
              </p:cNvSpPr>
              <p:nvPr/>
            </p:nvSpPr>
            <p:spPr bwMode="auto">
              <a:xfrm>
                <a:off x="1846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9" name="Rectangle 519"/>
              <p:cNvSpPr>
                <a:spLocks noChangeArrowheads="1"/>
              </p:cNvSpPr>
              <p:nvPr/>
            </p:nvSpPr>
            <p:spPr bwMode="auto">
              <a:xfrm>
                <a:off x="2283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0" name="Rectangle 520"/>
              <p:cNvSpPr>
                <a:spLocks noChangeArrowheads="1"/>
              </p:cNvSpPr>
              <p:nvPr/>
            </p:nvSpPr>
            <p:spPr bwMode="auto">
              <a:xfrm>
                <a:off x="2358" y="2594"/>
                <a:ext cx="234" cy="85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1" name="Rectangle 521"/>
              <p:cNvSpPr>
                <a:spLocks noChangeArrowheads="1"/>
              </p:cNvSpPr>
              <p:nvPr/>
            </p:nvSpPr>
            <p:spPr bwMode="auto">
              <a:xfrm>
                <a:off x="2358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2" name="Rectangle 522"/>
              <p:cNvSpPr>
                <a:spLocks noChangeArrowheads="1"/>
              </p:cNvSpPr>
              <p:nvPr/>
            </p:nvSpPr>
            <p:spPr bwMode="auto">
              <a:xfrm>
                <a:off x="2539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3" name="Rectangle 523"/>
              <p:cNvSpPr>
                <a:spLocks noChangeArrowheads="1"/>
              </p:cNvSpPr>
              <p:nvPr/>
            </p:nvSpPr>
            <p:spPr bwMode="auto">
              <a:xfrm>
                <a:off x="2411" y="2679"/>
                <a:ext cx="128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4" name="Rectangle 524"/>
              <p:cNvSpPr>
                <a:spLocks noChangeArrowheads="1"/>
              </p:cNvSpPr>
              <p:nvPr/>
            </p:nvSpPr>
            <p:spPr bwMode="auto">
              <a:xfrm>
                <a:off x="2422" y="2668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5" name="Rectangle 525"/>
              <p:cNvSpPr>
                <a:spLocks noChangeArrowheads="1"/>
              </p:cNvSpPr>
              <p:nvPr/>
            </p:nvSpPr>
            <p:spPr bwMode="auto">
              <a:xfrm>
                <a:off x="2517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86" name="Picture 5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4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7" name="Picture 5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8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8" name="Picture 5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32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9" name="Picture 52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7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0" name="Picture 53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1" name="Picture 5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60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2" name="Picture 53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03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3" name="Picture 5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3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4" name="Picture 5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7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5" name="Picture 53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6" name="Picture 53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62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7" name="Picture 53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84" y="2594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8" name="Picture 53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9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9" name="Picture 53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37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0" name="Picture 54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6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1" name="Picture 54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12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2" name="Picture 54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5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3" name="Picture 54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9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4" name="Picture 54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4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5" name="Picture 5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82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6" name="Picture 5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1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7" name="Picture 54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5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8" name="Picture 54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99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9" name="Picture 54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921" y="2594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0" name="Picture 55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21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1" name="Picture 5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63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2" name="Picture 55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06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3" name="Picture 55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49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4" name="Picture 55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91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5" name="Picture 55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34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7117" name="Picture 55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76" y="2594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8" name="Picture 55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08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9" name="Picture 55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51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0" name="Picture 56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94" y="2594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1" name="Picture 5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36" y="2594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3" name="Rectangle 563"/>
            <p:cNvSpPr>
              <a:spLocks noChangeArrowheads="1"/>
            </p:cNvSpPr>
            <p:nvPr/>
          </p:nvSpPr>
          <p:spPr bwMode="auto">
            <a:xfrm>
              <a:off x="2592" y="25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4" name="Rectangle 564"/>
            <p:cNvSpPr>
              <a:spLocks noChangeArrowheads="1"/>
            </p:cNvSpPr>
            <p:nvPr/>
          </p:nvSpPr>
          <p:spPr bwMode="auto">
            <a:xfrm>
              <a:off x="2592" y="2594"/>
              <a:ext cx="1" cy="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6" name="Rectangle 566"/>
            <p:cNvSpPr>
              <a:spLocks noChangeArrowheads="1"/>
            </p:cNvSpPr>
            <p:nvPr/>
          </p:nvSpPr>
          <p:spPr bwMode="auto">
            <a:xfrm>
              <a:off x="1409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28" name="Rectangle 568"/>
            <p:cNvSpPr>
              <a:spLocks noChangeArrowheads="1"/>
            </p:cNvSpPr>
            <p:nvPr/>
          </p:nvSpPr>
          <p:spPr bwMode="auto">
            <a:xfrm>
              <a:off x="1846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0" name="Rectangle 570"/>
            <p:cNvSpPr>
              <a:spLocks noChangeArrowheads="1"/>
            </p:cNvSpPr>
            <p:nvPr/>
          </p:nvSpPr>
          <p:spPr bwMode="auto">
            <a:xfrm>
              <a:off x="2283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1" name="Rectangle 571"/>
            <p:cNvSpPr>
              <a:spLocks noChangeArrowheads="1"/>
            </p:cNvSpPr>
            <p:nvPr/>
          </p:nvSpPr>
          <p:spPr bwMode="auto">
            <a:xfrm>
              <a:off x="2358" y="3010"/>
              <a:ext cx="234" cy="85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2" name="Rectangle 572"/>
            <p:cNvSpPr>
              <a:spLocks noChangeArrowheads="1"/>
            </p:cNvSpPr>
            <p:nvPr/>
          </p:nvSpPr>
          <p:spPr bwMode="auto">
            <a:xfrm>
              <a:off x="2358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3" name="Rectangle 573"/>
            <p:cNvSpPr>
              <a:spLocks noChangeArrowheads="1"/>
            </p:cNvSpPr>
            <p:nvPr/>
          </p:nvSpPr>
          <p:spPr bwMode="auto">
            <a:xfrm>
              <a:off x="2539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4" name="Rectangle 574"/>
            <p:cNvSpPr>
              <a:spLocks noChangeArrowheads="1"/>
            </p:cNvSpPr>
            <p:nvPr/>
          </p:nvSpPr>
          <p:spPr bwMode="auto">
            <a:xfrm>
              <a:off x="2411" y="3095"/>
              <a:ext cx="128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5" name="Rectangle 575"/>
            <p:cNvSpPr>
              <a:spLocks noChangeArrowheads="1"/>
            </p:cNvSpPr>
            <p:nvPr/>
          </p:nvSpPr>
          <p:spPr bwMode="auto">
            <a:xfrm>
              <a:off x="2422" y="3084"/>
              <a:ext cx="18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6" name="Rectangle 576"/>
            <p:cNvSpPr>
              <a:spLocks noChangeArrowheads="1"/>
            </p:cNvSpPr>
            <p:nvPr/>
          </p:nvSpPr>
          <p:spPr bwMode="auto">
            <a:xfrm>
              <a:off x="2517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37" name="Picture 57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8" name="Picture 57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9" name="Picture 57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2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0" name="Picture 58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1" name="Picture 58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2" name="Picture 5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60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3" name="Picture 58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03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4" name="Picture 58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5" name="Picture 58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7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6" name="Picture 58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7" name="Picture 58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62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8" name="Picture 58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4" y="3010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9" name="Picture 58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9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0" name="Picture 59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37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1" name="Picture 59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6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2" name="Picture 59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12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3" name="Picture 59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5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4" name="Picture 59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9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5" name="Picture 59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4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6" name="Picture 59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82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7" name="Picture 59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1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8" name="Picture 59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5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9" name="Picture 59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99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0" name="Picture 60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21" y="301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1" name="Picture 60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1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2" name="Picture 60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63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3" name="Picture 60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06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4" name="Picture 60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49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5" name="Picture 60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9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6" name="Picture 60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3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7" name="Picture 60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76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8" name="Picture 60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08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9" name="Picture 60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5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0" name="Picture 6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9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1" name="Picture 6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36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72" name="Rectangle 612"/>
            <p:cNvSpPr>
              <a:spLocks noChangeArrowheads="1"/>
            </p:cNvSpPr>
            <p:nvPr/>
          </p:nvSpPr>
          <p:spPr bwMode="auto">
            <a:xfrm>
              <a:off x="2358" y="3010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3" name="Rectangle 613"/>
            <p:cNvSpPr>
              <a:spLocks noChangeArrowheads="1"/>
            </p:cNvSpPr>
            <p:nvPr/>
          </p:nvSpPr>
          <p:spPr bwMode="auto">
            <a:xfrm>
              <a:off x="2592" y="301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4" name="Rectangle 614"/>
            <p:cNvSpPr>
              <a:spLocks noChangeArrowheads="1"/>
            </p:cNvSpPr>
            <p:nvPr/>
          </p:nvSpPr>
          <p:spPr bwMode="auto">
            <a:xfrm>
              <a:off x="2592" y="3010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6" name="Rectangle 616"/>
            <p:cNvSpPr>
              <a:spLocks noChangeArrowheads="1"/>
            </p:cNvSpPr>
            <p:nvPr/>
          </p:nvSpPr>
          <p:spPr bwMode="auto">
            <a:xfrm>
              <a:off x="1409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78" name="Rectangle 618"/>
            <p:cNvSpPr>
              <a:spLocks noChangeArrowheads="1"/>
            </p:cNvSpPr>
            <p:nvPr/>
          </p:nvSpPr>
          <p:spPr bwMode="auto">
            <a:xfrm>
              <a:off x="1846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0" name="Rectangle 620"/>
            <p:cNvSpPr>
              <a:spLocks noChangeArrowheads="1"/>
            </p:cNvSpPr>
            <p:nvPr/>
          </p:nvSpPr>
          <p:spPr bwMode="auto">
            <a:xfrm>
              <a:off x="2283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1" name="Rectangle 621"/>
            <p:cNvSpPr>
              <a:spLocks noChangeArrowheads="1"/>
            </p:cNvSpPr>
            <p:nvPr/>
          </p:nvSpPr>
          <p:spPr bwMode="auto">
            <a:xfrm>
              <a:off x="2358" y="3425"/>
              <a:ext cx="234" cy="8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2" name="Rectangle 622"/>
            <p:cNvSpPr>
              <a:spLocks noChangeArrowheads="1"/>
            </p:cNvSpPr>
            <p:nvPr/>
          </p:nvSpPr>
          <p:spPr bwMode="auto">
            <a:xfrm>
              <a:off x="2358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3" name="Rectangle 623"/>
            <p:cNvSpPr>
              <a:spLocks noChangeArrowheads="1"/>
            </p:cNvSpPr>
            <p:nvPr/>
          </p:nvSpPr>
          <p:spPr bwMode="auto">
            <a:xfrm>
              <a:off x="2539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4" name="Rectangle 624"/>
            <p:cNvSpPr>
              <a:spLocks noChangeArrowheads="1"/>
            </p:cNvSpPr>
            <p:nvPr/>
          </p:nvSpPr>
          <p:spPr bwMode="auto">
            <a:xfrm>
              <a:off x="2411" y="3510"/>
              <a:ext cx="128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5" name="Rectangle 625"/>
            <p:cNvSpPr>
              <a:spLocks noChangeArrowheads="1"/>
            </p:cNvSpPr>
            <p:nvPr/>
          </p:nvSpPr>
          <p:spPr bwMode="auto">
            <a:xfrm>
              <a:off x="2380" y="3544"/>
              <a:ext cx="19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6" name="Rectangle 626"/>
            <p:cNvSpPr>
              <a:spLocks noChangeArrowheads="1"/>
            </p:cNvSpPr>
            <p:nvPr/>
          </p:nvSpPr>
          <p:spPr bwMode="auto">
            <a:xfrm>
              <a:off x="2517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87" name="Picture 6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8" name="Picture 6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9" name="Picture 6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2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0" name="Picture 6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1" name="Picture 6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2" name="Picture 6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60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3" name="Picture 6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03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4" name="Picture 6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5" name="Picture 63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7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6" name="Picture 6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7" name="Picture 6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62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8" name="Picture 63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4" y="3425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9" name="Picture 63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9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0" name="Picture 64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37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1" name="Picture 64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6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2" name="Picture 64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12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3" name="Picture 64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5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4" name="Picture 64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9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5" name="Picture 64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4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6" name="Picture 64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82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7" name="Picture 64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1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8" name="Picture 6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5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9" name="Picture 64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99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0" name="Picture 65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21" y="3425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1" name="Picture 65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1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2" name="Picture 65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63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3" name="Picture 65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06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4" name="Picture 65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49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5" name="Picture 65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9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6" name="Picture 65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3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7" name="Picture 65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76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8" name="Picture 65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08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9" name="Picture 65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5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0" name="Picture 66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9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1" name="Picture 6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36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22" name="Rectangle 662"/>
            <p:cNvSpPr>
              <a:spLocks noChangeArrowheads="1"/>
            </p:cNvSpPr>
            <p:nvPr/>
          </p:nvSpPr>
          <p:spPr bwMode="auto">
            <a:xfrm>
              <a:off x="2358" y="3425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23" name="Rectangle 663"/>
            <p:cNvSpPr>
              <a:spLocks noChangeArrowheads="1"/>
            </p:cNvSpPr>
            <p:nvPr/>
          </p:nvSpPr>
          <p:spPr bwMode="auto">
            <a:xfrm>
              <a:off x="2592" y="3425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7224" name="Picture 66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4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5" name="Picture 66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6" name="Picture 66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21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7" name="Picture 66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6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8" name="Picture 66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0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9" name="Picture 66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4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0" name="Picture 67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92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1" name="Picture 67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35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2" name="Picture 67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6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3" name="Picture 67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0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4" name="Picture 67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45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5" name="Picture 67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484" y="384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6" name="Picture 676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48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7" name="Picture 67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2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8" name="Picture 67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6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9" name="Picture 679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61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0" name="Picture 68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4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1" name="Picture 68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8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2" name="Picture 68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72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3" name="Picture 68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772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4" name="Picture 684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81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5" name="Picture 685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857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6" name="Picture 686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8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7" name="Picture 68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10" y="3840"/>
              <a:ext cx="1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8" name="Picture 68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2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9" name="Picture 68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963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0" name="Picture 69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95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1" name="Picture 69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038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2" name="Picture 69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08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3" name="Picture 69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12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4" name="Picture 694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166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5" name="Picture 695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208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6" name="Picture 69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240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7" name="Picture 697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28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8" name="Picture 698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26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59" name="Rectangle 699"/>
            <p:cNvSpPr>
              <a:spLocks noChangeArrowheads="1"/>
            </p:cNvSpPr>
            <p:nvPr/>
          </p:nvSpPr>
          <p:spPr bwMode="auto">
            <a:xfrm>
              <a:off x="2347" y="3840"/>
              <a:ext cx="24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0" name="Rectangle 700"/>
            <p:cNvSpPr>
              <a:spLocks noChangeArrowheads="1"/>
            </p:cNvSpPr>
            <p:nvPr/>
          </p:nvSpPr>
          <p:spPr bwMode="auto">
            <a:xfrm>
              <a:off x="2592" y="3425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1" name="Rectangle 701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2" name="Rectangle 702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3" name="Rectangle 703"/>
            <p:cNvSpPr>
              <a:spLocks noChangeArrowheads="1"/>
            </p:cNvSpPr>
            <p:nvPr/>
          </p:nvSpPr>
          <p:spPr bwMode="auto">
            <a:xfrm>
              <a:off x="898" y="3830"/>
              <a:ext cx="11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3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358082" y="6224809"/>
            <a:ext cx="1785918" cy="633191"/>
          </a:xfrm>
          <a:prstGeom prst="rect">
            <a:avLst/>
          </a:prstGeom>
          <a:noFill/>
        </p:spPr>
      </p:pic>
      <p:pic>
        <p:nvPicPr>
          <p:cNvPr id="73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398330" y="6589576"/>
            <a:ext cx="1638795" cy="209049"/>
          </a:xfrm>
          <a:prstGeom prst="rect">
            <a:avLst/>
          </a:prstGeom>
          <a:noFill/>
        </p:spPr>
      </p:pic>
      <p:sp>
        <p:nvSpPr>
          <p:cNvPr id="744" name="TextBox 743"/>
          <p:cNvSpPr txBox="1"/>
          <p:nvPr/>
        </p:nvSpPr>
        <p:spPr>
          <a:xfrm>
            <a:off x="663677" y="2057400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Применяют математические концепции и проводят операции для решения незнакомых задач. Объясняют ход решения. Выбирают, сравнивают, оценивают, аргументируют стратегию решения…</a:t>
            </a:r>
          </a:p>
        </p:txBody>
      </p:sp>
      <p:sp>
        <p:nvSpPr>
          <p:cNvPr id="747" name="Rectangle 470"/>
          <p:cNvSpPr>
            <a:spLocks noChangeArrowheads="1"/>
          </p:cNvSpPr>
          <p:nvPr/>
        </p:nvSpPr>
        <p:spPr bwMode="auto">
          <a:xfrm>
            <a:off x="624311" y="2927350"/>
            <a:ext cx="7059189" cy="793750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8" name="Rectangle 520"/>
          <p:cNvSpPr>
            <a:spLocks noChangeArrowheads="1"/>
          </p:cNvSpPr>
          <p:nvPr/>
        </p:nvSpPr>
        <p:spPr bwMode="auto">
          <a:xfrm>
            <a:off x="609601" y="3733800"/>
            <a:ext cx="7067550" cy="757238"/>
          </a:xfrm>
          <a:prstGeom prst="rect">
            <a:avLst/>
          </a:prstGeom>
          <a:solidFill>
            <a:srgbClr val="DBE5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Могут следовать подробному алгоритму решений, кратко аргументируя свои действия. Простейшие интерпретации результатов и базовые рассуждения…</a:t>
            </a:r>
          </a:p>
        </p:txBody>
      </p:sp>
      <p:sp>
        <p:nvSpPr>
          <p:cNvPr id="749" name="Rectangle 571"/>
          <p:cNvSpPr>
            <a:spLocks noChangeArrowheads="1"/>
          </p:cNvSpPr>
          <p:nvPr/>
        </p:nvSpPr>
        <p:spPr bwMode="auto">
          <a:xfrm>
            <a:off x="634181" y="4533901"/>
            <a:ext cx="7042969" cy="723899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Решают задачи, в которых требуется прямое умозаключение на основе применения простейших алгоритмов, формул, действий, правил…</a:t>
            </a:r>
          </a:p>
        </p:txBody>
      </p:sp>
      <p:sp>
        <p:nvSpPr>
          <p:cNvPr id="750" name="Rectangle 622"/>
          <p:cNvSpPr>
            <a:spLocks noChangeArrowheads="1"/>
          </p:cNvSpPr>
          <p:nvPr/>
        </p:nvSpPr>
        <p:spPr bwMode="auto">
          <a:xfrm>
            <a:off x="647019" y="5289551"/>
            <a:ext cx="7036481" cy="7810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Справляются с простейшими действиями, если задача имеет явно заданную ситуацию и дан пошаговый алгоритм решения…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631722" y="2910348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Ученики выбирают и объединяют информацию, проводят анализ практических задач. Используют ограниченный диапазон умений и могут рассуждать в прямом контексте, аргументируют действия…</a:t>
            </a:r>
          </a:p>
        </p:txBody>
      </p:sp>
      <p:sp>
        <p:nvSpPr>
          <p:cNvPr id="310" name="Прямоугольник 309"/>
          <p:cNvSpPr/>
          <p:nvPr/>
        </p:nvSpPr>
        <p:spPr>
          <a:xfrm>
            <a:off x="7286644" y="6215082"/>
            <a:ext cx="1857356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Прямоугольник 310"/>
          <p:cNvSpPr/>
          <p:nvPr/>
        </p:nvSpPr>
        <p:spPr>
          <a:xfrm>
            <a:off x="7643834" y="1214422"/>
            <a:ext cx="500066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journal-applied-mathematics-and-statist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300"/>
              </a:lnSpc>
              <a:buNone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Наивысший уровень </a:t>
            </a:r>
            <a:b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математической грамотности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152400" y="1219200"/>
          <a:ext cx="88519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10"/>
          <p:cNvGrpSpPr/>
          <p:nvPr/>
        </p:nvGrpSpPr>
        <p:grpSpPr>
          <a:xfrm>
            <a:off x="6858000" y="1092201"/>
            <a:ext cx="2286000" cy="2214339"/>
            <a:chOff x="12517030" y="919613"/>
            <a:chExt cx="1749879" cy="1749879"/>
          </a:xfrm>
        </p:grpSpPr>
        <p:pic>
          <p:nvPicPr>
            <p:cNvPr id="12" name="Рисунок 11" descr="seal_circle_red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17030" y="919613"/>
              <a:ext cx="1749879" cy="174987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2775966" y="1334683"/>
              <a:ext cx="1281395" cy="75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6-й </a:t>
              </a:r>
              <a:b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уровень</a:t>
              </a:r>
            </a:p>
          </p:txBody>
        </p:sp>
      </p:grpSp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410" y="225056"/>
            <a:ext cx="1135516" cy="321475"/>
          </a:xfrm>
          <a:prstGeom prst="rect">
            <a:avLst/>
          </a:prstGeom>
          <a:noFill/>
        </p:spPr>
      </p:pic>
      <p:pic>
        <p:nvPicPr>
          <p:cNvPr id="2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2674" y="6320771"/>
            <a:ext cx="1638795" cy="20904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214290"/>
            <a:ext cx="121444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7286644" y="6286520"/>
            <a:ext cx="1643074" cy="28575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6286520"/>
            <a:ext cx="71438" cy="21431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Юлия\Desktop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Юлия\Desktop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1266" name="Picture 2" descr="Картинки по запросу &quot;метод решет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4533870" cy="4350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623</TotalTime>
  <Words>898</Words>
  <Application>Microsoft Office PowerPoint</Application>
  <PresentationFormat>Экран (4:3)</PresentationFormat>
  <Paragraphs>225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Поток</vt:lpstr>
      <vt:lpstr>Лист Microsoft Office Excel 97-2003</vt:lpstr>
      <vt:lpstr>Диаграмма</vt:lpstr>
      <vt:lpstr>Формула</vt:lpstr>
      <vt:lpstr>Слайд 1</vt:lpstr>
      <vt:lpstr>Слайд 2</vt:lpstr>
      <vt:lpstr>Слайд 3</vt:lpstr>
      <vt:lpstr>Слайд 4</vt:lpstr>
      <vt:lpstr>Слайд 5</vt:lpstr>
      <vt:lpstr>Уровни математической  грамотности</vt:lpstr>
      <vt:lpstr>Наивысший уровень  математической грамотности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Home</cp:lastModifiedBy>
  <cp:revision>72</cp:revision>
  <dcterms:created xsi:type="dcterms:W3CDTF">2020-03-05T12:04:39Z</dcterms:created>
  <dcterms:modified xsi:type="dcterms:W3CDTF">2024-11-20T18:21:36Z</dcterms:modified>
</cp:coreProperties>
</file>