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1" r:id="rId4"/>
    <p:sldId id="265" r:id="rId5"/>
    <p:sldId id="266" r:id="rId6"/>
    <p:sldId id="267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91D1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048B9-6D49-4FEC-ADB5-7E6595AEB233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66593-ADA9-44E0-BA81-910E71BB90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3661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048B9-6D49-4FEC-ADB5-7E6595AEB233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66593-ADA9-44E0-BA81-910E71BB90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0517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048B9-6D49-4FEC-ADB5-7E6595AEB233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66593-ADA9-44E0-BA81-910E71BB90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2139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048B9-6D49-4FEC-ADB5-7E6595AEB233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66593-ADA9-44E0-BA81-910E71BB90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9729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048B9-6D49-4FEC-ADB5-7E6595AEB233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66593-ADA9-44E0-BA81-910E71BB90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7540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048B9-6D49-4FEC-ADB5-7E6595AEB233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66593-ADA9-44E0-BA81-910E71BB90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3365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048B9-6D49-4FEC-ADB5-7E6595AEB233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66593-ADA9-44E0-BA81-910E71BB90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069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048B9-6D49-4FEC-ADB5-7E6595AEB233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66593-ADA9-44E0-BA81-910E71BB90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4802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048B9-6D49-4FEC-ADB5-7E6595AEB233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66593-ADA9-44E0-BA81-910E71BB90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2015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048B9-6D49-4FEC-ADB5-7E6595AEB233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66593-ADA9-44E0-BA81-910E71BB90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520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048B9-6D49-4FEC-ADB5-7E6595AEB233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66593-ADA9-44E0-BA81-910E71BB90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4381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3048B9-6D49-4FEC-ADB5-7E6595AEB233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E66593-ADA9-44E0-BA81-910E71BB90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8684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47532" y="386103"/>
            <a:ext cx="7829523" cy="1816755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Коллегия Министерства образования, науки и молодежи Республики Крым</a:t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Секция: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«Профессиональное развитие педагогов как фактор, обеспечивающий качество образовательной деятельности»     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24.08.2021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90630" y="5363676"/>
            <a:ext cx="5010552" cy="1947333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Крыжко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Екатерина Евгеньевна,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заведующий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центром непрерывного повышения профессионального мастерства педагогических работников ГБОУ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ДПО РК КРИППО</a:t>
            </a: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764" y="190644"/>
            <a:ext cx="2632804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2">
                        <a:gamma/>
                        <a:tint val="26667"/>
                        <a:invGamma/>
                      </a:schemeClr>
                    </a:gs>
                    <a:gs pos="100000">
                      <a:schemeClr val="bg2">
                        <a:alpha val="14999"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865206" y="1846828"/>
            <a:ext cx="28439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ГБОУ ДПО РК КРИППО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34738" y="3074211"/>
            <a:ext cx="82333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внедрении федерального государственного стандарта основного общего образования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1358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1121226"/>
              </p:ext>
            </p:extLst>
          </p:nvPr>
        </p:nvGraphicFramePr>
        <p:xfrm>
          <a:off x="204716" y="272955"/>
          <a:ext cx="11750722" cy="64842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8522"/>
                <a:gridCol w="4470040"/>
                <a:gridCol w="120138"/>
                <a:gridCol w="5762022"/>
              </a:tblGrid>
              <a:tr h="1214651"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</a:pP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«Об утверждении федерального государственного образовательного стандарта основного общего образования» приказ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Минобрнауки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России от 17.12.2010 N 1897 (редакция от 11.12.2020)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«Об утверждении федерального государственного образовательного стандарта основного общего образования» Приказ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Минпросвещения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России от 31.05.2021 N 287</a:t>
                      </a:r>
                      <a:b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61258">
                <a:tc>
                  <a:txBody>
                    <a:bodyPr/>
                    <a:lstStyle/>
                    <a:p>
                      <a:pPr algn="just">
                        <a:lnSpc>
                          <a:spcPct val="95000"/>
                        </a:lnSpc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Структура ФГОС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ФГОС включает требования к:</a:t>
                      </a:r>
                    </a:p>
                    <a:p>
                      <a:pPr algn="just">
                        <a:lnSpc>
                          <a:spcPct val="95000"/>
                        </a:lnSpc>
                      </a:pP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    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1) структуре программ основного общего образования (далее – ПООО);</a:t>
                      </a:r>
                    </a:p>
                    <a:p>
                      <a:pPr algn="just">
                        <a:lnSpc>
                          <a:spcPct val="95000"/>
                        </a:lnSpc>
                      </a:pP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    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2) условиям реализации ПООО;</a:t>
                      </a:r>
                    </a:p>
                    <a:p>
                      <a:pPr algn="just">
                        <a:lnSpc>
                          <a:spcPct val="95000"/>
                        </a:lnSpc>
                      </a:pP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    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3) результатам освоения ПООО.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9429"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ОП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Основная образовательная программа (ООП)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Программа основного общего образования (ПООО) 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75617"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 освоения ООП/ПООО 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лет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лет, для лиц с ОВЗ,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инвалидов может быть увеличен на 1 год; для обучающихся по индивидуальным учебным планам может быть сокращен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76087"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Формы обучения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в ОО: очная, очно-заочная или заочная;</a:t>
                      </a:r>
                    </a:p>
                    <a:p>
                      <a:pPr algn="just">
                        <a:lnSpc>
                          <a:spcPct val="95000"/>
                        </a:lnSpc>
                      </a:pP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                        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ОО: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семейное образование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4602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Методологическая основа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           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Системно-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деятельностный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подход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74922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ФГОС обеспечивает: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единство образовательного пространства, доступность получения качественного образования,  преемственность ОП НОО, ООО, СОО, формирование российской гражданской идентичности обучающихся как составляющей их социальной идентичности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05040"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</a:pP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</a:pP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государственные гарантии, равные возможности</a:t>
                      </a:r>
                    </a:p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600" b="1" u="sng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личностное развитие обучающихся</a:t>
                      </a:r>
                      <a:r>
                        <a:rPr lang="ru-RU" sz="1600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 гражданское, патриотическое, духовно-нравственное, эстетическое, физическое, трудовое, экологическое воспитание, ценность научного познания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991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618675"/>
              </p:ext>
            </p:extLst>
          </p:nvPr>
        </p:nvGraphicFramePr>
        <p:xfrm>
          <a:off x="313898" y="135570"/>
          <a:ext cx="11641542" cy="5963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0299"/>
                <a:gridCol w="5841243"/>
              </a:tblGrid>
              <a:tr h="1188263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«Об утверждении федерального государственного образовательного стандарта основного общего образования» приказ </a:t>
                      </a:r>
                      <a:r>
                        <a:rPr lang="ru-RU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Минобрнауки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России от 17.12.2010 N 1897 (редакция от 11.12.2020)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«Об утверждении федерального государственного образовательного стандарта основного общего образования» Приказ </a:t>
                      </a:r>
                      <a:r>
                        <a:rPr lang="ru-RU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Минпросвещения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России от 31.05.2021 N 287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9328"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Раздел. Требования к структуре ПООО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34984">
                <a:tc gridSpan="2"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Включает обязательную часть и часть, формируемую участниками образовательных отношений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98320">
                <a:tc gridSpan="2"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обязательной части ООП/ПООО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70%;</a:t>
                      </a:r>
                    </a:p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части, формируемой участниками образовательных отношений - 30%, реализуется через урочную и внеурочную деятельность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167816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Программа основного общего образования, в том числе адаптированная, включает три раздела:</a:t>
                      </a:r>
                    </a:p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целевой;</a:t>
                      </a:r>
                    </a:p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содержательный;</a:t>
                      </a:r>
                    </a:p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организационный.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8024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Целевой определяет: цели, задачи. планируемые результаты реализации ПООО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37311"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Целевой раздел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включает: 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пояснительную записку (НОВОЕ: 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b="1" u="sng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механизмы реализации</a:t>
                      </a:r>
                      <a:r>
                        <a:rPr lang="ru-RU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ПООО;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планируемые результаты освоения и ПООО;</a:t>
                      </a:r>
                    </a:p>
                    <a:p>
                      <a:pPr algn="just"/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систему оценки планируемых результатов освоения ПООО (НОВОЕ</a:t>
                      </a:r>
                      <a:r>
                        <a:rPr lang="ru-RU" u="none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ru-RU" b="1" u="sng" baseline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исключено описание организации и содержания ГИА, итоговой оценки по предметам, не включенным в ГИА</a:t>
                      </a:r>
                      <a:endParaRPr lang="ru-RU" b="1" u="sng" dirty="0" smtClean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581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1024836"/>
              </p:ext>
            </p:extLst>
          </p:nvPr>
        </p:nvGraphicFramePr>
        <p:xfrm>
          <a:off x="191069" y="356458"/>
          <a:ext cx="11750723" cy="6371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4890"/>
                <a:gridCol w="5895833"/>
              </a:tblGrid>
              <a:tr h="557219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Рабочая программа учебных предметов, учебных курсов 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(в том числе внеурочной деятельности) п.32.1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Программа формирования УУД у обучающихся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должна обеспечивать  п.32.2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58500"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95000"/>
                        </a:lnSpc>
                        <a:buAutoNum type="arabicPeriod"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учебного предмета, учебного курса </a:t>
                      </a:r>
                    </a:p>
                    <a:p>
                      <a:pPr marL="342900" indent="-342900" algn="l">
                        <a:lnSpc>
                          <a:spcPct val="95000"/>
                        </a:lnSpc>
                        <a:buAutoNum type="arabicPeriod"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Планируемые результаты освоения учебного предмета, учебного курса </a:t>
                      </a:r>
                    </a:p>
                    <a:p>
                      <a:pPr marL="342900" indent="-342900" algn="l">
                        <a:lnSpc>
                          <a:spcPct val="95000"/>
                        </a:lnSpc>
                        <a:buAutoNum type="arabicPeriod"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Тематическое планирование с указанием количества часов, отводимых на освоение каждой темы </a:t>
                      </a:r>
                    </a:p>
                    <a:p>
                      <a:pPr marL="0" indent="0" algn="l">
                        <a:lnSpc>
                          <a:spcPct val="95000"/>
                        </a:lnSpc>
                        <a:buNone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</a:t>
                      </a:r>
                      <a:r>
                        <a:rPr lang="ru-RU" sz="1600" b="1" u="sng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возможность использования по этой теме электронных (цифровых) образовательных ресурсов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(мультимедийные программы, электронные учебники и задачники, электронные библиотеки, виртуальные лаборатории, игровые программы, коллекции цифровых образовательных ресурсов)</a:t>
                      </a:r>
                    </a:p>
                    <a:p>
                      <a:pPr marL="285750" indent="-285750" algn="l">
                        <a:lnSpc>
                          <a:spcPct val="95000"/>
                        </a:lnSpc>
                        <a:buFont typeface="Wingdings" panose="05000000000000000000" pitchFamily="2" charset="2"/>
                        <a:buChar char="ü"/>
                      </a:pPr>
                      <a:r>
                        <a:rPr lang="ru-RU" sz="1600" u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Рабочие программы </a:t>
                      </a:r>
                      <a:r>
                        <a:rPr lang="ru-RU" sz="1600" b="1" u="sng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формируются с учетом рабочей программы воспитания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95000"/>
                        </a:lnSpc>
                        <a:buFont typeface="Wingdings" panose="05000000000000000000" pitchFamily="2" charset="2"/>
                        <a:buChar char="ü"/>
                      </a:pPr>
                      <a:r>
                        <a:rPr lang="ru-RU" sz="1600" u="non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опыта применения УУД в жизненных ситуациях</a:t>
                      </a:r>
                      <a:r>
                        <a:rPr lang="ru-RU" sz="1600" u="none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u="sng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(функциональная грамотность</a:t>
                      </a:r>
                      <a:r>
                        <a:rPr lang="ru-RU" sz="1600" b="1" u="sng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); </a:t>
                      </a:r>
                      <a:r>
                        <a:rPr lang="ru-RU" sz="1600" b="1" u="sng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285750" indent="-285750">
                        <a:lnSpc>
                          <a:spcPct val="95000"/>
                        </a:lnSpc>
                        <a:buFont typeface="Wingdings" panose="05000000000000000000" pitchFamily="2" charset="2"/>
                        <a:buChar char="ü"/>
                      </a:pPr>
                      <a:r>
                        <a:rPr lang="ru-RU" sz="1600" b="1" u="sng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формирования </a:t>
                      </a:r>
                      <a:r>
                        <a:rPr lang="ru-RU" sz="1600" b="1" u="sng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компетенций в предметных областях, учебно-исследовательской и проектной деятельности;</a:t>
                      </a:r>
                    </a:p>
                    <a:p>
                      <a:pPr marL="285750" indent="-285750">
                        <a:lnSpc>
                          <a:spcPct val="95000"/>
                        </a:lnSpc>
                        <a:buFont typeface="Wingdings" panose="05000000000000000000" pitchFamily="2" charset="2"/>
                        <a:buChar char="ü"/>
                      </a:pPr>
                      <a:r>
                        <a:rPr lang="ru-RU" sz="1600" u="non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знаний и навыков в области </a:t>
                      </a:r>
                      <a:r>
                        <a:rPr lang="ru-RU" sz="1600" b="1" u="sng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финансовой грамотности</a:t>
                      </a:r>
                      <a:endParaRPr lang="ru-RU" sz="1600" b="1" u="sng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8410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Рабочая программа воспитания п.32.3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Программа коррекционной работы п.32.4 </a:t>
                      </a:r>
                      <a:r>
                        <a:rPr lang="ru-RU" sz="16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                                  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(при наличии лиц</a:t>
                      </a:r>
                      <a:r>
                        <a:rPr lang="ru-RU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 ОВЗ)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50379"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может иметь модульную структуру и включать:</a:t>
                      </a:r>
                    </a:p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анализ воспитательного процесса в ОО;</a:t>
                      </a:r>
                    </a:p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цель и задачи воспитания обучающихся;</a:t>
                      </a:r>
                    </a:p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виды, формы и содержание воспитательной деятельности;</a:t>
                      </a:r>
                    </a:p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</a:t>
                      </a:r>
                      <a:r>
                        <a:rPr lang="ru-RU" sz="1600" b="1" u="sng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систему поощрения 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социальной успешности и проявлений активной жизненной позиции обучающихся.</a:t>
                      </a:r>
                    </a:p>
                    <a:p>
                      <a:pPr>
                        <a:lnSpc>
                          <a:spcPct val="95000"/>
                        </a:lnSpc>
                      </a:pP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должна содержать:</a:t>
                      </a:r>
                    </a:p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ru-RU" sz="1600" b="1" u="sng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 особых образовательных потребностей обучающихся 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ОВЗ </a:t>
                      </a:r>
                      <a:r>
                        <a:rPr lang="ru-RU" sz="16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(ранее </a:t>
                      </a:r>
                      <a:r>
                        <a:rPr lang="ru-RU" sz="1600" i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ru-RU" sz="16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цели и задачи);</a:t>
                      </a:r>
                    </a:p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lang="ru-RU" sz="1600" b="1" u="sng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индивидуально ориентированных диагностических и коррекционных </a:t>
                      </a:r>
                      <a:r>
                        <a:rPr lang="ru-RU" sz="1600" b="1" u="sng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мероприятий </a:t>
                      </a:r>
                      <a:r>
                        <a:rPr lang="ru-RU" sz="1600" b="0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(ранее </a:t>
                      </a:r>
                      <a:r>
                        <a:rPr lang="ru-RU" sz="1600" i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ru-RU" sz="1600" b="0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направления)</a:t>
                      </a:r>
                      <a:r>
                        <a:rPr lang="ru-RU" sz="1600" b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</a:t>
                      </a:r>
                      <a:r>
                        <a:rPr lang="ru-RU" sz="1600" b="1" u="sng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рабочие программы коррекционных учебных курсов</a:t>
                      </a:r>
                      <a:r>
                        <a:rPr lang="ru-RU" sz="1600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планируемые результаты коррекционной работы </a:t>
                      </a:r>
                      <a:r>
                        <a:rPr lang="ru-RU" sz="1600" b="1" u="sng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подходы к их оценке с целью корректировки индивидуального плана</a:t>
                      </a:r>
                      <a:r>
                        <a:rPr lang="ru-RU" sz="1600" b="1" u="sng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</a:t>
                      </a:r>
                      <a:r>
                        <a:rPr lang="ru-RU" sz="1600" b="0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ранее - систему</a:t>
                      </a:r>
                      <a:r>
                        <a:rPr lang="ru-RU" sz="1600" b="0" i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психолого-медико-социального сопровождения и поддержки</a:t>
                      </a:r>
                      <a:endParaRPr lang="ru-RU" sz="1600" b="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640238" y="-12874"/>
            <a:ext cx="3807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Содержательный раздел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176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915464"/>
              </p:ext>
            </p:extLst>
          </p:nvPr>
        </p:nvGraphicFramePr>
        <p:xfrm>
          <a:off x="191069" y="356458"/>
          <a:ext cx="11750723" cy="72357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4890"/>
                <a:gridCol w="5895833"/>
              </a:tblGrid>
              <a:tr h="557219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Учебный план п.33.1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внеурочной деятельности п.33.2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71469">
                <a:tc>
                  <a:txBody>
                    <a:bodyPr/>
                    <a:lstStyle/>
                    <a:p>
                      <a:pPr marL="342900" indent="-342900" algn="just">
                        <a:buAutoNum type="arabicPeriod"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Обеспечивает реализацию требований ФГОС, определяет учебную нагрузку, перечень учебных предметов, учебных курсов, учебных модулей</a:t>
                      </a:r>
                    </a:p>
                    <a:p>
                      <a:pPr marL="342900" indent="-342900" algn="just">
                        <a:buAutoNum type="arabicPeriod"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Учебные предметы: </a:t>
                      </a:r>
                      <a:r>
                        <a:rPr lang="ru-RU" sz="1600" b="1" u="sng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история</a:t>
                      </a:r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(курсы «История России», «Всеобщая история»;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600" b="1" u="sng" baseline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</a:t>
                      </a:r>
                      <a:r>
                        <a:rPr lang="ru-RU" sz="1600" b="1" baseline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(курсы «Алгебра», «Геометрия», </a:t>
                      </a:r>
                      <a:r>
                        <a:rPr lang="ru-RU" sz="1600" b="1" u="sng" baseline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«Вероятность и статистика»</a:t>
                      </a:r>
                      <a:r>
                        <a:rPr lang="ru-RU" sz="1600" b="1" u="sng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342900" indent="-342900" algn="just">
                        <a:buAutoNum type="arabicPeriod"/>
                      </a:pP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ОДНКНР: </a:t>
                      </a:r>
                      <a:r>
                        <a:rPr lang="ru-RU" sz="1600" b="1" u="sng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выбор одного из учебных курсов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(учебных модулей) из перечня, предлагаемого Организацией,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 заявлению родителей</a:t>
                      </a:r>
                    </a:p>
                    <a:p>
                      <a:pPr marL="342900" indent="-342900" algn="just">
                        <a:buAutoNum type="arabicPeriod"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Общий объем аудиторной работы обучающихся </a:t>
                      </a:r>
                      <a:r>
                        <a:rPr lang="ru-RU" sz="1600" b="1" u="sng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5 учебных лет:</a:t>
                      </a:r>
                      <a:r>
                        <a:rPr lang="ru-RU" sz="1600" b="1" u="sng" baseline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u="sng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5058</a:t>
                      </a:r>
                      <a:r>
                        <a:rPr lang="ru-RU" sz="1600" b="1" i="0" u="sng" baseline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ru-RU" sz="1600" b="1" u="sng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5549 </a:t>
                      </a:r>
                      <a:r>
                        <a:rPr lang="ru-RU" sz="1600" b="1" u="sng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академических часов</a:t>
                      </a:r>
                      <a:r>
                        <a:rPr lang="ru-RU" sz="1600" b="1" baseline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(ранее: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5267 часов и более 6020 )</a:t>
                      </a:r>
                    </a:p>
                    <a:p>
                      <a:pPr marL="342900" indent="-342900" algn="just">
                        <a:buAutoNum type="arabicPeriod"/>
                      </a:pPr>
                      <a:r>
                        <a:rPr lang="ru-RU" sz="1600" b="1" u="sng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Изучение родного языка и родной литературы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числа языков народов Российской Федерации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u="sng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осуществляется при наличии возможностей Организации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Определяет формы организации и объем внеурочной деятельности для обучающихся </a:t>
                      </a:r>
                      <a:r>
                        <a:rPr lang="ru-RU" sz="1600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600" b="1" u="sng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1750 академических часов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 пять лет обучения) с учетом образовательных потребностей и интересов обучающихся, запросов родителей (законных представителей)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 реализации плана внеурочной деятельности </a:t>
                      </a:r>
                      <a:r>
                        <a:rPr lang="ru-RU" sz="1600" b="1" u="sng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должна быть предусмотрена вариативность содержания внеурочной деятельности 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учетом образовательных потребностей и интересов обучающихся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i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(ранее – направления: духовно-нравственное, физкультурно-спортивное и оздоровительное, социальное, </a:t>
                      </a:r>
                      <a:r>
                        <a:rPr lang="ru-RU" sz="1600" i="1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общеинтеллектуальное</a:t>
                      </a:r>
                      <a:r>
                        <a:rPr lang="ru-RU" sz="1600" i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общекультурное)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8410"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Календарный учебный график п.33.3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Календарный план воспитательной работы п.33.4</a:t>
                      </a: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50379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Определяет:</a:t>
                      </a:r>
                    </a:p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даты начала и окончания учебного года;</a:t>
                      </a:r>
                    </a:p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продолжительность учебного года;</a:t>
                      </a:r>
                    </a:p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сроки и продолжительность каникул;</a:t>
                      </a:r>
                    </a:p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сроки проведения промежуточной аттестации.</a:t>
                      </a:r>
                    </a:p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Должна содержать:</a:t>
                      </a:r>
                    </a:p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u="sng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перечень событий и мероприятий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воспитательной направленности (ОО проводит или участвует)</a:t>
                      </a:r>
                      <a:endParaRPr lang="ru-RU" sz="1600" b="1" i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640238" y="-12874"/>
            <a:ext cx="3807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Организационный раздел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204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3807417"/>
              </p:ext>
            </p:extLst>
          </p:nvPr>
        </p:nvGraphicFramePr>
        <p:xfrm>
          <a:off x="191069" y="356458"/>
          <a:ext cx="11750723" cy="64122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4890"/>
                <a:gridCol w="5895833"/>
              </a:tblGrid>
              <a:tr h="298635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Раздел.</a:t>
                      </a: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Т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ребования к условиям реализации ПООО</a:t>
                      </a:r>
                      <a:endParaRPr lang="ru-RU" sz="16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Раздел. Требования к результатам освоения ПООО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071469">
                <a:tc>
                  <a:txBody>
                    <a:bodyPr/>
                    <a:lstStyle/>
                    <a:p>
                      <a:pPr marL="342900" indent="-342900" algn="just">
                        <a:lnSpc>
                          <a:spcPct val="95000"/>
                        </a:lnSpc>
                        <a:buAutoNum type="arabicPeriod"/>
                      </a:pPr>
                      <a:r>
                        <a:rPr lang="ru-RU" sz="1500" b="1" u="sng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Общесистемные требования</a:t>
                      </a:r>
                      <a:r>
                        <a:rPr lang="ru-RU" sz="1500" b="0" u="sng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pPr marL="285750" indent="-285750" algn="just">
                        <a:lnSpc>
                          <a:spcPct val="95000"/>
                        </a:lnSpc>
                        <a:buFont typeface="Wingdings" panose="05000000000000000000" pitchFamily="2" charset="2"/>
                        <a:buChar char="ü"/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комфортной развивающей образовательной среды,</a:t>
                      </a:r>
                    </a:p>
                    <a:p>
                      <a:pPr marL="0" indent="0" algn="just">
                        <a:lnSpc>
                          <a:spcPct val="95000"/>
                        </a:lnSpc>
                        <a:buNone/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обучающихся</a:t>
                      </a:r>
                      <a:r>
                        <a:rPr lang="ru-RU" sz="15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педагогов;</a:t>
                      </a:r>
                    </a:p>
                    <a:p>
                      <a:pPr marL="285750" indent="-285750" algn="just">
                        <a:lnSpc>
                          <a:spcPct val="95000"/>
                        </a:lnSpc>
                        <a:buFont typeface="Wingdings" panose="05000000000000000000" pitchFamily="2" charset="2"/>
                        <a:buChar char="ü"/>
                      </a:pPr>
                      <a:r>
                        <a:rPr lang="ru-RU" sz="15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возможность: </a:t>
                      </a:r>
                      <a:r>
                        <a:rPr lang="ru-RU" sz="1400" i="1" baseline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ru-RU" sz="15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b="1" u="sng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формирования функциональной грамотности обучающихся;</a:t>
                      </a:r>
                      <a:r>
                        <a:rPr lang="ru-RU" sz="1500" b="1" u="sng" baseline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indent="0" algn="just">
                        <a:lnSpc>
                          <a:spcPct val="95000"/>
                        </a:lnSpc>
                        <a:buNone/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Информационно-образовательная среда Организации должна обеспечивать (пп.35.3-35.4):</a:t>
                      </a:r>
                    </a:p>
                    <a:p>
                      <a:pPr marL="285750" indent="-285750" algn="just">
                        <a:lnSpc>
                          <a:spcPct val="95000"/>
                        </a:lnSpc>
                        <a:buFont typeface="Wingdings" panose="05000000000000000000" pitchFamily="2" charset="2"/>
                        <a:buChar char="ü"/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доступ к учебно-методическим</a:t>
                      </a:r>
                      <a:r>
                        <a:rPr lang="ru-RU" sz="15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ресурсам;</a:t>
                      </a:r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285750" indent="-285750" algn="just">
                        <a:lnSpc>
                          <a:spcPct val="95000"/>
                        </a:lnSpc>
                        <a:buFont typeface="Wingdings" panose="05000000000000000000" pitchFamily="2" charset="2"/>
                        <a:buChar char="ü"/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возможность</a:t>
                      </a:r>
                      <a:r>
                        <a:rPr lang="ru-RU" sz="15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b="1" u="sng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использования электронных образовательных и информационных ресурсов</a:t>
                      </a:r>
                      <a:r>
                        <a:rPr lang="ru-RU" sz="1500" b="1" u="sng" baseline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… с </a:t>
                      </a:r>
                      <a:r>
                        <a:rPr lang="ru-RU" sz="1500" b="1" u="sng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применением электронного обучения, дистанционных образовательных технологий</a:t>
                      </a:r>
                      <a:r>
                        <a:rPr lang="ru-RU" sz="1500" b="0" u="sng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ru-RU" sz="1500" b="0" u="sng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285750" indent="-285750" algn="just">
                        <a:lnSpc>
                          <a:spcPct val="95000"/>
                        </a:lnSpc>
                        <a:buFont typeface="Wingdings" panose="05000000000000000000" pitchFamily="2" charset="2"/>
                        <a:buChar char="ü"/>
                      </a:pPr>
                      <a:r>
                        <a:rPr lang="ru-RU" sz="15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и хранение электронного портфолио;</a:t>
                      </a:r>
                    </a:p>
                    <a:p>
                      <a:pPr marL="285750" indent="-285750" algn="just">
                        <a:lnSpc>
                          <a:spcPct val="95000"/>
                        </a:lnSpc>
                        <a:buFont typeface="Wingdings" panose="05000000000000000000" pitchFamily="2" charset="2"/>
                        <a:buChar char="ü"/>
                      </a:pPr>
                      <a:r>
                        <a:rPr lang="ru-RU" sz="15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фиксацию и хранение информации об УВП; </a:t>
                      </a:r>
                      <a:r>
                        <a:rPr lang="ru-RU" sz="1500" b="1" u="sng" baseline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безопасность хранения информации</a:t>
                      </a:r>
                      <a:endParaRPr lang="ru-RU" sz="1500" b="1" u="sng" dirty="0" smtClean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95000"/>
                        </a:lnSpc>
                        <a:buFont typeface="Wingdings" panose="05000000000000000000" pitchFamily="2" charset="2"/>
                        <a:buChar char="ü"/>
                      </a:pPr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Личностные.</a:t>
                      </a:r>
                      <a:r>
                        <a:rPr lang="ru-RU" sz="15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b="1" u="sng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Указаны направления воспитательной деятельности </a:t>
                      </a:r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(гражданское,</a:t>
                      </a:r>
                      <a:r>
                        <a:rPr lang="ru-RU" sz="15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патриотическое,</a:t>
                      </a:r>
                      <a:r>
                        <a:rPr lang="ru-RU" sz="15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духовно-нравственное воспитание,</a:t>
                      </a:r>
                      <a:r>
                        <a:rPr lang="ru-RU" sz="15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э</a:t>
                      </a:r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стетическое,</a:t>
                      </a:r>
                      <a:r>
                        <a:rPr lang="ru-RU" sz="15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физическое,</a:t>
                      </a:r>
                      <a:r>
                        <a:rPr lang="ru-RU" sz="15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</a:t>
                      </a:r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рудовое,</a:t>
                      </a:r>
                      <a:r>
                        <a:rPr lang="ru-RU" sz="15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э</a:t>
                      </a:r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кологическое,</a:t>
                      </a:r>
                      <a:r>
                        <a:rPr lang="ru-RU" sz="15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ц</a:t>
                      </a:r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енности научного познания)</a:t>
                      </a:r>
                    </a:p>
                    <a:p>
                      <a:pPr marL="285750" indent="-285750">
                        <a:lnSpc>
                          <a:spcPct val="95000"/>
                        </a:lnSpc>
                        <a:buFont typeface="Wingdings" panose="05000000000000000000" pitchFamily="2" charset="2"/>
                        <a:buChar char="ü"/>
                      </a:pPr>
                      <a:r>
                        <a:rPr lang="ru-RU" sz="15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Метапредметные</a:t>
                      </a:r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b="1" u="sng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(выделены</a:t>
                      </a:r>
                      <a:r>
                        <a:rPr lang="ru-RU" sz="1500" b="1" u="sng" baseline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блоки в каждом виде УУД)</a:t>
                      </a:r>
                      <a:endParaRPr lang="ru-RU" sz="1500" b="1" u="sng" dirty="0" smtClean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350379"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Требования к материально-техническому обеспечению: </a:t>
                      </a:r>
                      <a:r>
                        <a:rPr lang="ru-RU" sz="1500" b="1" u="sng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указаны</a:t>
                      </a:r>
                      <a:r>
                        <a:rPr lang="ru-RU" sz="1500" b="1" u="sng" baseline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перечни обеспечения кабинетов по предметным областям</a:t>
                      </a:r>
                    </a:p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r>
                        <a:rPr lang="ru-RU" sz="15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Требования к у</a:t>
                      </a:r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чебно-методическому обеспечению: </a:t>
                      </a:r>
                      <a:r>
                        <a:rPr lang="ru-RU" sz="1500" b="1" u="sng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менее 1 учебника из ФПУ</a:t>
                      </a:r>
                      <a:r>
                        <a:rPr lang="ru-RU" sz="1500" b="1" u="sng" baseline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b="1" u="sng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каждого обучающегося по каждому учебному предмету;</a:t>
                      </a:r>
                    </a:p>
                    <a:p>
                      <a:pPr>
                        <a:lnSpc>
                          <a:spcPct val="95000"/>
                        </a:lnSpc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Требования к психолого-педагогическим, кадровым и финансовым условиям:</a:t>
                      </a:r>
                    </a:p>
                    <a:p>
                      <a:pPr marL="285750" indent="-285750">
                        <a:lnSpc>
                          <a:spcPct val="95000"/>
                        </a:lnSpc>
                        <a:buFont typeface="Wingdings" panose="05000000000000000000" pitchFamily="2" charset="2"/>
                        <a:buChar char="ü"/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RU" sz="15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реализации ОП могут участвовать </a:t>
                      </a:r>
                      <a:r>
                        <a:rPr lang="ru-RU" sz="1500" b="1" u="sng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научные организации, медицинские организации, организации культуры, физкультурно-спортивные</a:t>
                      </a:r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иные организации, обладающие ресурсами, необходимыми для осуществления образовательной деятельности;</a:t>
                      </a:r>
                    </a:p>
                    <a:p>
                      <a:pPr marL="285750" indent="-285750">
                        <a:lnSpc>
                          <a:spcPct val="95000"/>
                        </a:lnSpc>
                        <a:buFont typeface="Wingdings" panose="05000000000000000000" pitchFamily="2" charset="2"/>
                        <a:buChar char="ü"/>
                      </a:pPr>
                      <a:r>
                        <a:rPr lang="ru-RU" sz="1500" b="1" u="sng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стажировка </a:t>
                      </a:r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как форма ДПО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95000"/>
                        </a:lnSpc>
                        <a:buFont typeface="Wingdings" panose="05000000000000000000" pitchFamily="2" charset="2"/>
                        <a:buChar char="ü"/>
                      </a:pPr>
                      <a:r>
                        <a:rPr lang="ru-RU" sz="1500" b="0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Предметные.  Формулируются  (в </a:t>
                      </a:r>
                      <a:r>
                        <a:rPr lang="ru-RU" sz="1500" b="0" i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1500" b="0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на основе </a:t>
                      </a:r>
                      <a:r>
                        <a:rPr lang="ru-RU" sz="1500" b="1" i="0" u="sng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международных сравнительных исследований</a:t>
                      </a:r>
                    </a:p>
                    <a:p>
                      <a:pPr marL="0" indent="0">
                        <a:lnSpc>
                          <a:spcPct val="95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ru-RU" sz="1500" b="0" i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</a:t>
                      </a:r>
                      <a:r>
                        <a:rPr lang="ru-RU" sz="1500" b="1" i="0" u="sng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Базовый и углубленный уровни </a:t>
                      </a:r>
                      <a:r>
                        <a:rPr lang="ru-RU" sz="1500" b="0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(математика,</a:t>
                      </a:r>
                      <a:r>
                        <a:rPr lang="ru-RU" sz="1500" b="0" i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информатика, физика, химия, биология)</a:t>
                      </a:r>
                    </a:p>
                    <a:p>
                      <a:pPr marL="0" indent="0">
                        <a:lnSpc>
                          <a:spcPct val="95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ru-RU" sz="1500" b="0" i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</a:t>
                      </a:r>
                      <a:r>
                        <a:rPr lang="ru-RU" sz="1500" b="1" i="0" u="sng" baseline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Овладение базовыми понятиями, умениями: </a:t>
                      </a:r>
                      <a:r>
                        <a:rPr lang="ru-RU" sz="1500" b="0" i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сравнение,  </a:t>
                      </a:r>
                    </a:p>
                    <a:p>
                      <a:pPr marL="0" indent="0">
                        <a:lnSpc>
                          <a:spcPct val="95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ru-RU" sz="1500" b="0" i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классификация, установление взаимосвязи, объяснение, преобразование информации в различных формах - таблица, схема, диаграмма, график</a:t>
                      </a:r>
                    </a:p>
                    <a:p>
                      <a:pPr marL="0" indent="0">
                        <a:lnSpc>
                          <a:spcPct val="95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ru-RU" sz="1500" b="1" i="0" u="none" baseline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</a:t>
                      </a:r>
                      <a:r>
                        <a:rPr lang="ru-RU" sz="1500" b="1" i="0" u="sng" baseline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Интеграция </a:t>
                      </a:r>
                      <a:r>
                        <a:rPr lang="ru-RU" sz="1500" b="0" i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предметных результатов в </a:t>
                      </a:r>
                      <a:r>
                        <a:rPr lang="ru-RU" sz="1500" b="0" i="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метапредметные</a:t>
                      </a:r>
                      <a:endParaRPr lang="ru-RU" sz="1500" b="0" i="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lnSpc>
                          <a:spcPct val="95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ru-RU" sz="1500" b="0" i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</a:t>
                      </a:r>
                      <a:r>
                        <a:rPr lang="ru-RU" sz="1500" b="1" i="0" u="sng" baseline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Программное содержание учебных предметов</a:t>
                      </a:r>
                    </a:p>
                    <a:p>
                      <a:pPr marL="0" indent="0">
                        <a:lnSpc>
                          <a:spcPct val="95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ru-RU" sz="1500" b="0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Предметные результаты по предметной области «Основы духовно-нравственной культуры народов России» </a:t>
                      </a:r>
                      <a:r>
                        <a:rPr lang="ru-RU" sz="1500" b="1" i="0" u="sng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конкретизируются ОО с учетом выбранного по заявлению обучающихся, родителей </a:t>
                      </a:r>
                      <a:endParaRPr lang="ru-RU" sz="1500" b="1" i="0" u="sng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603797"/>
              </p:ext>
            </p:extLst>
          </p:nvPr>
        </p:nvGraphicFramePr>
        <p:xfrm>
          <a:off x="6168788" y="1842446"/>
          <a:ext cx="5595582" cy="20284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5194"/>
                <a:gridCol w="1959550"/>
                <a:gridCol w="1770838"/>
              </a:tblGrid>
              <a:tr h="35262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Познавательные УУД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Коммуникативные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УУД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Регулятивные 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УУД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26231">
                <a:tc>
                  <a:txBody>
                    <a:bodyPr/>
                    <a:lstStyle/>
                    <a:p>
                      <a:pPr marL="0" indent="0">
                        <a:lnSpc>
                          <a:spcPct val="95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1) базовые логические действия</a:t>
                      </a:r>
                    </a:p>
                    <a:p>
                      <a:pPr marL="0" indent="0">
                        <a:lnSpc>
                          <a:spcPct val="95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2) базовые исследовательские действия</a:t>
                      </a:r>
                    </a:p>
                    <a:p>
                      <a:pPr marL="0" indent="0">
                        <a:lnSpc>
                          <a:spcPct val="95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3) работа с информацией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95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1) общение</a:t>
                      </a:r>
                    </a:p>
                    <a:p>
                      <a:pPr marL="0" indent="0">
                        <a:lnSpc>
                          <a:spcPct val="95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2) совместная деятельность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95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1)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самоорганизация</a:t>
                      </a:r>
                    </a:p>
                    <a:p>
                      <a:pPr marL="0" indent="0">
                        <a:lnSpc>
                          <a:spcPct val="95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2) самоконтроль</a:t>
                      </a:r>
                    </a:p>
                    <a:p>
                      <a:pPr marL="0" indent="0">
                        <a:lnSpc>
                          <a:spcPct val="95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3) эмоциональный интеллект</a:t>
                      </a:r>
                    </a:p>
                    <a:p>
                      <a:pPr marL="0" indent="0">
                        <a:lnSpc>
                          <a:spcPct val="95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4) принятие себя и других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029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495</TotalTime>
  <Words>1217</Words>
  <Application>Microsoft Office PowerPoint</Application>
  <PresentationFormat>Широкоэкранный</PresentationFormat>
  <Paragraphs>122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Wingdings</vt:lpstr>
      <vt:lpstr>Тема Office</vt:lpstr>
      <vt:lpstr>Коллегия Министерства образования, науки и молодежи Республики Крым Секция: «Профессиональное развитие педагогов как фактор, обеспечивающий качество образовательной деятельности»                                     24.08.2021 г.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Коллегия Министерства образования, науки и молодежи Республики Крым Секция: «Профессиональное развитие педагогов как фактор, обеспечивающий качество образовательной деятельности»                                     24.08.2021 г.</dc:title>
  <dc:creator>Windows User</dc:creator>
  <cp:lastModifiedBy>Windows User</cp:lastModifiedBy>
  <cp:revision>60</cp:revision>
  <cp:lastPrinted>2021-08-24T07:16:39Z</cp:lastPrinted>
  <dcterms:created xsi:type="dcterms:W3CDTF">2021-08-22T17:33:52Z</dcterms:created>
  <dcterms:modified xsi:type="dcterms:W3CDTF">2021-12-01T09:45:06Z</dcterms:modified>
</cp:coreProperties>
</file>