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24" r:id="rId3"/>
    <p:sldId id="291" r:id="rId4"/>
    <p:sldId id="292" r:id="rId5"/>
    <p:sldId id="293" r:id="rId6"/>
    <p:sldId id="319" r:id="rId7"/>
    <p:sldId id="322" r:id="rId8"/>
    <p:sldId id="323" r:id="rId9"/>
    <p:sldId id="332" r:id="rId10"/>
    <p:sldId id="336" r:id="rId11"/>
    <p:sldId id="337" r:id="rId12"/>
    <p:sldId id="334" r:id="rId13"/>
    <p:sldId id="294" r:id="rId14"/>
    <p:sldId id="312" r:id="rId15"/>
    <p:sldId id="353" r:id="rId16"/>
    <p:sldId id="354" r:id="rId17"/>
    <p:sldId id="297" r:id="rId18"/>
    <p:sldId id="299" r:id="rId19"/>
    <p:sldId id="295" r:id="rId20"/>
    <p:sldId id="289" r:id="rId21"/>
    <p:sldId id="298" r:id="rId22"/>
    <p:sldId id="342" r:id="rId23"/>
    <p:sldId id="300" r:id="rId24"/>
    <p:sldId id="355" r:id="rId25"/>
    <p:sldId id="306" r:id="rId26"/>
    <p:sldId id="307" r:id="rId27"/>
    <p:sldId id="308" r:id="rId28"/>
    <p:sldId id="309" r:id="rId29"/>
    <p:sldId id="310" r:id="rId30"/>
    <p:sldId id="356" r:id="rId31"/>
    <p:sldId id="316" r:id="rId3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FDF58D"/>
    <a:srgbClr val="808080"/>
    <a:srgbClr val="FCFCFC"/>
    <a:srgbClr val="E8E8E8"/>
    <a:srgbClr val="FFD84B"/>
    <a:srgbClr val="CC3300"/>
    <a:srgbClr val="FFC31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4660"/>
  </p:normalViewPr>
  <p:slideViewPr>
    <p:cSldViewPr>
      <p:cViewPr varScale="1">
        <p:scale>
          <a:sx n="83" d="100"/>
          <a:sy n="83" d="100"/>
        </p:scale>
        <p:origin x="-139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B53A34-5244-423D-ACCF-88F223BA9C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2665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509EC4-8A6C-47F5-B8F4-2862E5D844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4979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9EC4-8A6C-47F5-B8F4-2862E5D844D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433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0F4B2A43-8F13-40B9-B2B0-A9BB5F829C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95947-06CD-4FB7-A4F7-2EBD7EC45B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832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28FD8-8689-4AF4-9DB4-0BFFA79B8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313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73BE55-C21F-43AD-8204-C181736F42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6418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A58F06-7344-4239-9D66-3C26C305B4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1703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ED7B84-DA2B-4137-8A12-B52DDF7E58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1936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D69258C-7547-40A9-ACC1-AB5FCE9BBC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3441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/>
              <a:t>Вставка рисунка SmartArt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26D645-ECDD-4277-9AAB-6D210020B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997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8245F-2988-44DA-9D3D-FC1E66F0DA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016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01DBC-ED0F-48DB-8EC6-3C7A5F658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221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0BD88-AC29-45EF-BC6E-7332245EA9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586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4EF80-7575-4F0F-AEA7-F2874ABC79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728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14539-E530-4BF0-B87F-C3E85A63D9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00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64D98-722C-409F-A9E4-174C4535C8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183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E2C08-181A-4B84-9EBB-B8C7E70F65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572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BDC1C-1633-4767-BD57-BDD3DB93B6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008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E2CDD9-61ED-4BC4-BABC-3173874AA35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42910" y="1716981"/>
            <a:ext cx="8715436" cy="2783589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Педагогический совет  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«Формирование и оценка функциональной грамотности в цифровой образовательной среде»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Читательская компетенция как </a:t>
            </a:r>
            <a:r>
              <a:rPr lang="ru-RU" sz="2800" dirty="0" err="1" smtClean="0">
                <a:solidFill>
                  <a:schemeClr val="tx1"/>
                </a:solidFill>
              </a:rPr>
              <a:t>метапредметный</a:t>
            </a:r>
            <a:r>
              <a:rPr lang="ru-RU" sz="2800" dirty="0" smtClean="0">
                <a:solidFill>
                  <a:schemeClr val="tx1"/>
                </a:solidFill>
              </a:rPr>
              <a:t> образовательный результат.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- Технологические основы формирования математической грамотности обучающихся ?» 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 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5949280"/>
            <a:ext cx="6686897" cy="1008533"/>
          </a:xfrm>
        </p:spPr>
        <p:txBody>
          <a:bodyPr/>
          <a:lstStyle/>
          <a:p>
            <a:pPr algn="r"/>
            <a:r>
              <a:rPr lang="ru-RU" dirty="0"/>
              <a:t> </a:t>
            </a:r>
            <a:endParaRPr lang="ru-RU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12819E4-151B-4F4C-B0D8-ED3EDD9DB1B7}"/>
              </a:ext>
            </a:extLst>
          </p:cNvPr>
          <p:cNvSpPr/>
          <p:nvPr/>
        </p:nvSpPr>
        <p:spPr>
          <a:xfrm>
            <a:off x="4572000" y="504211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Нельзя человека 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 на всю жизнь,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надо научить 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учиться всю жизнь!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562300" y="1163315"/>
            <a:ext cx="2786063" cy="642938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Читательская грамотность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5975" y="2364718"/>
            <a:ext cx="3286125" cy="1828800"/>
          </a:xfrm>
        </p:spPr>
        <p:txBody>
          <a:bodyPr/>
          <a:lstStyle/>
          <a:p>
            <a:pPr marL="0" algn="ctr">
              <a:spcBef>
                <a:spcPts val="0"/>
              </a:spcBef>
              <a:buNone/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</a:t>
            </a: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-215896" y="626785"/>
            <a:ext cx="32781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Естественнонаучная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грамотность</a:t>
            </a: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142875" y="1345218"/>
            <a:ext cx="3286125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sz="15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5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способность человека осваивать и использовать естественнонаучные знания для распознания и постановки вопросов, для освоения новых знаний, для объяснения естественнонаучных явлений и формулирования основанных на научных доказательствах выводов в связи с естественнонаучной проблематикой; понимать основные особенности естествознания как формы человеческого познания; демонстрировать осведомленность в том, что естественные науки и технология оказывают влияние на материальную, интеллектуальную и культурную </a:t>
            </a:r>
            <a:r>
              <a:rPr sz="15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сферы</a:t>
            </a:r>
            <a:r>
              <a:rPr sz="15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общества</a:t>
            </a:r>
            <a:endParaRPr sz="15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Прямоугольник 5"/>
          <p:cNvSpPr>
            <a:spLocks noChangeArrowheads="1"/>
          </p:cNvSpPr>
          <p:nvPr/>
        </p:nvSpPr>
        <p:spPr bwMode="auto">
          <a:xfrm>
            <a:off x="6732240" y="980728"/>
            <a:ext cx="24117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Математическая грамотность</a:t>
            </a: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6732240" y="1484784"/>
            <a:ext cx="241176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sz="15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5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способность человека определять и понимать роль математики в мире, в котором он живет, высказывать хорошо обоснованные математические суждения и использовать математику так, чтобы удовлетворять в настоящем и будущем потребности, присущие созидательному, заинтересованному и мыслящему гражданину</a:t>
            </a:r>
          </a:p>
        </p:txBody>
      </p:sp>
      <p:cxnSp>
        <p:nvCxnSpPr>
          <p:cNvPr id="19465" name="Прямая соединительная линия 13"/>
          <p:cNvCxnSpPr>
            <a:cxnSpLocks noChangeShapeType="1"/>
          </p:cNvCxnSpPr>
          <p:nvPr/>
        </p:nvCxnSpPr>
        <p:spPr bwMode="auto">
          <a:xfrm rot="5400000">
            <a:off x="785019" y="3429397"/>
            <a:ext cx="51435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466" name="Прямая соединительная линия 14"/>
          <p:cNvCxnSpPr>
            <a:cxnSpLocks noChangeShapeType="1"/>
          </p:cNvCxnSpPr>
          <p:nvPr/>
        </p:nvCxnSpPr>
        <p:spPr bwMode="auto">
          <a:xfrm rot="5400000">
            <a:off x="4072732" y="3428209"/>
            <a:ext cx="5143500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467" name="TextBox 15"/>
          <p:cNvSpPr txBox="1">
            <a:spLocks noChangeArrowheads="1"/>
          </p:cNvSpPr>
          <p:nvPr/>
        </p:nvSpPr>
        <p:spPr bwMode="auto">
          <a:xfrm>
            <a:off x="3563095" y="4193518"/>
            <a:ext cx="3079799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Базовый навык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функциональной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грамотности</a:t>
            </a:r>
          </a:p>
        </p:txBody>
      </p:sp>
      <p:sp>
        <p:nvSpPr>
          <p:cNvPr id="19468" name="Левая фигурная скобка 16"/>
          <p:cNvSpPr>
            <a:spLocks/>
          </p:cNvSpPr>
          <p:nvPr/>
        </p:nvSpPr>
        <p:spPr bwMode="auto">
          <a:xfrm rot="-5400000">
            <a:off x="4650779" y="3914031"/>
            <a:ext cx="696516" cy="3143250"/>
          </a:xfrm>
          <a:prstGeom prst="leftBrace">
            <a:avLst>
              <a:gd name="adj1" fmla="val 111690"/>
              <a:gd name="adj2" fmla="val 51004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310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796476" y="1349053"/>
            <a:ext cx="2786063" cy="642938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Глобальные </a:t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компетенции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04033" y="1786409"/>
            <a:ext cx="3286125" cy="3850897"/>
          </a:xfrm>
        </p:spPr>
        <p:txBody>
          <a:bodyPr/>
          <a:lstStyle/>
          <a:p>
            <a:pPr marL="0" algn="ctr">
              <a:spcBef>
                <a:spcPts val="0"/>
              </a:spcBef>
              <a:buNone/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Способность продуктивно участвовать в процессе выработки,  оценки и совершенствовании идей, направленных на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получение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инновационных (новых, новаторских, оригинальных,  нестандартных, непривычных) и эффективных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(действенных, результативных, экономичных, оптимальных )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решений, и/или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нового знания, и/или эффектного (впечатляющего, вдохновляющего,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необыкновенного, удивительного и т.п.) выражения  воображения</a:t>
            </a:r>
          </a:p>
          <a:p>
            <a:pPr marL="0" algn="ctr">
              <a:spcBef>
                <a:spcPts val="0"/>
              </a:spcBef>
              <a:buNone/>
              <a:defRPr/>
            </a:pPr>
            <a:endParaRPr lang="ru-RU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5865865" y="857250"/>
            <a:ext cx="32781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Креативное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мышление</a:t>
            </a:r>
            <a:endParaRPr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2621790" y="2094041"/>
            <a:ext cx="3170524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sz="15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это  многогранная цель обучения на протяжении  всей жизни. Глобально компетентная личность способна изучать местные,  глобальные проблемы и вопросы  межкультурного взаимодействия, понимать и  оценивать различные точки зрения и  мировоззрения, успешно и уважительно  взаимодействовать с другими, а также</a:t>
            </a:r>
          </a:p>
          <a:p>
            <a:r>
              <a:rPr lang="ru-RU" sz="15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действовать ответственно для обеспечения  устойчивого развития и коллективного  благополучия.</a:t>
            </a:r>
          </a:p>
        </p:txBody>
      </p:sp>
      <p:sp>
        <p:nvSpPr>
          <p:cNvPr id="19462" name="Прямоугольник 5"/>
          <p:cNvSpPr>
            <a:spLocks noChangeArrowheads="1"/>
          </p:cNvSpPr>
          <p:nvPr/>
        </p:nvSpPr>
        <p:spPr bwMode="auto">
          <a:xfrm>
            <a:off x="175316" y="706115"/>
            <a:ext cx="24117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Финансовая</a:t>
            </a: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грамотность</a:t>
            </a: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105330" y="1411198"/>
            <a:ext cx="2411760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sz="15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Выработка целесообразных моделей поведения в  разнообразных жизненных ситуациях, связанных с  финансами.</a:t>
            </a:r>
          </a:p>
          <a:p>
            <a:r>
              <a:rPr lang="ru-RU" sz="15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представлений о возможных  альтернативных решениях личных и семейных  финансовых проблем.</a:t>
            </a:r>
          </a:p>
          <a:p>
            <a:r>
              <a:rPr lang="ru-RU" sz="15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Развитие умения предвидеть позитивные и негативные</a:t>
            </a:r>
          </a:p>
          <a:p>
            <a:r>
              <a:rPr lang="ru-RU" sz="15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последствия выбранного решения.</a:t>
            </a:r>
          </a:p>
        </p:txBody>
      </p:sp>
      <p:cxnSp>
        <p:nvCxnSpPr>
          <p:cNvPr id="19465" name="Прямая соединительная линия 13"/>
          <p:cNvCxnSpPr>
            <a:cxnSpLocks noChangeShapeType="1"/>
          </p:cNvCxnSpPr>
          <p:nvPr/>
        </p:nvCxnSpPr>
        <p:spPr bwMode="auto">
          <a:xfrm rot="5400000">
            <a:off x="-53346" y="3428206"/>
            <a:ext cx="51435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466" name="Прямая соединительная линия 14"/>
          <p:cNvCxnSpPr>
            <a:cxnSpLocks noChangeShapeType="1"/>
          </p:cNvCxnSpPr>
          <p:nvPr/>
        </p:nvCxnSpPr>
        <p:spPr bwMode="auto">
          <a:xfrm rot="5400000">
            <a:off x="3354460" y="3649480"/>
            <a:ext cx="5143500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="" xmlns:p14="http://schemas.microsoft.com/office/powerpoint/2010/main" val="402984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750356" y="774803"/>
            <a:ext cx="8215312" cy="445294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Международные оценочные исследования</a:t>
            </a: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1071568" y="2357441"/>
            <a:ext cx="886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PISA</a:t>
            </a: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3714750" y="1446613"/>
            <a:ext cx="1143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TIMSS</a:t>
            </a:r>
          </a:p>
        </p:txBody>
      </p:sp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6644003" y="2357441"/>
            <a:ext cx="1528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PIRLS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" y="2786065"/>
            <a:ext cx="307181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600" b="1" dirty="0">
                <a:solidFill>
                  <a:srgbClr val="00006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«Международная программа оценки учебных достижений 15-летних учащихся» </a:t>
            </a:r>
          </a:p>
        </p:txBody>
      </p:sp>
      <p:sp>
        <p:nvSpPr>
          <p:cNvPr id="18439" name="Прямоугольник 7"/>
          <p:cNvSpPr>
            <a:spLocks noChangeArrowheads="1"/>
          </p:cNvSpPr>
          <p:nvPr/>
        </p:nvSpPr>
        <p:spPr bwMode="auto">
          <a:xfrm>
            <a:off x="395536" y="3378817"/>
            <a:ext cx="246196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sz="1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оценивает способности подростков использовать знания, умения и навыки, приобретенные в школе для </a:t>
            </a:r>
            <a:r>
              <a:rPr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решения широкого диапазона жизненных задач </a:t>
            </a:r>
            <a:r>
              <a:rPr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различных сферах человеческой деятельности, а также в межличностном общении и социальных отношениях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43188" y="1768081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600" b="1" dirty="0">
                <a:solidFill>
                  <a:srgbClr val="00006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«Оценка математической и естественнонаучной грамотности учащихся  4 и 8-х классов»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86438" y="2732488"/>
            <a:ext cx="307181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600" b="1" dirty="0">
                <a:solidFill>
                  <a:srgbClr val="00006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«Изучение качества чтения и понимание текста»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3161110"/>
            <a:ext cx="357187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изучает читательскую грамотность учащихся, </a:t>
            </a:r>
            <a:r>
              <a:rPr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проучившихся четыре года. В благоприятной образовательной среде между третьим и пятым годом школьного обучения происходит качественный переход в становлении важнейшего компонента учебной самостоятельности: </a:t>
            </a:r>
            <a:r>
              <a:rPr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заканчивается </a:t>
            </a:r>
            <a:r>
              <a:rPr sz="1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обучение чтению </a:t>
            </a:r>
            <a:r>
              <a:rPr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(технике чтения), начинается </a:t>
            </a:r>
            <a:r>
              <a:rPr sz="1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чтение для обучения </a:t>
            </a:r>
            <a:r>
              <a:rPr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 использование письменных текстов как основного ресурса самообразования</a:t>
            </a:r>
          </a:p>
        </p:txBody>
      </p:sp>
      <p:sp>
        <p:nvSpPr>
          <p:cNvPr id="18443" name="Прямоугольник 11"/>
          <p:cNvSpPr>
            <a:spLocks noChangeArrowheads="1"/>
          </p:cNvSpPr>
          <p:nvPr/>
        </p:nvSpPr>
        <p:spPr bwMode="auto">
          <a:xfrm>
            <a:off x="3071819" y="2357441"/>
            <a:ext cx="235743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sz="1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изучаются особенности содержания школьного </a:t>
            </a:r>
            <a:r>
              <a:rPr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математического и естественнонаучного образования </a:t>
            </a:r>
            <a:r>
              <a:rPr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странах- участницах, особенности учебного процесса, а также факторы, связанные с характеристиками образовательных учреждений, учителей, учащихся и их семей </a:t>
            </a:r>
          </a:p>
        </p:txBody>
      </p:sp>
    </p:spTree>
    <p:extLst>
      <p:ext uri="{BB962C8B-B14F-4D97-AF65-F5344CB8AC3E}">
        <p14:creationId xmlns="" xmlns:p14="http://schemas.microsoft.com/office/powerpoint/2010/main" val="4577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Понятия «чтение» и «функциональное чтение»</a:t>
            </a:r>
            <a:endParaRPr lang="en-US" sz="4000" dirty="0"/>
          </a:p>
        </p:txBody>
      </p:sp>
      <p:grpSp>
        <p:nvGrpSpPr>
          <p:cNvPr id="71683" name="Group 3"/>
          <p:cNvGrpSpPr>
            <a:grpSpLocks/>
          </p:cNvGrpSpPr>
          <p:nvPr/>
        </p:nvGrpSpPr>
        <p:grpSpPr bwMode="auto">
          <a:xfrm>
            <a:off x="1341438" y="1808163"/>
            <a:ext cx="1724025" cy="482600"/>
            <a:chOff x="816" y="2304"/>
            <a:chExt cx="1440" cy="448"/>
          </a:xfrm>
        </p:grpSpPr>
        <p:sp>
          <p:nvSpPr>
            <p:cNvPr id="71684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685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ru-RU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ЧТЕНИЕ</a:t>
              </a: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71686" name="Group 6"/>
          <p:cNvGrpSpPr>
            <a:grpSpLocks/>
          </p:cNvGrpSpPr>
          <p:nvPr/>
        </p:nvGrpSpPr>
        <p:grpSpPr bwMode="auto">
          <a:xfrm>
            <a:off x="1341438" y="2951163"/>
            <a:ext cx="1724025" cy="482600"/>
            <a:chOff x="816" y="2304"/>
            <a:chExt cx="1440" cy="448"/>
          </a:xfrm>
        </p:grpSpPr>
        <p:sp>
          <p:nvSpPr>
            <p:cNvPr id="71687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688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51373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ru-RU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ФЧ</a:t>
              </a: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71689" name="Group 9"/>
          <p:cNvGrpSpPr>
            <a:grpSpLocks/>
          </p:cNvGrpSpPr>
          <p:nvPr/>
        </p:nvGrpSpPr>
        <p:grpSpPr bwMode="auto">
          <a:xfrm>
            <a:off x="1341438" y="4094163"/>
            <a:ext cx="1724025" cy="482600"/>
            <a:chOff x="816" y="2304"/>
            <a:chExt cx="1440" cy="448"/>
          </a:xfrm>
        </p:grpSpPr>
        <p:sp>
          <p:nvSpPr>
            <p:cNvPr id="71690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691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44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36471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ru-RU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Грамотность</a:t>
              </a:r>
            </a:p>
            <a:p>
              <a:pPr eaLnBrk="0" hangingPunct="0"/>
              <a:r>
                <a:rPr lang="ru-RU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чтения</a:t>
              </a: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cxnSp>
        <p:nvCxnSpPr>
          <p:cNvPr id="71695" name="AutoShape 15"/>
          <p:cNvCxnSpPr>
            <a:cxnSpLocks noChangeShapeType="1"/>
            <a:stCxn id="71684" idx="11"/>
            <a:endCxn id="71688" idx="0"/>
          </p:cNvCxnSpPr>
          <p:nvPr/>
        </p:nvCxnSpPr>
        <p:spPr bwMode="gray">
          <a:xfrm>
            <a:off x="2198688" y="2235200"/>
            <a:ext cx="4762" cy="7159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96" name="AutoShape 16"/>
          <p:cNvCxnSpPr>
            <a:cxnSpLocks noChangeShapeType="1"/>
            <a:stCxn id="71687" idx="11"/>
            <a:endCxn id="71691" idx="0"/>
          </p:cNvCxnSpPr>
          <p:nvPr/>
        </p:nvCxnSpPr>
        <p:spPr bwMode="gray">
          <a:xfrm>
            <a:off x="2198020" y="3378534"/>
            <a:ext cx="5431" cy="715629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97" name="AutoShape 17"/>
          <p:cNvCxnSpPr>
            <a:cxnSpLocks noChangeShapeType="1"/>
            <a:stCxn id="71690" idx="11"/>
            <a:endCxn id="71694" idx="0"/>
          </p:cNvCxnSpPr>
          <p:nvPr/>
        </p:nvCxnSpPr>
        <p:spPr bwMode="gray">
          <a:xfrm>
            <a:off x="2198688" y="4521200"/>
            <a:ext cx="4762" cy="7159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2255839" y="2708920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9" name="Line 19"/>
          <p:cNvSpPr>
            <a:spLocks noChangeShapeType="1"/>
          </p:cNvSpPr>
          <p:nvPr/>
        </p:nvSpPr>
        <p:spPr bwMode="auto">
          <a:xfrm>
            <a:off x="2255838" y="3765550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00" name="Line 20"/>
          <p:cNvSpPr>
            <a:spLocks noChangeShapeType="1"/>
          </p:cNvSpPr>
          <p:nvPr/>
        </p:nvSpPr>
        <p:spPr bwMode="auto">
          <a:xfrm flipV="1">
            <a:off x="2227315" y="5243404"/>
            <a:ext cx="5943600" cy="3175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01" name="Text Box 21"/>
          <p:cNvSpPr txBox="1">
            <a:spLocks noChangeArrowheads="1"/>
          </p:cNvSpPr>
          <p:nvPr/>
        </p:nvSpPr>
        <p:spPr bwMode="auto">
          <a:xfrm>
            <a:off x="3251458" y="1609035"/>
            <a:ext cx="49479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ru-RU" sz="1400" dirty="0">
                <a:solidFill>
                  <a:srgbClr val="000000"/>
                </a:solidFill>
                <a:latin typeface="Verdana" pitchFamily="34" charset="0"/>
              </a:rPr>
              <a:t>Технология интеллектуального развития,</a:t>
            </a:r>
          </a:p>
          <a:p>
            <a:pPr algn="l" eaLnBrk="0" hangingPunct="0"/>
            <a:r>
              <a:rPr lang="ru-RU" sz="1400" dirty="0">
                <a:solidFill>
                  <a:srgbClr val="000000"/>
                </a:solidFill>
                <a:latin typeface="Verdana" pitchFamily="34" charset="0"/>
              </a:rPr>
              <a:t>способ обретения культуры, посредник в общении, средство для решения жизненных проблем(</a:t>
            </a:r>
            <a:r>
              <a:rPr lang="ru-RU" sz="1400" dirty="0" err="1">
                <a:solidFill>
                  <a:srgbClr val="000000"/>
                </a:solidFill>
                <a:latin typeface="Verdana" pitchFamily="34" charset="0"/>
              </a:rPr>
              <a:t>Л.Выготский</a:t>
            </a:r>
            <a:r>
              <a:rPr lang="ru-RU" sz="1400" dirty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3313165" y="2808206"/>
            <a:ext cx="488627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ru-RU" sz="1400" dirty="0">
                <a:solidFill>
                  <a:srgbClr val="000000"/>
                </a:solidFill>
                <a:latin typeface="Verdana" pitchFamily="34" charset="0"/>
              </a:rPr>
              <a:t>Чтение с целью поиска информации для решения</a:t>
            </a:r>
          </a:p>
          <a:p>
            <a:pPr algn="l" eaLnBrk="0" hangingPunct="0"/>
            <a:r>
              <a:rPr lang="ru-RU" sz="1400" dirty="0">
                <a:solidFill>
                  <a:srgbClr val="000000"/>
                </a:solidFill>
                <a:latin typeface="Verdana" pitchFamily="34" charset="0"/>
              </a:rPr>
              <a:t> конкретной задачи или выполнения определенного задания</a:t>
            </a: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1703" name="Text Box 23"/>
          <p:cNvSpPr txBox="1">
            <a:spLocks noChangeArrowheads="1"/>
          </p:cNvSpPr>
          <p:nvPr/>
        </p:nvSpPr>
        <p:spPr bwMode="auto">
          <a:xfrm>
            <a:off x="3432202" y="3858409"/>
            <a:ext cx="4648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ru-RU" sz="1400" dirty="0">
                <a:solidFill>
                  <a:srgbClr val="000000"/>
                </a:solidFill>
                <a:latin typeface="Verdana" pitchFamily="34" charset="0"/>
              </a:rPr>
              <a:t>Способность ученика к осмыслению письменных текстов и их рефлексии, к использованию их содержания для достижения собственных целей, развития знаний и возможностей, для активного участия в жизни общества</a:t>
            </a: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4238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ВПР ( функциональная </a:t>
            </a:r>
            <a:r>
              <a:rPr lang="ru-RU" sz="2400" dirty="0" err="1" smtClean="0"/>
              <a:t>граммотность</a:t>
            </a:r>
            <a:r>
              <a:rPr lang="ru-RU" sz="2400" dirty="0" smtClean="0"/>
              <a:t>)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  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85852" y="1285861"/>
          <a:ext cx="6786609" cy="3536509"/>
        </p:xfrm>
        <a:graphic>
          <a:graphicData uri="http://schemas.openxmlformats.org/drawingml/2006/table">
            <a:tbl>
              <a:tblPr/>
              <a:tblGrid>
                <a:gridCol w="1702039"/>
                <a:gridCol w="1687180"/>
                <a:gridCol w="1696095"/>
                <a:gridCol w="1701295"/>
              </a:tblGrid>
              <a:tr h="7958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Предмет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Класс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Номер задания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Результат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78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Математич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Грамотность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67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Матем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9.1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53,8 %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7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9.2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46,2 %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7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Матем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16.1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50 %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7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16.2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30 %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7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Среднее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45 %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013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2" y="1071546"/>
          <a:ext cx="6829453" cy="3981094"/>
        </p:xfrm>
        <a:graphic>
          <a:graphicData uri="http://schemas.openxmlformats.org/drawingml/2006/table">
            <a:tbl>
              <a:tblPr/>
              <a:tblGrid>
                <a:gridCol w="1712783"/>
                <a:gridCol w="1697831"/>
                <a:gridCol w="1706803"/>
                <a:gridCol w="1712036"/>
              </a:tblGrid>
              <a:tr h="44203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Естественно-науч.гр-ть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9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Биология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8.1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---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География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3.3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---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География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7.1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76,3 %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1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7.2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57,9 %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Химия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Среднее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67,1 %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7" y="714354"/>
          <a:ext cx="8501122" cy="5143535"/>
        </p:xfrm>
        <a:graphic>
          <a:graphicData uri="http://schemas.openxmlformats.org/drawingml/2006/table">
            <a:tbl>
              <a:tblPr/>
              <a:tblGrid>
                <a:gridCol w="2132028"/>
                <a:gridCol w="2113415"/>
                <a:gridCol w="2124582"/>
                <a:gridCol w="2131097"/>
              </a:tblGrid>
              <a:tr h="46759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Читат.гр-ть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75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История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21,4 %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5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Общес-е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3.1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5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3.2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5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Общ-е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3.1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52,78 %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5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Рус.яз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57,69 %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5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Рус.яз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30,43  %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5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Рус.яз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11.1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36,67 %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4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11,11%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5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Рус.яз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15,38 %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7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Среднее 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32,21 %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CC3300"/>
                </a:solidFill>
              </a:rPr>
              <a:t>Уровни грамотности чтения</a:t>
            </a:r>
            <a:endParaRPr lang="en-US" sz="3600" dirty="0"/>
          </a:p>
        </p:txBody>
      </p:sp>
      <p:graphicFrame>
        <p:nvGraphicFramePr>
          <p:cNvPr id="65539" name="Group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16099959"/>
              </p:ext>
            </p:extLst>
          </p:nvPr>
        </p:nvGraphicFramePr>
        <p:xfrm>
          <a:off x="179513" y="1124745"/>
          <a:ext cx="8856983" cy="5635591"/>
        </p:xfrm>
        <a:graphic>
          <a:graphicData uri="http://schemas.openxmlformats.org/drawingml/2006/table">
            <a:tbl>
              <a:tblPr/>
              <a:tblGrid>
                <a:gridCol w="2952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56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482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2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636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уровень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ниже базового уровня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Умение понимать и выделять главное, тему и цель в простом тексте, касающемся знакомой темы, базирующейся на повседневном знании.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3-6 уровень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62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3-ий (средний) уровень: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распознавание и установление отношений между отдельными частями текста на основе нескольких идей в тексте. Объединение, сравнение, детальное понимание отношений, слов и фраз на основе повседневного знания.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4-ый (повышенный) уровень: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понимание длинных и сложных текстов. Значение отдельных частей с учетом целого. Текст может содержать неоднозначные идеи, некорректно и противоречиво сформулированные. Использование формального знания, критических оценок.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5-6-ой (высокий) уровень: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глубокое понимание сложных текстов, воспроизведение, комбинирование, анализ информации. Понимание нюансов языка и логики. Критическое воспроизведение и оценка на основе гипотез, базирующихся на специальных знаниях или неожиданных концепциях.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0046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уровень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базовый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Понимание и выделение одной или нескольких более простых идей в тексте, который может содержать противоречивую информацию.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Умение делать простые выводы на основе установления сравнений и связей, исходя из личного опыта и знаний.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5831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5589" name="Rectangle 53"/>
          <p:cNvSpPr>
            <a:spLocks noChangeArrowheads="1"/>
          </p:cNvSpPr>
          <p:nvPr/>
        </p:nvSpPr>
        <p:spPr bwMode="gray">
          <a:xfrm>
            <a:off x="179512" y="1127942"/>
            <a:ext cx="2933932" cy="432049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0000"/>
                  <a:invGamma/>
                </a:scheme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1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1240B29-F687-4F45-9708-019B960494DF}">
              <a14:hiddenLine xmlns=""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1600" dirty="0"/>
              <a:t>Простые задания</a:t>
            </a:r>
          </a:p>
          <a:p>
            <a:r>
              <a:rPr lang="ru-RU" sz="1600" dirty="0"/>
              <a:t>Репродуктивный характер</a:t>
            </a:r>
          </a:p>
        </p:txBody>
      </p:sp>
      <p:sp>
        <p:nvSpPr>
          <p:cNvPr id="65590" name="Rectangle 54"/>
          <p:cNvSpPr>
            <a:spLocks noChangeArrowheads="1"/>
          </p:cNvSpPr>
          <p:nvPr/>
        </p:nvSpPr>
        <p:spPr bwMode="gray">
          <a:xfrm>
            <a:off x="3203848" y="1127941"/>
            <a:ext cx="2933777" cy="432049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0000"/>
                  <a:invGamma/>
                </a:scheme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1240B29-F687-4F45-9708-019B960494DF}">
              <a14:hiddenLine xmlns=""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l"/>
            <a:r>
              <a:rPr lang="ru-RU" sz="1400" dirty="0"/>
              <a:t>Средний уровень. Продуктивный  </a:t>
            </a:r>
          </a:p>
          <a:p>
            <a:pPr algn="l"/>
            <a:r>
              <a:rPr lang="ru-RU" sz="1400" dirty="0"/>
              <a:t>характер</a:t>
            </a:r>
          </a:p>
        </p:txBody>
      </p:sp>
      <p:sp>
        <p:nvSpPr>
          <p:cNvPr id="65591" name="Rectangle 55"/>
          <p:cNvSpPr>
            <a:spLocks noChangeArrowheads="1"/>
          </p:cNvSpPr>
          <p:nvPr/>
        </p:nvSpPr>
        <p:spPr bwMode="gray">
          <a:xfrm>
            <a:off x="6228185" y="1091936"/>
            <a:ext cx="2808311" cy="468054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0000"/>
                  <a:invGamma/>
                </a:scheme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=""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1400" dirty="0"/>
              <a:t>Высокий уровень.</a:t>
            </a:r>
          </a:p>
          <a:p>
            <a:r>
              <a:rPr lang="ru-RU" sz="1400" dirty="0"/>
              <a:t>Продуктивный характер </a:t>
            </a:r>
          </a:p>
        </p:txBody>
      </p:sp>
    </p:spTree>
    <p:extLst>
      <p:ext uri="{BB962C8B-B14F-4D97-AF65-F5344CB8AC3E}">
        <p14:creationId xmlns="" xmlns:p14="http://schemas.microsoft.com/office/powerpoint/2010/main" val="2053801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927100"/>
          </a:xfrm>
        </p:spPr>
        <p:txBody>
          <a:bodyPr/>
          <a:lstStyle/>
          <a:p>
            <a:pPr algn="ctr"/>
            <a:r>
              <a:rPr lang="ru-RU" sz="3600" dirty="0"/>
              <a:t>Работа с текстом как основной способ развития навыков ФЧ</a:t>
            </a:r>
            <a:endParaRPr lang="en-US" sz="3600" dirty="0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gray">
          <a:xfrm rot="5400000">
            <a:off x="186532" y="3352006"/>
            <a:ext cx="3821112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gray">
          <a:xfrm>
            <a:off x="1128713" y="4549775"/>
            <a:ext cx="19542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Описание</a:t>
            </a:r>
          </a:p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Повествование</a:t>
            </a:r>
          </a:p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Рассуждение</a:t>
            </a:r>
            <a:endParaRPr lang="en-US" sz="1400" b="1" dirty="0">
              <a:solidFill>
                <a:srgbClr val="1C1C1C"/>
              </a:solidFill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gray">
          <a:xfrm rot="5400000">
            <a:off x="3766346" y="3352006"/>
            <a:ext cx="3821112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gray">
          <a:xfrm>
            <a:off x="4699796" y="4001631"/>
            <a:ext cx="195421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Графики</a:t>
            </a:r>
          </a:p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Диаграммы</a:t>
            </a:r>
          </a:p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Схемы</a:t>
            </a:r>
          </a:p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Таблицы</a:t>
            </a:r>
          </a:p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Карты</a:t>
            </a:r>
          </a:p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План помещения и т.п.</a:t>
            </a:r>
          </a:p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Билеты</a:t>
            </a:r>
          </a:p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Расписания </a:t>
            </a:r>
          </a:p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 </a:t>
            </a:r>
            <a:endParaRPr lang="en-US" sz="1400" b="1" dirty="0">
              <a:solidFill>
                <a:srgbClr val="1C1C1C"/>
              </a:solidFill>
            </a:endParaRPr>
          </a:p>
        </p:txBody>
      </p:sp>
      <p:pic>
        <p:nvPicPr>
          <p:cNvPr id="70666" name="Picture 10" descr="LB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3663"/>
            <a:ext cx="1728191" cy="1174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7" name="Picture 11" descr="YG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521" y="2465236"/>
            <a:ext cx="1836092" cy="1192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1475656" y="3024061"/>
            <a:ext cx="1296144" cy="50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400" b="1" dirty="0">
                <a:solidFill>
                  <a:schemeClr val="tx2"/>
                </a:solidFill>
              </a:rPr>
              <a:t>Сплошные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400" b="1" dirty="0">
                <a:solidFill>
                  <a:schemeClr val="tx2"/>
                </a:solidFill>
              </a:rPr>
              <a:t>тексты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4945491" y="2810415"/>
            <a:ext cx="1368152" cy="50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400" b="1" dirty="0" err="1">
                <a:solidFill>
                  <a:srgbClr val="CC3300"/>
                </a:solidFill>
              </a:rPr>
              <a:t>Несплошные</a:t>
            </a:r>
            <a:r>
              <a:rPr lang="ru-RU" sz="1400" b="1" dirty="0">
                <a:solidFill>
                  <a:srgbClr val="CC3300"/>
                </a:solidFill>
              </a:rPr>
              <a:t> </a:t>
            </a:r>
          </a:p>
          <a:p>
            <a:pPr lvl="0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400" b="1" dirty="0">
                <a:solidFill>
                  <a:srgbClr val="CC3300"/>
                </a:solidFill>
              </a:rPr>
              <a:t>тексты</a:t>
            </a:r>
            <a:endParaRPr lang="en-US" sz="1400" b="1" dirty="0">
              <a:solidFill>
                <a:srgbClr val="CC3300"/>
              </a:solidFill>
            </a:endParaRPr>
          </a:p>
        </p:txBody>
      </p:sp>
      <p:pic>
        <p:nvPicPr>
          <p:cNvPr id="70671" name="Picture 15" descr="O_chevron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7" y="3657448"/>
            <a:ext cx="412750" cy="363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2" name="Picture 16" descr="O_chevron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021138"/>
            <a:ext cx="412750" cy="363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1691680" y="1748254"/>
            <a:ext cx="5308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Тексты бывают сплошные и </a:t>
            </a:r>
            <a:r>
              <a:rPr lang="ru-RU" sz="1600" dirty="0" err="1">
                <a:solidFill>
                  <a:srgbClr val="000000"/>
                </a:solidFill>
              </a:rPr>
              <a:t>несплошные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512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280920" cy="620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189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72608"/>
          </a:xfrm>
        </p:spPr>
        <p:txBody>
          <a:bodyPr/>
          <a:lstStyle/>
          <a:p>
            <a:r>
              <a:rPr lang="ru-RU" sz="2400" dirty="0">
                <a:latin typeface="Calibri" pitchFamily="34" charset="0"/>
                <a:cs typeface="Calibri" pitchFamily="34" charset="0"/>
              </a:rPr>
              <a:t>1.	Раскрыть понятие «функциональная грамотность» «функциональное чтение»;</a:t>
            </a:r>
          </a:p>
          <a:p>
            <a:r>
              <a:rPr lang="ru-RU" sz="2400" dirty="0">
                <a:latin typeface="Calibri" pitchFamily="34" charset="0"/>
                <a:cs typeface="Calibri" pitchFamily="34" charset="0"/>
              </a:rPr>
              <a:t>2. Повысить интерес к работе по формированию функциональной грамотности школьников через изучение и внедрение новых образовательных технологий, повышение уровня самообразования;</a:t>
            </a:r>
          </a:p>
          <a:p>
            <a:r>
              <a:rPr lang="ru-RU" sz="2400" dirty="0">
                <a:latin typeface="Calibri" pitchFamily="34" charset="0"/>
                <a:cs typeface="Calibri" pitchFamily="34" charset="0"/>
              </a:rPr>
              <a:t>3. Рассмотреть пути формирования и развития функциональной грамотности обучающихся на всех уровнях обучения.</a:t>
            </a:r>
          </a:p>
          <a:p>
            <a:r>
              <a:rPr lang="ru-RU" sz="2400" dirty="0">
                <a:latin typeface="Calibri" pitchFamily="34" charset="0"/>
                <a:cs typeface="Calibri" pitchFamily="34" charset="0"/>
              </a:rPr>
              <a:t>4.	Выработать рекомендации для коррекции деятельности учителя-предметника по формированию функциональной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грамотности.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Calibri" pitchFamily="34" charset="0"/>
                <a:cs typeface="Calibri" pitchFamily="34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57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Практикум 1</a:t>
            </a:r>
            <a:endParaRPr lang="en-US" dirty="0"/>
          </a:p>
        </p:txBody>
      </p:sp>
      <p:sp>
        <p:nvSpPr>
          <p:cNvPr id="66563" name="Freeform 3"/>
          <p:cNvSpPr>
            <a:spLocks/>
          </p:cNvSpPr>
          <p:nvPr/>
        </p:nvSpPr>
        <p:spPr bwMode="gray">
          <a:xfrm>
            <a:off x="2336800" y="3570288"/>
            <a:ext cx="1900238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64" name="Freeform 4"/>
          <p:cNvSpPr>
            <a:spLocks/>
          </p:cNvSpPr>
          <p:nvPr/>
        </p:nvSpPr>
        <p:spPr bwMode="gray">
          <a:xfrm>
            <a:off x="4256088" y="3505200"/>
            <a:ext cx="366712" cy="1562100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65" name="Freeform 5"/>
          <p:cNvSpPr>
            <a:spLocks/>
          </p:cNvSpPr>
          <p:nvPr/>
        </p:nvSpPr>
        <p:spPr bwMode="gray">
          <a:xfrm flipH="1">
            <a:off x="4656138" y="3570288"/>
            <a:ext cx="1900237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6566" name="Group 6"/>
          <p:cNvGrpSpPr>
            <a:grpSpLocks/>
          </p:cNvGrpSpPr>
          <p:nvPr/>
        </p:nvGrpSpPr>
        <p:grpSpPr bwMode="auto">
          <a:xfrm>
            <a:off x="1187624" y="2343150"/>
            <a:ext cx="2149301" cy="1322388"/>
            <a:chOff x="4320" y="1152"/>
            <a:chExt cx="414" cy="402"/>
          </a:xfrm>
        </p:grpSpPr>
        <p:sp>
          <p:nvSpPr>
            <p:cNvPr id="66567" name="AutoShape 7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6569" name="Rectangle 9"/>
          <p:cNvSpPr>
            <a:spLocks noChangeArrowheads="1"/>
          </p:cNvSpPr>
          <p:nvPr/>
        </p:nvSpPr>
        <p:spPr bwMode="black">
          <a:xfrm>
            <a:off x="1186904" y="2584134"/>
            <a:ext cx="2147896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flatTx/>
          </a:bodyPr>
          <a:lstStyle/>
          <a:p>
            <a:pPr marL="342900" indent="-342900">
              <a:buAutoNum type="arabicPeriod"/>
            </a:pPr>
            <a:r>
              <a:rPr lang="ru-RU" b="1" dirty="0"/>
              <a:t>Ознакомьтесь</a:t>
            </a:r>
          </a:p>
          <a:p>
            <a:r>
              <a:rPr lang="ru-RU" b="1" dirty="0"/>
              <a:t>с текстом</a:t>
            </a:r>
            <a:endParaRPr lang="en-US" b="1" dirty="0"/>
          </a:p>
        </p:txBody>
      </p:sp>
      <p:grpSp>
        <p:nvGrpSpPr>
          <p:cNvPr id="66570" name="Group 10"/>
          <p:cNvGrpSpPr>
            <a:grpSpLocks/>
          </p:cNvGrpSpPr>
          <p:nvPr/>
        </p:nvGrpSpPr>
        <p:grpSpPr bwMode="auto">
          <a:xfrm>
            <a:off x="3419872" y="2343150"/>
            <a:ext cx="2016224" cy="1322388"/>
            <a:chOff x="4320" y="1152"/>
            <a:chExt cx="414" cy="402"/>
          </a:xfrm>
        </p:grpSpPr>
        <p:sp>
          <p:nvSpPr>
            <p:cNvPr id="66571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6573" name="Group 13"/>
          <p:cNvGrpSpPr>
            <a:grpSpLocks/>
          </p:cNvGrpSpPr>
          <p:nvPr/>
        </p:nvGrpSpPr>
        <p:grpSpPr bwMode="auto">
          <a:xfrm>
            <a:off x="5541963" y="2352674"/>
            <a:ext cx="2702445" cy="1652389"/>
            <a:chOff x="4320" y="1152"/>
            <a:chExt cx="414" cy="402"/>
          </a:xfrm>
        </p:grpSpPr>
        <p:sp>
          <p:nvSpPr>
            <p:cNvPr id="66574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5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6576" name="Rectangle 16"/>
          <p:cNvSpPr>
            <a:spLocks noChangeArrowheads="1"/>
          </p:cNvSpPr>
          <p:nvPr/>
        </p:nvSpPr>
        <p:spPr bwMode="black">
          <a:xfrm>
            <a:off x="3501454" y="2724150"/>
            <a:ext cx="1852174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flatTx/>
          </a:bodyPr>
          <a:lstStyle/>
          <a:p>
            <a:r>
              <a:rPr lang="ru-RU" b="1" dirty="0"/>
              <a:t>2. Предложите</a:t>
            </a:r>
          </a:p>
          <a:p>
            <a:r>
              <a:rPr lang="ru-RU" b="1" dirty="0"/>
              <a:t>задания</a:t>
            </a:r>
            <a:endParaRPr lang="en-US" b="1" dirty="0"/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black">
          <a:xfrm>
            <a:off x="5702636" y="2428678"/>
            <a:ext cx="2325747" cy="147732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flatTx/>
          </a:bodyPr>
          <a:lstStyle/>
          <a:p>
            <a:r>
              <a:rPr lang="ru-RU" b="1" dirty="0"/>
              <a:t>3. Чем отличаются задания продуктивного и репродуктивного уровней</a:t>
            </a:r>
            <a:endParaRPr lang="en-US" b="1" dirty="0"/>
          </a:p>
        </p:txBody>
      </p:sp>
      <p:sp>
        <p:nvSpPr>
          <p:cNvPr id="66579" name="AutoShape 19"/>
          <p:cNvSpPr>
            <a:spLocks noChangeArrowheads="1"/>
          </p:cNvSpPr>
          <p:nvPr/>
        </p:nvSpPr>
        <p:spPr bwMode="ltGray">
          <a:xfrm>
            <a:off x="1325563" y="5157788"/>
            <a:ext cx="6238875" cy="9763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110000"/>
              </a:lnSpc>
            </a:pPr>
            <a:r>
              <a:rPr lang="ru-RU" b="1" dirty="0"/>
              <a:t>Составьте вопросы к тексту </a:t>
            </a:r>
          </a:p>
          <a:p>
            <a:pPr eaLnBrk="0" hangingPunct="0">
              <a:lnSpc>
                <a:spcPct val="110000"/>
              </a:lnSpc>
            </a:pPr>
            <a:r>
              <a:rPr lang="ru-RU" b="1" dirty="0"/>
              <a:t>на основе таксономии учебных целей </a:t>
            </a:r>
            <a:r>
              <a:rPr lang="ru-RU" b="1" dirty="0" err="1"/>
              <a:t>Блума</a:t>
            </a:r>
            <a:endParaRPr lang="en-US" b="1" dirty="0"/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1589088" y="5313363"/>
            <a:ext cx="58086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789732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76672"/>
            <a:ext cx="8136903" cy="39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4529678"/>
              </p:ext>
            </p:extLst>
          </p:nvPr>
        </p:nvGraphicFramePr>
        <p:xfrm>
          <a:off x="611560" y="4451359"/>
          <a:ext cx="8208912" cy="2208276"/>
        </p:xfrm>
        <a:graphic>
          <a:graphicData uri="http://schemas.openxmlformats.org/drawingml/2006/table">
            <a:tbl>
              <a:tblPr/>
              <a:tblGrid>
                <a:gridCol w="41044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45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происходит?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Даже после того, как пища была передвинута, муравьи всё ещё бегают по старой дорожке до тех пор, пока не будет проложена новая дорожка.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Почему?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 только муравей находит какую-либо пищу, он выделяет специальные химические вещества, которые оставляют след с запахом. Другие муравьи из муравейника чувствуют этот запах при помощи своих усиков-антенн.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6539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70091452"/>
              </p:ext>
            </p:extLst>
          </p:nvPr>
        </p:nvGraphicFramePr>
        <p:xfrm>
          <a:off x="323528" y="164124"/>
          <a:ext cx="8532948" cy="3037915"/>
        </p:xfrm>
        <a:graphic>
          <a:graphicData uri="http://schemas.openxmlformats.org/drawingml/2006/table">
            <a:tbl>
              <a:tblPr/>
              <a:tblGrid>
                <a:gridCol w="2592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406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475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Примеры вопросов, соответствующих уровням Б. Блума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ЗНАНИЕ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Где живут муравьи?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Как живут муравьи?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52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Перечисли необходимые предметы для проведения эксперимента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594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ПОНИМАНИЕ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Верное/неверное утверждение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Муравьи выделяют специальные химические вещества.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Муравьи не чувствуют запахов.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Усики нужны муравьям для слуха.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1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ПРИМЕНЕНИЕ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Даем рисунки насекомых. Отметь усики-антенны у муравья.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DF279405-DB31-434B-AAA2-553F71AE0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7266173"/>
              </p:ext>
            </p:extLst>
          </p:nvPr>
        </p:nvGraphicFramePr>
        <p:xfrm>
          <a:off x="318304" y="3189834"/>
          <a:ext cx="8532543" cy="864096"/>
        </p:xfrm>
        <a:graphic>
          <a:graphicData uri="http://schemas.openxmlformats.org/drawingml/2006/table">
            <a:tbl>
              <a:tblPr/>
              <a:tblGrid>
                <a:gridCol w="2617125">
                  <a:extLst>
                    <a:ext uri="{9D8B030D-6E8A-4147-A177-3AD203B41FA5}">
                      <a16:colId xmlns="" xmlns:a16="http://schemas.microsoft.com/office/drawing/2014/main" val="2313148518"/>
                    </a:ext>
                  </a:extLst>
                </a:gridCol>
                <a:gridCol w="5915418">
                  <a:extLst>
                    <a:ext uri="{9D8B030D-6E8A-4147-A177-3AD203B41FA5}">
                      <a16:colId xmlns="" xmlns:a16="http://schemas.microsoft.com/office/drawing/2014/main" val="4087078135"/>
                    </a:ext>
                  </a:extLst>
                </a:gridCol>
              </a:tblGrid>
              <a:tr h="288032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АНАЛИЗ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Для чего в данном эксперименте необходимо яблоко?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84424588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Зачем на бумагу насыпают землю?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49747809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Для чего муравьи выделяют специальные химические вещества?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4668509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3D16C13B-2D05-459F-A66C-6989DC80D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64308200"/>
              </p:ext>
            </p:extLst>
          </p:nvPr>
        </p:nvGraphicFramePr>
        <p:xfrm>
          <a:off x="305728" y="4053930"/>
          <a:ext cx="8532543" cy="1063744"/>
        </p:xfrm>
        <a:graphic>
          <a:graphicData uri="http://schemas.openxmlformats.org/drawingml/2006/table">
            <a:tbl>
              <a:tblPr/>
              <a:tblGrid>
                <a:gridCol w="2617125">
                  <a:extLst>
                    <a:ext uri="{9D8B030D-6E8A-4147-A177-3AD203B41FA5}">
                      <a16:colId xmlns="" xmlns:a16="http://schemas.microsoft.com/office/drawing/2014/main" val="938394397"/>
                    </a:ext>
                  </a:extLst>
                </a:gridCol>
                <a:gridCol w="5915418">
                  <a:extLst>
                    <a:ext uri="{9D8B030D-6E8A-4147-A177-3AD203B41FA5}">
                      <a16:colId xmlns="" xmlns:a16="http://schemas.microsoft.com/office/drawing/2014/main" val="2187469012"/>
                    </a:ext>
                  </a:extLst>
                </a:gridCol>
              </a:tblGrid>
              <a:tr h="30426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СИНТЕЗ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 Заполни пропуски в предложении подходящими по смыслу словами. (Предложения из текста перефразированы!)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86910452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Почему муравьи начали суетиться, когда на бумагу насыпали землю?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71287940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627A5DCF-F263-47C5-B8AD-FF5167A8B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77045102"/>
              </p:ext>
            </p:extLst>
          </p:nvPr>
        </p:nvGraphicFramePr>
        <p:xfrm>
          <a:off x="290970" y="5114290"/>
          <a:ext cx="8532543" cy="690974"/>
        </p:xfrm>
        <a:graphic>
          <a:graphicData uri="http://schemas.openxmlformats.org/drawingml/2006/table">
            <a:tbl>
              <a:tblPr/>
              <a:tblGrid>
                <a:gridCol w="2617125">
                  <a:extLst>
                    <a:ext uri="{9D8B030D-6E8A-4147-A177-3AD203B41FA5}">
                      <a16:colId xmlns="" xmlns:a16="http://schemas.microsoft.com/office/drawing/2014/main" val="3890132815"/>
                    </a:ext>
                  </a:extLst>
                </a:gridCol>
                <a:gridCol w="5915418">
                  <a:extLst>
                    <a:ext uri="{9D8B030D-6E8A-4147-A177-3AD203B41FA5}">
                      <a16:colId xmlns="" xmlns:a16="http://schemas.microsoft.com/office/drawing/2014/main" val="2851505583"/>
                    </a:ext>
                  </a:extLst>
                </a:gridCol>
              </a:tblGrid>
              <a:tr h="388153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ОЦЕНКА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Как будут вести себя муравьи, если им положить кусочек банана?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45293314"/>
                  </a:ext>
                </a:extLst>
              </a:tr>
              <a:tr h="302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Что в поведении муравьев удивило тебя больше всего?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40648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389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Практикум 2</a:t>
            </a:r>
            <a:endParaRPr lang="en-US" sz="400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052737"/>
            <a:ext cx="8280920" cy="432047"/>
          </a:xfrm>
        </p:spPr>
        <p:txBody>
          <a:bodyPr/>
          <a:lstStyle/>
          <a:p>
            <a:pPr>
              <a:buSzPct val="90000"/>
            </a:pPr>
            <a:r>
              <a:rPr lang="ru-RU" sz="2000" dirty="0"/>
              <a:t>Рассмотрите билет с двух сторон. Составьте вопросы и задания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49265"/>
            <a:ext cx="5832647" cy="248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7072"/>
            <a:ext cx="580101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20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 l="16406" t="18749" r="21484" b="7291"/>
          <a:stretch>
            <a:fillRect/>
          </a:stretch>
        </p:blipFill>
        <p:spPr bwMode="auto">
          <a:xfrm>
            <a:off x="112659" y="1142984"/>
            <a:ext cx="874562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785918" y="0"/>
            <a:ext cx="58440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Математическая грамотность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Типы заданий в соответствии с развиваемыми ими компетенциями</a:t>
            </a:r>
            <a:endParaRPr lang="en-US" sz="3200" dirty="0"/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gray">
          <a:xfrm>
            <a:off x="2630488" y="2643188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gray">
          <a:xfrm>
            <a:off x="4581525" y="2643188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gray">
          <a:xfrm>
            <a:off x="6569075" y="2643188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78872" name="Text Box 24"/>
          <p:cNvSpPr txBox="1">
            <a:spLocks noChangeArrowheads="1"/>
          </p:cNvSpPr>
          <p:nvPr/>
        </p:nvSpPr>
        <p:spPr bwMode="gray">
          <a:xfrm>
            <a:off x="615876" y="1340768"/>
            <a:ext cx="7629599" cy="522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Задания «множественного выбора»: </a:t>
            </a:r>
            <a:endParaRPr lang="ru-RU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spcAft>
                <a:spcPts val="125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1) выбор правильного ответа из предложенных вариантов; </a:t>
            </a:r>
          </a:p>
          <a:p>
            <a:pPr algn="just">
              <a:spcAft>
                <a:spcPts val="125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2) определение вариантов утверждений, соответствующих/не соответствующих содержанию текста/не имеющих отношения к тексту;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3) установление истинности/ложности информации по отношению к содержанию текста.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Задания «на соотнесение»: </a:t>
            </a:r>
            <a:endParaRPr lang="ru-RU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spcAft>
                <a:spcPts val="15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1) нахождение соответствия между вопросами, названиями, утверждениями, пунктами плана, картинками, знаками, схемами, диаграммами и частями текста (короткими текстами); </a:t>
            </a:r>
          </a:p>
          <a:p>
            <a:pPr algn="just">
              <a:spcAft>
                <a:spcPts val="15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2) нахождение соответствующих содержанию текста слов, выражений, предложений, </a:t>
            </a:r>
          </a:p>
          <a:p>
            <a:pPr algn="just">
              <a:spcAft>
                <a:spcPts val="15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3) картинок, схем и т. п.;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4) соотнесение данных слов (выражений) со словами из текста (нахождение синонимов/ антонимов)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841264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548680"/>
            <a:ext cx="8229600" cy="927100"/>
          </a:xfrm>
        </p:spPr>
        <p:txBody>
          <a:bodyPr/>
          <a:lstStyle/>
          <a:p>
            <a:r>
              <a:rPr lang="ru-RU" sz="3200" dirty="0"/>
              <a:t>Типы заданий в соответствии с развиваемыми ими компетенциями</a:t>
            </a:r>
            <a:endParaRPr lang="en-US" sz="3200" dirty="0"/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gray">
          <a:xfrm>
            <a:off x="2630488" y="2643188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gray">
          <a:xfrm>
            <a:off x="4581525" y="2643188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gray">
          <a:xfrm>
            <a:off x="6569075" y="2643188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78872" name="Text Box 24"/>
          <p:cNvSpPr txBox="1">
            <a:spLocks noChangeArrowheads="1"/>
          </p:cNvSpPr>
          <p:nvPr/>
        </p:nvSpPr>
        <p:spPr bwMode="gray">
          <a:xfrm>
            <a:off x="617581" y="1700808"/>
            <a:ext cx="762959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b="1" i="1" dirty="0"/>
              <a:t>Задания «на дополнение информации»: </a:t>
            </a:r>
            <a:endParaRPr lang="ru-RU" dirty="0"/>
          </a:p>
          <a:p>
            <a:pPr algn="l"/>
            <a:r>
              <a:rPr lang="ru-RU" dirty="0"/>
              <a:t>1) заполнение пропусков в тексте предложениями/несколькими словами/одним словом; </a:t>
            </a:r>
          </a:p>
          <a:p>
            <a:pPr algn="l"/>
            <a:r>
              <a:rPr lang="ru-RU" dirty="0"/>
              <a:t>2) дополнение (завершение) предложений. </a:t>
            </a:r>
          </a:p>
          <a:p>
            <a:pPr algn="l"/>
            <a:r>
              <a:rPr lang="ru-RU" dirty="0"/>
              <a:t> </a:t>
            </a:r>
          </a:p>
          <a:p>
            <a:pPr algn="l"/>
            <a:r>
              <a:rPr lang="ru-RU" b="1" i="1" dirty="0"/>
              <a:t>Задания «на перенос информации»: </a:t>
            </a:r>
            <a:endParaRPr lang="ru-RU" dirty="0"/>
          </a:p>
          <a:p>
            <a:pPr algn="l"/>
            <a:r>
              <a:rPr lang="ru-RU" dirty="0"/>
              <a:t>1) заполнение таблиц на основе прочитанного; </a:t>
            </a:r>
          </a:p>
          <a:p>
            <a:pPr algn="l"/>
            <a:r>
              <a:rPr lang="ru-RU" dirty="0"/>
              <a:t>2) дополнение таблиц/схем на основе прочитанного. </a:t>
            </a:r>
          </a:p>
          <a:p>
            <a:pPr algn="l"/>
            <a:r>
              <a:rPr lang="ru-RU" dirty="0"/>
              <a:t> </a:t>
            </a:r>
          </a:p>
          <a:p>
            <a:pPr algn="l"/>
            <a:r>
              <a:rPr lang="ru-RU" b="1" i="1" dirty="0"/>
              <a:t>Задания «на восстановление деформированного текста»: </a:t>
            </a:r>
            <a:endParaRPr lang="ru-RU" dirty="0"/>
          </a:p>
          <a:p>
            <a:pPr algn="l"/>
            <a:r>
              <a:rPr lang="ru-RU" dirty="0"/>
              <a:t>1) расположение «перепутанных» фрагментов текста в правильной последовательности. </a:t>
            </a:r>
          </a:p>
        </p:txBody>
      </p:sp>
    </p:spTree>
    <p:extLst>
      <p:ext uri="{BB962C8B-B14F-4D97-AF65-F5344CB8AC3E}">
        <p14:creationId xmlns="" xmlns:p14="http://schemas.microsoft.com/office/powerpoint/2010/main" val="14234585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к тексту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/>
              <a:t>1. Поиск и целенаправленное извлечение информации («Общее понимание текста» и «Выявление информации»): </a:t>
            </a:r>
            <a:endParaRPr lang="ru-RU" sz="2800" dirty="0"/>
          </a:p>
          <a:p>
            <a:r>
              <a:rPr lang="ru-RU" sz="2800" dirty="0"/>
              <a:t> нахождение фактического материала – в основном вопросы кто (что)? где? когда? что делал(а)? </a:t>
            </a:r>
          </a:p>
          <a:p>
            <a:r>
              <a:rPr lang="ru-RU" sz="2800" dirty="0"/>
              <a:t> определение темы; </a:t>
            </a:r>
          </a:p>
          <a:p>
            <a:r>
              <a:rPr lang="ru-RU" sz="2800" dirty="0"/>
              <a:t> выявление информации, явно не выраженной в тексте.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425303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к тексту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72608"/>
          </a:xfrm>
        </p:spPr>
        <p:txBody>
          <a:bodyPr/>
          <a:lstStyle/>
          <a:p>
            <a:r>
              <a:rPr lang="ru-RU" sz="2000" b="1" dirty="0"/>
              <a:t>2. Обобщение и интерпретация содержания текста («Интерпретация текста»): </a:t>
            </a:r>
            <a:endParaRPr lang="ru-RU" sz="2000" dirty="0"/>
          </a:p>
          <a:p>
            <a:r>
              <a:rPr lang="ru-RU" sz="2000" dirty="0"/>
              <a:t> нахождение в тексте заданной информации; </a:t>
            </a:r>
          </a:p>
          <a:p>
            <a:r>
              <a:rPr lang="ru-RU" sz="2000" dirty="0"/>
              <a:t> нахождение в тексте данных, иллюстрирующих определённую мысль; </a:t>
            </a:r>
          </a:p>
          <a:p>
            <a:r>
              <a:rPr lang="ru-RU" sz="2000" dirty="0"/>
              <a:t> использование информации из текста для подтверждения своей точки зрения; </a:t>
            </a:r>
          </a:p>
          <a:p>
            <a:r>
              <a:rPr lang="ru-RU" sz="2000" dirty="0"/>
              <a:t> установление смысловых связей между частями текста или двумя (несколькими) текстами; </a:t>
            </a:r>
          </a:p>
          <a:p>
            <a:r>
              <a:rPr lang="ru-RU" sz="2000" dirty="0"/>
              <a:t> определение основной мысли (идеи) текста; </a:t>
            </a:r>
          </a:p>
          <a:p>
            <a:r>
              <a:rPr lang="ru-RU" sz="2000" dirty="0"/>
              <a:t> соотнесение конкретной детали с общей идеей текста; </a:t>
            </a:r>
          </a:p>
          <a:p>
            <a:r>
              <a:rPr lang="ru-RU" sz="2000" dirty="0"/>
              <a:t> выяснение намерений автора текста; </a:t>
            </a:r>
          </a:p>
          <a:p>
            <a:r>
              <a:rPr lang="ru-RU" sz="2000" dirty="0"/>
              <a:t> интерпретация (комментирование) названия текста; </a:t>
            </a:r>
          </a:p>
          <a:p>
            <a:r>
              <a:rPr lang="ru-RU" sz="2000" dirty="0"/>
              <a:t> формулирование вывода на основании анализа информации, представленной в тексте.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0303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к тексту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/>
              <a:t>3. Оценка содержания и формы текста, рефлексия («Рефлексия содержания» и «Рефлексия формы подачи текста»): </a:t>
            </a:r>
            <a:endParaRPr lang="ru-RU" sz="1600" dirty="0"/>
          </a:p>
          <a:p>
            <a:r>
              <a:rPr lang="ru-RU" sz="1600" dirty="0"/>
              <a:t> сопоставление содержания текста с собственным мнением; </a:t>
            </a:r>
          </a:p>
          <a:p>
            <a:r>
              <a:rPr lang="ru-RU" sz="1600" dirty="0"/>
              <a:t> соотнесение информации текста с собственным опытом; </a:t>
            </a:r>
          </a:p>
          <a:p>
            <a:r>
              <a:rPr lang="ru-RU" sz="1600" dirty="0"/>
              <a:t> оценка поступков (действий) героев текста; </a:t>
            </a:r>
          </a:p>
          <a:p>
            <a:r>
              <a:rPr lang="ru-RU" sz="1600" dirty="0"/>
              <a:t> обоснование своей точки зрения на основе ранее известной информации и сведений из текста; </a:t>
            </a:r>
          </a:p>
          <a:p>
            <a:r>
              <a:rPr lang="ru-RU" sz="1600" dirty="0"/>
              <a:t> оценка утверждений, содержащихся в тексте, с </a:t>
            </a:r>
            <a:r>
              <a:rPr lang="ru-RU" sz="1600" dirty="0" err="1"/>
              <a:t>учѐтом</a:t>
            </a:r>
            <a:r>
              <a:rPr lang="ru-RU" sz="1600" dirty="0"/>
              <a:t> собственных знаний и системы ценностей; </a:t>
            </a:r>
          </a:p>
          <a:p>
            <a:r>
              <a:rPr lang="ru-RU" sz="1600" dirty="0"/>
              <a:t> определение назначения, роли иллюстраций; </a:t>
            </a:r>
          </a:p>
          <a:p>
            <a:r>
              <a:rPr lang="ru-RU" sz="1600" dirty="0"/>
              <a:t> «предугадывание» поведения (поступков) героев текста, последовательности событий; </a:t>
            </a:r>
          </a:p>
          <a:p>
            <a:r>
              <a:rPr lang="ru-RU" sz="1600" dirty="0"/>
              <a:t> «предвидение» событий за пределами текста, исходя из содержащейся в </a:t>
            </a:r>
            <a:r>
              <a:rPr lang="ru-RU" sz="1600" dirty="0" err="1"/>
              <a:t>нѐм</a:t>
            </a:r>
            <a:r>
              <a:rPr lang="ru-RU" sz="1600" dirty="0"/>
              <a:t> информации; </a:t>
            </a:r>
          </a:p>
          <a:p>
            <a:r>
              <a:rPr lang="ru-RU" sz="1600" dirty="0"/>
              <a:t> определение жанра и стиля текста; </a:t>
            </a:r>
          </a:p>
          <a:p>
            <a:r>
              <a:rPr lang="ru-RU" sz="1600" dirty="0"/>
              <a:t> выяснение типа речи (описание, повествование, рассуждение); </a:t>
            </a:r>
          </a:p>
          <a:p>
            <a:r>
              <a:rPr lang="ru-RU" sz="1600" dirty="0"/>
              <a:t> нахождение средств художественной выразительности и определение их функций.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02801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</a:t>
            </a:r>
            <a:endParaRPr lang="en-US" dirty="0"/>
          </a:p>
        </p:txBody>
      </p:sp>
      <p:sp>
        <p:nvSpPr>
          <p:cNvPr id="77827" name="AutoShape 3"/>
          <p:cNvSpPr>
            <a:spLocks noChangeArrowheads="1"/>
          </p:cNvSpPr>
          <p:nvPr/>
        </p:nvSpPr>
        <p:spPr bwMode="gray">
          <a:xfrm rot="5400000">
            <a:off x="741363" y="3803650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Freeform 4"/>
          <p:cNvSpPr>
            <a:spLocks/>
          </p:cNvSpPr>
          <p:nvPr/>
        </p:nvSpPr>
        <p:spPr bwMode="gray">
          <a:xfrm>
            <a:off x="828675" y="3725863"/>
            <a:ext cx="2006600" cy="481012"/>
          </a:xfrm>
          <a:custGeom>
            <a:avLst/>
            <a:gdLst>
              <a:gd name="T0" fmla="*/ 5 w 1270"/>
              <a:gd name="T1" fmla="*/ 303 h 303"/>
              <a:gd name="T2" fmla="*/ 21 w 1270"/>
              <a:gd name="T3" fmla="*/ 177 h 303"/>
              <a:gd name="T4" fmla="*/ 172 w 1270"/>
              <a:gd name="T5" fmla="*/ 22 h 303"/>
              <a:gd name="T6" fmla="*/ 361 w 1270"/>
              <a:gd name="T7" fmla="*/ 11 h 303"/>
              <a:gd name="T8" fmla="*/ 932 w 1270"/>
              <a:gd name="T9" fmla="*/ 12 h 303"/>
              <a:gd name="T10" fmla="*/ 1070 w 1270"/>
              <a:gd name="T11" fmla="*/ 14 h 303"/>
              <a:gd name="T12" fmla="*/ 1260 w 1270"/>
              <a:gd name="T13" fmla="*/ 189 h 303"/>
              <a:gd name="T14" fmla="*/ 1266 w 1270"/>
              <a:gd name="T15" fmla="*/ 302 h 303"/>
              <a:gd name="T16" fmla="*/ 5 w 1270"/>
              <a:gd name="T17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gray">
          <a:xfrm>
            <a:off x="538309" y="3813175"/>
            <a:ext cx="24984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C1C1C"/>
                </a:solidFill>
              </a:rPr>
              <a:t>Личностные качества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gray">
          <a:xfrm>
            <a:off x="835026" y="4293096"/>
            <a:ext cx="2011362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300" dirty="0">
                <a:solidFill>
                  <a:srgbClr val="1C1C1C"/>
                </a:solidFill>
              </a:rPr>
              <a:t>Любознательность</a:t>
            </a:r>
          </a:p>
          <a:p>
            <a:pPr eaLnBrk="0" hangingPunct="0"/>
            <a:r>
              <a:rPr lang="ru-RU" sz="1300" dirty="0">
                <a:solidFill>
                  <a:srgbClr val="1C1C1C"/>
                </a:solidFill>
              </a:rPr>
              <a:t>Инициативность</a:t>
            </a:r>
          </a:p>
          <a:p>
            <a:pPr eaLnBrk="0" hangingPunct="0"/>
            <a:r>
              <a:rPr lang="ru-RU" sz="1300" dirty="0">
                <a:solidFill>
                  <a:srgbClr val="1C1C1C"/>
                </a:solidFill>
              </a:rPr>
              <a:t>Человечность</a:t>
            </a:r>
          </a:p>
          <a:p>
            <a:pPr eaLnBrk="0" hangingPunct="0"/>
            <a:r>
              <a:rPr lang="ru-RU" sz="1300" dirty="0">
                <a:solidFill>
                  <a:srgbClr val="1C1C1C"/>
                </a:solidFill>
              </a:rPr>
              <a:t>Нестандартность</a:t>
            </a:r>
          </a:p>
          <a:p>
            <a:pPr eaLnBrk="0" hangingPunct="0"/>
            <a:r>
              <a:rPr lang="ru-RU" sz="1300" dirty="0">
                <a:solidFill>
                  <a:srgbClr val="1C1C1C"/>
                </a:solidFill>
              </a:rPr>
              <a:t>Ответственность</a:t>
            </a:r>
          </a:p>
          <a:p>
            <a:pPr eaLnBrk="0" hangingPunct="0"/>
            <a:r>
              <a:rPr lang="ru-RU" sz="1300" dirty="0">
                <a:solidFill>
                  <a:srgbClr val="1C1C1C"/>
                </a:solidFill>
              </a:rPr>
              <a:t>Самостоятельность</a:t>
            </a:r>
          </a:p>
          <a:p>
            <a:pPr eaLnBrk="0" hangingPunct="0"/>
            <a:r>
              <a:rPr lang="ru-RU" sz="1300" dirty="0">
                <a:solidFill>
                  <a:srgbClr val="1C1C1C"/>
                </a:solidFill>
              </a:rPr>
              <a:t>Творчество</a:t>
            </a: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gray">
          <a:xfrm rot="5400000">
            <a:off x="3484563" y="3803650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2" name="Freeform 8"/>
          <p:cNvSpPr>
            <a:spLocks/>
          </p:cNvSpPr>
          <p:nvPr/>
        </p:nvSpPr>
        <p:spPr bwMode="gray">
          <a:xfrm>
            <a:off x="3576638" y="3724275"/>
            <a:ext cx="2001837" cy="481013"/>
          </a:xfrm>
          <a:custGeom>
            <a:avLst/>
            <a:gdLst>
              <a:gd name="T0" fmla="*/ 6 w 1261"/>
              <a:gd name="T1" fmla="*/ 297 h 303"/>
              <a:gd name="T2" fmla="*/ 18 w 1261"/>
              <a:gd name="T3" fmla="*/ 174 h 303"/>
              <a:gd name="T4" fmla="*/ 171 w 1261"/>
              <a:gd name="T5" fmla="*/ 30 h 303"/>
              <a:gd name="T6" fmla="*/ 352 w 1261"/>
              <a:gd name="T7" fmla="*/ 13 h 303"/>
              <a:gd name="T8" fmla="*/ 922 w 1261"/>
              <a:gd name="T9" fmla="*/ 10 h 303"/>
              <a:gd name="T10" fmla="*/ 1061 w 1261"/>
              <a:gd name="T11" fmla="*/ 12 h 303"/>
              <a:gd name="T12" fmla="*/ 1251 w 1261"/>
              <a:gd name="T13" fmla="*/ 190 h 303"/>
              <a:gd name="T14" fmla="*/ 1257 w 1261"/>
              <a:gd name="T15" fmla="*/ 303 h 303"/>
              <a:gd name="T16" fmla="*/ 6 w 1261"/>
              <a:gd name="T17" fmla="*/ 29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gray">
          <a:xfrm>
            <a:off x="3708995" y="3813175"/>
            <a:ext cx="1643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C1C1C"/>
                </a:solidFill>
              </a:rPr>
              <a:t>Определение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gray">
          <a:xfrm>
            <a:off x="3560763" y="4214091"/>
            <a:ext cx="2011362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300" b="1" dirty="0">
                <a:solidFill>
                  <a:srgbClr val="1C1C1C"/>
                </a:solidFill>
              </a:rPr>
              <a:t>Степень владения человеком навыками письма и чтения на родном языке; фундамент, на котором можно построить дальнейшее развитие человека</a:t>
            </a:r>
            <a:endParaRPr lang="en-US" sz="1300" dirty="0">
              <a:solidFill>
                <a:srgbClr val="1C1C1C"/>
              </a:solidFill>
            </a:endParaRPr>
          </a:p>
        </p:txBody>
      </p:sp>
      <p:sp>
        <p:nvSpPr>
          <p:cNvPr id="77835" name="AutoShape 11"/>
          <p:cNvSpPr>
            <a:spLocks noChangeArrowheads="1"/>
          </p:cNvSpPr>
          <p:nvPr/>
        </p:nvSpPr>
        <p:spPr bwMode="gray">
          <a:xfrm rot="5400000">
            <a:off x="6189663" y="3803650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6" name="Freeform 12"/>
          <p:cNvSpPr>
            <a:spLocks/>
          </p:cNvSpPr>
          <p:nvPr/>
        </p:nvSpPr>
        <p:spPr bwMode="gray">
          <a:xfrm>
            <a:off x="6276975" y="3743325"/>
            <a:ext cx="2000250" cy="463550"/>
          </a:xfrm>
          <a:custGeom>
            <a:avLst/>
            <a:gdLst>
              <a:gd name="T0" fmla="*/ 5 w 1260"/>
              <a:gd name="T1" fmla="*/ 292 h 292"/>
              <a:gd name="T2" fmla="*/ 192 w 1260"/>
              <a:gd name="T3" fmla="*/ 0 h 292"/>
              <a:gd name="T4" fmla="*/ 1060 w 1260"/>
              <a:gd name="T5" fmla="*/ 0 h 292"/>
              <a:gd name="T6" fmla="*/ 1254 w 1260"/>
              <a:gd name="T7" fmla="*/ 291 h 292"/>
              <a:gd name="T8" fmla="*/ 5 w 1260"/>
              <a:gd name="T9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0" h="292">
                <a:moveTo>
                  <a:pt x="5" y="292"/>
                </a:moveTo>
                <a:cubicBezTo>
                  <a:pt x="0" y="270"/>
                  <a:pt x="16" y="49"/>
                  <a:pt x="192" y="0"/>
                </a:cubicBezTo>
                <a:lnTo>
                  <a:pt x="1060" y="0"/>
                </a:lnTo>
                <a:cubicBezTo>
                  <a:pt x="1241" y="48"/>
                  <a:pt x="1260" y="186"/>
                  <a:pt x="1254" y="291"/>
                </a:cubicBezTo>
                <a:lnTo>
                  <a:pt x="5" y="292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gray">
          <a:xfrm>
            <a:off x="6624457" y="3784600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C1C1C"/>
                </a:solidFill>
              </a:rPr>
              <a:t>Синонимы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gray">
          <a:xfrm>
            <a:off x="6265863" y="4403725"/>
            <a:ext cx="201136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300" b="1" dirty="0">
                <a:solidFill>
                  <a:srgbClr val="1C1C1C"/>
                </a:solidFill>
              </a:rPr>
              <a:t>Работать</a:t>
            </a:r>
          </a:p>
          <a:p>
            <a:pPr eaLnBrk="0" hangingPunct="0"/>
            <a:r>
              <a:rPr lang="ru-RU" sz="1300" b="1" dirty="0">
                <a:solidFill>
                  <a:srgbClr val="1C1C1C"/>
                </a:solidFill>
              </a:rPr>
              <a:t>Действовать</a:t>
            </a:r>
          </a:p>
          <a:p>
            <a:pPr eaLnBrk="0" hangingPunct="0"/>
            <a:r>
              <a:rPr lang="ru-RU" sz="1300" b="1" dirty="0">
                <a:solidFill>
                  <a:srgbClr val="1C1C1C"/>
                </a:solidFill>
              </a:rPr>
              <a:t>Внедрять</a:t>
            </a:r>
          </a:p>
          <a:p>
            <a:pPr eaLnBrk="0" hangingPunct="0"/>
            <a:r>
              <a:rPr lang="ru-RU" sz="1300" b="1" dirty="0">
                <a:solidFill>
                  <a:srgbClr val="1C1C1C"/>
                </a:solidFill>
              </a:rPr>
              <a:t>Применять</a:t>
            </a:r>
            <a:endParaRPr lang="en-US" sz="1300" dirty="0">
              <a:solidFill>
                <a:srgbClr val="1C1C1C"/>
              </a:solidFill>
            </a:endParaRPr>
          </a:p>
        </p:txBody>
      </p:sp>
      <p:grpSp>
        <p:nvGrpSpPr>
          <p:cNvPr id="77839" name="Group 15"/>
          <p:cNvGrpSpPr>
            <a:grpSpLocks/>
          </p:cNvGrpSpPr>
          <p:nvPr/>
        </p:nvGrpSpPr>
        <p:grpSpPr bwMode="auto">
          <a:xfrm>
            <a:off x="3378200" y="1771650"/>
            <a:ext cx="2382838" cy="538163"/>
            <a:chOff x="2251" y="1126"/>
            <a:chExt cx="1501" cy="339"/>
          </a:xfrm>
        </p:grpSpPr>
        <p:sp>
          <p:nvSpPr>
            <p:cNvPr id="77840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1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42" name="Rectangle 18"/>
          <p:cNvSpPr>
            <a:spLocks noChangeArrowheads="1"/>
          </p:cNvSpPr>
          <p:nvPr/>
        </p:nvSpPr>
        <p:spPr bwMode="gray">
          <a:xfrm>
            <a:off x="3752494" y="1841500"/>
            <a:ext cx="16564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C1C1C"/>
                </a:solidFill>
              </a:rPr>
              <a:t>Грамотность</a:t>
            </a:r>
            <a:endParaRPr lang="en-US" b="1" dirty="0">
              <a:solidFill>
                <a:srgbClr val="1C1C1C"/>
              </a:solidFill>
            </a:endParaRPr>
          </a:p>
        </p:txBody>
      </p:sp>
      <p:grpSp>
        <p:nvGrpSpPr>
          <p:cNvPr id="77843" name="Group 19"/>
          <p:cNvGrpSpPr>
            <a:grpSpLocks/>
          </p:cNvGrpSpPr>
          <p:nvPr/>
        </p:nvGrpSpPr>
        <p:grpSpPr bwMode="auto">
          <a:xfrm>
            <a:off x="6105525" y="1771650"/>
            <a:ext cx="2384425" cy="538163"/>
            <a:chOff x="3969" y="1126"/>
            <a:chExt cx="1502" cy="339"/>
          </a:xfrm>
        </p:grpSpPr>
        <p:sp>
          <p:nvSpPr>
            <p:cNvPr id="77844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5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46" name="Rectangle 22"/>
          <p:cNvSpPr>
            <a:spLocks noChangeArrowheads="1"/>
          </p:cNvSpPr>
          <p:nvPr/>
        </p:nvSpPr>
        <p:spPr bwMode="gray">
          <a:xfrm>
            <a:off x="6170448" y="1841500"/>
            <a:ext cx="22799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C1C1C"/>
                </a:solidFill>
              </a:rPr>
              <a:t>Функционировать</a:t>
            </a:r>
            <a:endParaRPr lang="en-US" b="1" dirty="0">
              <a:solidFill>
                <a:srgbClr val="1C1C1C"/>
              </a:solidFill>
            </a:endParaRPr>
          </a:p>
        </p:txBody>
      </p:sp>
      <p:grpSp>
        <p:nvGrpSpPr>
          <p:cNvPr id="77847" name="Group 23"/>
          <p:cNvGrpSpPr>
            <a:grpSpLocks/>
          </p:cNvGrpSpPr>
          <p:nvPr/>
        </p:nvGrpSpPr>
        <p:grpSpPr bwMode="auto">
          <a:xfrm>
            <a:off x="685800" y="1771650"/>
            <a:ext cx="2384425" cy="538163"/>
            <a:chOff x="555" y="1126"/>
            <a:chExt cx="1502" cy="339"/>
          </a:xfrm>
        </p:grpSpPr>
        <p:sp>
          <p:nvSpPr>
            <p:cNvPr id="77848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9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50" name="Rectangle 26"/>
          <p:cNvSpPr>
            <a:spLocks noChangeArrowheads="1"/>
          </p:cNvSpPr>
          <p:nvPr/>
        </p:nvSpPr>
        <p:spPr bwMode="gray">
          <a:xfrm>
            <a:off x="1247653" y="1841500"/>
            <a:ext cx="12861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C1C1C"/>
                </a:solidFill>
              </a:rPr>
              <a:t>Личность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77851" name="AutoShape 27"/>
          <p:cNvSpPr>
            <a:spLocks noChangeArrowheads="1"/>
          </p:cNvSpPr>
          <p:nvPr/>
        </p:nvSpPr>
        <p:spPr bwMode="gray">
          <a:xfrm flipV="1">
            <a:off x="871538" y="23241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52" name="AutoShape 28"/>
          <p:cNvSpPr>
            <a:spLocks noChangeArrowheads="1"/>
          </p:cNvSpPr>
          <p:nvPr/>
        </p:nvSpPr>
        <p:spPr bwMode="gray">
          <a:xfrm flipV="1">
            <a:off x="3538538" y="23241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53" name="AutoShape 29"/>
          <p:cNvSpPr>
            <a:spLocks noChangeArrowheads="1"/>
          </p:cNvSpPr>
          <p:nvPr/>
        </p:nvSpPr>
        <p:spPr bwMode="gray">
          <a:xfrm flipV="1">
            <a:off x="6281738" y="23241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29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педсовета: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ru-RU" sz="1800" dirty="0" smtClean="0"/>
              <a:t>Руководителям  МО </a:t>
            </a:r>
            <a:r>
              <a:rPr lang="ru-RU" sz="1800" dirty="0" smtClean="0"/>
              <a:t>организовать обучающие семинары по развитию функциональной грамотности в рамках предметных </a:t>
            </a:r>
            <a:r>
              <a:rPr lang="ru-RU" sz="1800" dirty="0" smtClean="0"/>
              <a:t>областей </a:t>
            </a:r>
          </a:p>
          <a:p>
            <a:pPr lvl="0" algn="r">
              <a:buNone/>
            </a:pPr>
            <a:r>
              <a:rPr lang="ru-RU" sz="1800" dirty="0" smtClean="0"/>
              <a:t>( срок:  январь-март 2023г.)</a:t>
            </a:r>
            <a:endParaRPr lang="ru-RU" sz="1800" dirty="0" smtClean="0"/>
          </a:p>
          <a:p>
            <a:pPr lvl="0">
              <a:buNone/>
            </a:pPr>
            <a:r>
              <a:rPr lang="ru-RU" sz="1800" dirty="0" smtClean="0"/>
              <a:t>2.  Разработать </a:t>
            </a:r>
            <a:r>
              <a:rPr lang="ru-RU" sz="1800" dirty="0" smtClean="0"/>
              <a:t>рекомендации по формированию ФГ для преподавания всех предметов и всех ступеней школьного </a:t>
            </a:r>
            <a:r>
              <a:rPr lang="ru-RU" sz="1800" dirty="0" smtClean="0"/>
              <a:t>образования </a:t>
            </a:r>
          </a:p>
          <a:p>
            <a:pPr lvl="0"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                                                                                      ( до февраля 2023г.)</a:t>
            </a:r>
            <a:endParaRPr lang="ru-RU" sz="1800" dirty="0" smtClean="0"/>
          </a:p>
          <a:p>
            <a:pPr lvl="0">
              <a:buNone/>
            </a:pPr>
            <a:r>
              <a:rPr lang="ru-RU" sz="1800" dirty="0" smtClean="0"/>
              <a:t>3.   Изучить </a:t>
            </a:r>
            <a:r>
              <a:rPr lang="ru-RU" sz="1800" dirty="0" smtClean="0"/>
              <a:t>опыт педагогов по формированию функциональной грамотности обучающихся в рамках предметных областей;   </a:t>
            </a:r>
          </a:p>
          <a:p>
            <a:pPr lvl="0">
              <a:buNone/>
            </a:pPr>
            <a:r>
              <a:rPr lang="ru-RU" sz="1800" dirty="0" smtClean="0"/>
              <a:t>4.  Всем </a:t>
            </a:r>
            <a:r>
              <a:rPr lang="ru-RU" sz="1800" dirty="0" smtClean="0"/>
              <a:t>педагогам </a:t>
            </a:r>
            <a:r>
              <a:rPr lang="ru-RU" sz="1800" dirty="0" smtClean="0"/>
              <a:t>использовать </a:t>
            </a:r>
            <a:r>
              <a:rPr lang="ru-RU" sz="1800" dirty="0" smtClean="0"/>
              <a:t>технологии, обеспечивающие формирование функциональной </a:t>
            </a:r>
            <a:r>
              <a:rPr lang="ru-RU" sz="1800" dirty="0" smtClean="0"/>
              <a:t>грамотности ( срок : постоянно).  </a:t>
            </a:r>
            <a:endParaRPr lang="ru-RU" sz="1800" dirty="0" smtClean="0"/>
          </a:p>
          <a:p>
            <a:pPr lvl="0">
              <a:buNone/>
            </a:pPr>
            <a:r>
              <a:rPr lang="ru-RU" sz="1800" dirty="0" smtClean="0"/>
              <a:t>5.  Использовать </a:t>
            </a:r>
            <a:r>
              <a:rPr lang="ru-RU" sz="1800" dirty="0" smtClean="0"/>
              <a:t>на уроках, внеклассных мероприятиях разнообразные формы, методы, формирующие функциональную </a:t>
            </a:r>
            <a:r>
              <a:rPr lang="ru-RU" sz="1800" dirty="0" smtClean="0"/>
              <a:t>грамотность.</a:t>
            </a:r>
          </a:p>
          <a:p>
            <a:pPr lvl="0" algn="r">
              <a:buNone/>
            </a:pPr>
            <a:r>
              <a:rPr lang="ru-RU" sz="1800" dirty="0" smtClean="0"/>
              <a:t> ( срок : постоянно).</a:t>
            </a:r>
          </a:p>
          <a:p>
            <a:pPr lvl="0">
              <a:buNone/>
            </a:pPr>
            <a:r>
              <a:rPr lang="ru-RU" sz="1800" dirty="0" smtClean="0"/>
              <a:t>6. Создавать </a:t>
            </a:r>
            <a:r>
              <a:rPr lang="ru-RU" sz="1800" dirty="0" smtClean="0"/>
              <a:t>банк заданий, отвечающих формированию функциональной грамотности </a:t>
            </a:r>
            <a:r>
              <a:rPr lang="ru-RU" sz="1800" dirty="0" smtClean="0"/>
              <a:t>обучающихся  ( срок: в течении  2023 года).</a:t>
            </a:r>
          </a:p>
          <a:p>
            <a:pPr>
              <a:buFont typeface="+mj-lt"/>
              <a:buAutoNum type="arabicPeriod"/>
            </a:pPr>
            <a:endParaRPr lang="ru-RU" sz="1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42875" y="535261"/>
            <a:ext cx="9001125" cy="593725"/>
          </a:xfrm>
        </p:spPr>
        <p:txBody>
          <a:bodyPr/>
          <a:lstStyle/>
          <a:p>
            <a:pPr algn="ctr"/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формирования и развития функциональной грамотности </a:t>
            </a: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5436096" y="1375979"/>
            <a:ext cx="3429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Дерево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функционально грамотная личность</a:t>
            </a:r>
          </a:p>
          <a:p>
            <a:pPr algn="just" eaLnBrk="0" hangingPunct="0">
              <a:defRPr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педагогические технологии</a:t>
            </a:r>
          </a:p>
          <a:p>
            <a:pPr algn="just" eaLnBrk="0" hangingPunct="0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Яблочки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ключевые компетенции</a:t>
            </a:r>
          </a:p>
          <a:p>
            <a:pPr algn="just" eaLnBrk="0" hangingPunct="0">
              <a:defRPr/>
            </a:pP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Лейка 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b="1" dirty="0">
                <a:solidFill>
                  <a:srgbClr val="6F6F6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5604" name="Picture 10" descr="C:\Users\Андрей\Desktop\10901655-nzn-n-n--n--n------n------n--nzn--n--------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51155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C:\Users\Андрей\Desktop\default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5556">
            <a:off x="4097552" y="3638400"/>
            <a:ext cx="2151063" cy="21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905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gray">
          <a:xfrm>
            <a:off x="1970088" y="2342208"/>
            <a:ext cx="5556250" cy="14478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black">
          <a:xfrm>
            <a:off x="3460751" y="2046514"/>
            <a:ext cx="347741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b="1" dirty="0"/>
              <a:t> </a:t>
            </a:r>
            <a:r>
              <a:rPr lang="ru-RU" b="1" dirty="0"/>
              <a:t>Умение человека грамотно, квалифицированно функционировать во всех сферах человеческой деятельности: политике,  государстве, работе, семье, здоровье, культуре и т.д.  </a:t>
            </a:r>
            <a:endParaRPr lang="en-US" b="1" dirty="0"/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gray">
          <a:xfrm>
            <a:off x="2781300" y="2805048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8613" name="Picture 5" descr="DO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02" y="213829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615216"/>
            <a:ext cx="8229600" cy="927100"/>
          </a:xfrm>
        </p:spPr>
        <p:txBody>
          <a:bodyPr/>
          <a:lstStyle/>
          <a:p>
            <a:r>
              <a:rPr lang="ru-RU" dirty="0"/>
              <a:t>Функциональная грамотность</a:t>
            </a:r>
            <a:endParaRPr lang="en-US" dirty="0"/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black">
          <a:xfrm>
            <a:off x="987604" y="2805048"/>
            <a:ext cx="1670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ФГ</a:t>
            </a:r>
            <a:endParaRPr lang="en-US" sz="2000" b="1" dirty="0"/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gray">
          <a:xfrm>
            <a:off x="1943100" y="4562474"/>
            <a:ext cx="5583238" cy="181885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black">
          <a:xfrm>
            <a:off x="3460751" y="4552950"/>
            <a:ext cx="406558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b="1" dirty="0"/>
              <a:t> </a:t>
            </a:r>
            <a:r>
              <a:rPr lang="ru-RU" b="1" dirty="0"/>
              <a:t>это тот уровень грамотности, который дает человеку возможность вступать в отношения с внешней средой максимально адаптироваться и функционировать в ней</a:t>
            </a:r>
            <a:endParaRPr lang="en-US" b="1" dirty="0"/>
          </a:p>
        </p:txBody>
      </p:sp>
      <p:sp>
        <p:nvSpPr>
          <p:cNvPr id="68618" name="AutoShape 10"/>
          <p:cNvSpPr>
            <a:spLocks noChangeArrowheads="1"/>
          </p:cNvSpPr>
          <p:nvPr/>
        </p:nvSpPr>
        <p:spPr bwMode="gray">
          <a:xfrm>
            <a:off x="2811463" y="5057775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8619" name="Picture 11" descr="DP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359275"/>
            <a:ext cx="1727200" cy="172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20" name="Text Box 12"/>
          <p:cNvSpPr txBox="1">
            <a:spLocks noChangeArrowheads="1"/>
          </p:cNvSpPr>
          <p:nvPr/>
        </p:nvSpPr>
        <p:spPr bwMode="black">
          <a:xfrm>
            <a:off x="1111250" y="5068888"/>
            <a:ext cx="1670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То есть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2961465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gray">
          <a:xfrm flipV="1">
            <a:off x="942975" y="4983813"/>
            <a:ext cx="3306762" cy="48736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gray">
          <a:xfrm flipV="1">
            <a:off x="4611688" y="5343525"/>
            <a:ext cx="3305175" cy="485775"/>
          </a:xfrm>
          <a:prstGeom prst="ellipse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922338" y="325438"/>
            <a:ext cx="7764462" cy="927100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Формы ФГ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57349" name="Group 5"/>
          <p:cNvGrpSpPr>
            <a:grpSpLocks/>
          </p:cNvGrpSpPr>
          <p:nvPr/>
        </p:nvGrpSpPr>
        <p:grpSpPr bwMode="auto">
          <a:xfrm>
            <a:off x="942975" y="1997075"/>
            <a:ext cx="3206749" cy="3076575"/>
            <a:chOff x="660" y="1673"/>
            <a:chExt cx="2020" cy="1938"/>
          </a:xfrm>
        </p:grpSpPr>
        <p:sp>
          <p:nvSpPr>
            <p:cNvPr id="57350" name="Rectangle 6"/>
            <p:cNvSpPr>
              <a:spLocks noChangeArrowheads="1"/>
            </p:cNvSpPr>
            <p:nvPr/>
          </p:nvSpPr>
          <p:spPr bwMode="gray">
            <a:xfrm>
              <a:off x="2367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51" name="Rectangle 7"/>
            <p:cNvSpPr>
              <a:spLocks noChangeArrowheads="1"/>
            </p:cNvSpPr>
            <p:nvPr/>
          </p:nvSpPr>
          <p:spPr bwMode="gray">
            <a:xfrm>
              <a:off x="940" y="1673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52" name="AutoShape 8"/>
            <p:cNvSpPr>
              <a:spLocks noChangeArrowheads="1"/>
            </p:cNvSpPr>
            <p:nvPr/>
          </p:nvSpPr>
          <p:spPr bwMode="gray">
            <a:xfrm>
              <a:off x="723" y="1798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ru-RU" sz="1600" b="1" dirty="0">
                  <a:solidFill>
                    <a:srgbClr val="FFFF00"/>
                  </a:solidFill>
                </a:rPr>
                <a:t>Общая грамотность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57353" name="AutoShape 9"/>
            <p:cNvSpPr>
              <a:spLocks noChangeArrowheads="1"/>
            </p:cNvSpPr>
            <p:nvPr/>
          </p:nvSpPr>
          <p:spPr bwMode="gray">
            <a:xfrm>
              <a:off x="723" y="2134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5921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r>
                <a:rPr lang="ru-RU" sz="1600" b="1" dirty="0">
                  <a:solidFill>
                    <a:srgbClr val="FFFF00"/>
                  </a:solidFill>
                </a:rPr>
                <a:t>Компьютерная грамотность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57354" name="AutoShape 10"/>
            <p:cNvSpPr>
              <a:spLocks noChangeArrowheads="1"/>
            </p:cNvSpPr>
            <p:nvPr/>
          </p:nvSpPr>
          <p:spPr bwMode="gray">
            <a:xfrm>
              <a:off x="660" y="2470"/>
              <a:ext cx="2020" cy="271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ru-RU" sz="1600" b="1" dirty="0">
                  <a:solidFill>
                    <a:srgbClr val="FFFF00"/>
                  </a:solidFill>
                </a:rPr>
                <a:t>Информационная грамотность</a:t>
              </a:r>
              <a:r>
                <a:rPr lang="en-US" sz="1600" b="1" dirty="0">
                  <a:solidFill>
                    <a:srgbClr val="FFFF00"/>
                  </a:solidFill>
                </a:rPr>
                <a:t> </a:t>
              </a:r>
            </a:p>
          </p:txBody>
        </p:sp>
        <p:sp>
          <p:nvSpPr>
            <p:cNvPr id="57355" name="AutoShape 11"/>
            <p:cNvSpPr>
              <a:spLocks noChangeArrowheads="1"/>
            </p:cNvSpPr>
            <p:nvPr/>
          </p:nvSpPr>
          <p:spPr bwMode="gray">
            <a:xfrm>
              <a:off x="723" y="2806"/>
              <a:ext cx="1957" cy="511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5921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r>
                <a:rPr lang="ru-RU" sz="1600" b="1" dirty="0">
                  <a:solidFill>
                    <a:srgbClr val="FFFF00"/>
                  </a:solidFill>
                </a:rPr>
                <a:t>Грамотность при овладении</a:t>
              </a:r>
            </a:p>
            <a:p>
              <a:pPr eaLnBrk="0" hangingPunct="0">
                <a:buFont typeface="Wingdings" pitchFamily="2" charset="2"/>
                <a:buNone/>
              </a:pPr>
              <a:r>
                <a:rPr lang="ru-RU" sz="1600" b="1" dirty="0">
                  <a:solidFill>
                    <a:srgbClr val="FFFF00"/>
                  </a:solidFill>
                </a:rPr>
                <a:t>Иностранными языками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7358" name="Group 14"/>
          <p:cNvGrpSpPr>
            <a:grpSpLocks/>
          </p:cNvGrpSpPr>
          <p:nvPr/>
        </p:nvGrpSpPr>
        <p:grpSpPr bwMode="auto">
          <a:xfrm>
            <a:off x="4668838" y="2417763"/>
            <a:ext cx="3248025" cy="3081337"/>
            <a:chOff x="2941" y="1670"/>
            <a:chExt cx="2046" cy="1941"/>
          </a:xfrm>
        </p:grpSpPr>
        <p:sp>
          <p:nvSpPr>
            <p:cNvPr id="57359" name="Rectangle 15"/>
            <p:cNvSpPr>
              <a:spLocks noChangeArrowheads="1"/>
            </p:cNvSpPr>
            <p:nvPr/>
          </p:nvSpPr>
          <p:spPr bwMode="gray">
            <a:xfrm>
              <a:off x="4661" y="1670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60" name="Rectangle 16"/>
            <p:cNvSpPr>
              <a:spLocks noChangeArrowheads="1"/>
            </p:cNvSpPr>
            <p:nvPr/>
          </p:nvSpPr>
          <p:spPr bwMode="gray">
            <a:xfrm>
              <a:off x="3154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61" name="AutoShape 17"/>
            <p:cNvSpPr>
              <a:spLocks noChangeArrowheads="1"/>
            </p:cNvSpPr>
            <p:nvPr/>
          </p:nvSpPr>
          <p:spPr bwMode="gray">
            <a:xfrm>
              <a:off x="2941" y="1801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dirty="0"/>
                <a:t> </a:t>
              </a:r>
              <a:r>
                <a:rPr lang="ru-RU" sz="1600" b="1" dirty="0"/>
                <a:t>Бытовая грамотность</a:t>
              </a:r>
              <a:endParaRPr lang="en-US" sz="1600" b="1" dirty="0"/>
            </a:p>
          </p:txBody>
        </p:sp>
        <p:sp>
          <p:nvSpPr>
            <p:cNvPr id="57362" name="AutoShape 18"/>
            <p:cNvSpPr>
              <a:spLocks noChangeArrowheads="1"/>
            </p:cNvSpPr>
            <p:nvPr/>
          </p:nvSpPr>
          <p:spPr bwMode="gray">
            <a:xfrm>
              <a:off x="2941" y="2137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5921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r>
                <a:rPr lang="ru-RU" sz="1600" b="1" dirty="0"/>
                <a:t>Грамотность поведения в ЧС</a:t>
              </a:r>
              <a:endParaRPr lang="en-US" sz="1600" b="1" dirty="0"/>
            </a:p>
          </p:txBody>
        </p:sp>
        <p:sp>
          <p:nvSpPr>
            <p:cNvPr id="57363" name="AutoShape 19"/>
            <p:cNvSpPr>
              <a:spLocks noChangeArrowheads="1"/>
            </p:cNvSpPr>
            <p:nvPr/>
          </p:nvSpPr>
          <p:spPr bwMode="gray">
            <a:xfrm>
              <a:off x="2941" y="2473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r>
                <a:rPr lang="ru-RU" sz="1600" b="1" dirty="0"/>
                <a:t>Коммуникативная грамотность</a:t>
              </a:r>
              <a:endParaRPr lang="en-US" sz="1600" b="1" dirty="0"/>
            </a:p>
          </p:txBody>
        </p:sp>
        <p:sp>
          <p:nvSpPr>
            <p:cNvPr id="57364" name="AutoShape 20"/>
            <p:cNvSpPr>
              <a:spLocks noChangeArrowheads="1"/>
            </p:cNvSpPr>
            <p:nvPr/>
          </p:nvSpPr>
          <p:spPr bwMode="gray">
            <a:xfrm>
              <a:off x="2941" y="2809"/>
              <a:ext cx="2046" cy="477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5921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r>
                <a:rPr lang="ru-RU" sz="1600" b="1" dirty="0"/>
                <a:t>Общественно-политическая </a:t>
              </a:r>
            </a:p>
            <a:p>
              <a:pPr eaLnBrk="0" hangingPunct="0">
                <a:buFont typeface="Wingdings" pitchFamily="2" charset="2"/>
                <a:buNone/>
              </a:pPr>
              <a:r>
                <a:rPr lang="ru-RU" sz="1600" b="1" dirty="0"/>
                <a:t>грамотность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0919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9144000" cy="333797"/>
          </a:xfrm>
        </p:spPr>
        <p:txBody>
          <a:bodyPr/>
          <a:lstStyle/>
          <a:p>
            <a:r>
              <a:rPr lang="ru-RU" alt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Индикаторы функциональной грамотности школьников и их эмпирические показатели</a:t>
            </a:r>
            <a:r>
              <a:rPr lang="ru-RU" altLang="ru-RU" sz="2000" dirty="0"/>
              <a:t/>
            </a:r>
            <a:br>
              <a:rPr lang="ru-RU" altLang="ru-RU" sz="2000" dirty="0"/>
            </a:br>
            <a:endParaRPr lang="ru-RU" alt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6064373"/>
              </p:ext>
            </p:extLst>
          </p:nvPr>
        </p:nvGraphicFramePr>
        <p:xfrm>
          <a:off x="179512" y="391962"/>
          <a:ext cx="8568952" cy="6313111"/>
        </p:xfrm>
        <a:graphic>
          <a:graphicData uri="http://schemas.openxmlformats.org/drawingml/2006/table">
            <a:tbl>
              <a:tblPr/>
              <a:tblGrid>
                <a:gridCol w="37489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200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3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Индикаторы функциональной грамотности 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Умения (эмпирические показатели): 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5171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Общая грамотность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Написать сочинение, реферат.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5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Считать без калькулятора.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1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Отвечать на вопросы, не испытывая затруднений в построении фраз, подборе слов.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1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Написать заявление, заполнить какие-либо анкеты, бланки.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5171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Компьютерная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Искать информацию в сети Интернет.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5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Пользоваться электронной почтой.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5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Создавать и распечатывать тексты.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51904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Грамотность действий в чрезвычайных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ситуациях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Оказывать первую медицинскую помощь пострадавшему.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51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Обратиться за экстренной помощью к специализированным службам.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95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Заботиться о своем здоровье.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95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Вести себя в ситуациях угрозы личной безопасности.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434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9144000" cy="333797"/>
          </a:xfrm>
        </p:spPr>
        <p:txBody>
          <a:bodyPr/>
          <a:lstStyle/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Индикаторы функциональной грамотности школьников и их эмпирические показатели</a:t>
            </a:r>
            <a:r>
              <a:rPr lang="ru-RU" altLang="ru-RU" sz="2000" dirty="0"/>
              <a:t/>
            </a:r>
            <a:br>
              <a:rPr lang="ru-RU" altLang="ru-RU" sz="2000" dirty="0"/>
            </a:br>
            <a:endParaRPr lang="ru-RU" alt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1939615"/>
              </p:ext>
            </p:extLst>
          </p:nvPr>
        </p:nvGraphicFramePr>
        <p:xfrm>
          <a:off x="395536" y="391962"/>
          <a:ext cx="8496944" cy="6130725"/>
        </p:xfrm>
        <a:graphic>
          <a:graphicData uri="http://schemas.openxmlformats.org/drawingml/2006/table">
            <a:tbl>
              <a:tblPr/>
              <a:tblGrid>
                <a:gridCol w="37174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79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4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Индикаторы функциональной грамотности 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Умения (эмпирические показатели): 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0869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Информационная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Находить и отбирать необходимую информацию из книг, справочников, энциклопедий и др. печатных текстов.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Читать чертежи, схемы, графики.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Использовать информацию из СМИ (газеты, журналы, радио, телевидение).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Пользоваться алфавитным и систематическим каталогом библиотеки.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Анализировать числовую информацию.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0435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Коммуникативная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Работать в группе, команде.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Расположить к себе других людей.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поддаваться колебаниям своего настроения.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Приспосабливаться к новым, непривычным требованиям и условиям.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0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Организовать работу группы.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956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9144000" cy="333797"/>
          </a:xfrm>
        </p:spPr>
        <p:txBody>
          <a:bodyPr/>
          <a:lstStyle/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Индикаторы функциональной грамотности школьников и их эмпирические показатели</a:t>
            </a:r>
            <a:r>
              <a:rPr lang="ru-RU" altLang="ru-RU" sz="2000" dirty="0"/>
              <a:t/>
            </a:r>
            <a:br>
              <a:rPr lang="ru-RU" altLang="ru-RU" sz="2000" dirty="0"/>
            </a:br>
            <a:endParaRPr lang="ru-RU" alt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52355087"/>
              </p:ext>
            </p:extLst>
          </p:nvPr>
        </p:nvGraphicFramePr>
        <p:xfrm>
          <a:off x="251520" y="391962"/>
          <a:ext cx="8568952" cy="6232446"/>
        </p:xfrm>
        <a:graphic>
          <a:graphicData uri="http://schemas.openxmlformats.org/drawingml/2006/table">
            <a:tbl>
              <a:tblPr/>
              <a:tblGrid>
                <a:gridCol w="37489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200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4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Индикаторы функциональной грамотности 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Умения (эмпирические показатели): 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5784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Владение иностранными языками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Перевести со словарем несложный текст.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5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Рассказать о себе, своих друзьях, своем городе.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1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Понимать тексты инструкций на упаковках различных товаров, приборов бытовой техники.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1569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Грамотность при решении бытовых проблем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Выбирать продукты, товары и услуги (в магазинах, в разных сервисных службах, в том числе интерактивных).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5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Планировать денежные расходы, исходя из бюджета семьи.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3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Использовать различные технические бытовые устройства, пользуясь инструкциями.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31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Ориентироваться в незнакомом городе, пользуясь справочником, картой,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GPS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-навигатором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578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Правовая и общественно-политическая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грамотность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Отстаивать свои права и интересы.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8315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Объяснять различия в функциях и полномочиях Правительства, Президента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5395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gray">
          <a:xfrm flipV="1">
            <a:off x="942975" y="4983813"/>
            <a:ext cx="3306762" cy="48736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gray">
          <a:xfrm flipV="1">
            <a:off x="4611688" y="5343525"/>
            <a:ext cx="3305175" cy="485775"/>
          </a:xfrm>
          <a:prstGeom prst="ellipse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922338" y="325438"/>
            <a:ext cx="7764462" cy="927100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Формы ФГ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57349" name="Group 5"/>
          <p:cNvGrpSpPr>
            <a:grpSpLocks/>
          </p:cNvGrpSpPr>
          <p:nvPr/>
        </p:nvGrpSpPr>
        <p:grpSpPr bwMode="auto">
          <a:xfrm>
            <a:off x="886838" y="1571612"/>
            <a:ext cx="3899476" cy="3540751"/>
            <a:chOff x="660" y="1673"/>
            <a:chExt cx="2225" cy="1938"/>
          </a:xfrm>
        </p:grpSpPr>
        <p:sp>
          <p:nvSpPr>
            <p:cNvPr id="57350" name="Rectangle 6"/>
            <p:cNvSpPr>
              <a:spLocks noChangeArrowheads="1"/>
            </p:cNvSpPr>
            <p:nvPr/>
          </p:nvSpPr>
          <p:spPr bwMode="gray">
            <a:xfrm>
              <a:off x="2367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51" name="Rectangle 7"/>
            <p:cNvSpPr>
              <a:spLocks noChangeArrowheads="1"/>
            </p:cNvSpPr>
            <p:nvPr/>
          </p:nvSpPr>
          <p:spPr bwMode="gray">
            <a:xfrm>
              <a:off x="940" y="1673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52" name="AutoShape 8"/>
            <p:cNvSpPr>
              <a:spLocks noChangeArrowheads="1"/>
            </p:cNvSpPr>
            <p:nvPr/>
          </p:nvSpPr>
          <p:spPr bwMode="gray">
            <a:xfrm>
              <a:off x="748" y="1862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ru-RU" sz="1600" b="1" dirty="0">
                  <a:solidFill>
                    <a:srgbClr val="FFFF00"/>
                  </a:solidFill>
                </a:rPr>
                <a:t>Читательская грамотность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57353" name="AutoShape 9"/>
            <p:cNvSpPr>
              <a:spLocks noChangeArrowheads="1"/>
            </p:cNvSpPr>
            <p:nvPr/>
          </p:nvSpPr>
          <p:spPr bwMode="gray">
            <a:xfrm>
              <a:off x="748" y="2350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5921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r>
                <a:rPr lang="ru-RU" sz="1600" b="1" dirty="0">
                  <a:solidFill>
                    <a:srgbClr val="FFFF00"/>
                  </a:solidFill>
                </a:rPr>
                <a:t>Математическая  грамотность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57355" name="AutoShape 11"/>
            <p:cNvSpPr>
              <a:spLocks noChangeArrowheads="1"/>
            </p:cNvSpPr>
            <p:nvPr/>
          </p:nvSpPr>
          <p:spPr bwMode="gray">
            <a:xfrm>
              <a:off x="660" y="2806"/>
              <a:ext cx="2225" cy="511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5921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r>
                <a:rPr lang="ru-RU" sz="1600" b="1" dirty="0">
                  <a:solidFill>
                    <a:srgbClr val="FFFF00"/>
                  </a:solidFill>
                </a:rPr>
                <a:t>Естественнонаучная грамотность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7358" name="Group 14"/>
          <p:cNvGrpSpPr>
            <a:grpSpLocks/>
          </p:cNvGrpSpPr>
          <p:nvPr/>
        </p:nvGrpSpPr>
        <p:grpSpPr bwMode="auto">
          <a:xfrm>
            <a:off x="4717375" y="2389838"/>
            <a:ext cx="3248025" cy="3081337"/>
            <a:chOff x="2941" y="1670"/>
            <a:chExt cx="2046" cy="1941"/>
          </a:xfrm>
        </p:grpSpPr>
        <p:sp>
          <p:nvSpPr>
            <p:cNvPr id="57359" name="Rectangle 15"/>
            <p:cNvSpPr>
              <a:spLocks noChangeArrowheads="1"/>
            </p:cNvSpPr>
            <p:nvPr/>
          </p:nvSpPr>
          <p:spPr bwMode="gray">
            <a:xfrm>
              <a:off x="4661" y="1670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60" name="Rectangle 16"/>
            <p:cNvSpPr>
              <a:spLocks noChangeArrowheads="1"/>
            </p:cNvSpPr>
            <p:nvPr/>
          </p:nvSpPr>
          <p:spPr bwMode="gray">
            <a:xfrm>
              <a:off x="3154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61" name="AutoShape 17"/>
            <p:cNvSpPr>
              <a:spLocks noChangeArrowheads="1"/>
            </p:cNvSpPr>
            <p:nvPr/>
          </p:nvSpPr>
          <p:spPr bwMode="gray">
            <a:xfrm>
              <a:off x="2941" y="1801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dirty="0"/>
                <a:t> </a:t>
              </a:r>
              <a:r>
                <a:rPr lang="ru-RU" sz="1600" b="1" dirty="0"/>
                <a:t>Финансовая грамотность</a:t>
              </a:r>
              <a:endParaRPr lang="en-US" sz="1600" b="1" dirty="0"/>
            </a:p>
          </p:txBody>
        </p:sp>
        <p:sp>
          <p:nvSpPr>
            <p:cNvPr id="57362" name="AutoShape 18"/>
            <p:cNvSpPr>
              <a:spLocks noChangeArrowheads="1"/>
            </p:cNvSpPr>
            <p:nvPr/>
          </p:nvSpPr>
          <p:spPr bwMode="gray">
            <a:xfrm>
              <a:off x="2941" y="2305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5921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endParaRPr lang="en-US" sz="1600" b="1" dirty="0"/>
            </a:p>
          </p:txBody>
        </p:sp>
        <p:sp>
          <p:nvSpPr>
            <p:cNvPr id="57364" name="AutoShape 20"/>
            <p:cNvSpPr>
              <a:spLocks noChangeArrowheads="1"/>
            </p:cNvSpPr>
            <p:nvPr/>
          </p:nvSpPr>
          <p:spPr bwMode="gray">
            <a:xfrm>
              <a:off x="2941" y="2809"/>
              <a:ext cx="2046" cy="477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5921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endParaRPr lang="en-US" sz="1600" b="1" dirty="0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C821F84-B3FB-4461-AFD9-391F8328BB6C}"/>
              </a:ext>
            </a:extLst>
          </p:cNvPr>
          <p:cNvSpPr/>
          <p:nvPr/>
        </p:nvSpPr>
        <p:spPr>
          <a:xfrm>
            <a:off x="4845361" y="4419877"/>
            <a:ext cx="2837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Креативное мышление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C0BC02D-10A6-4073-9323-E00752C0DD4C}"/>
              </a:ext>
            </a:extLst>
          </p:cNvPr>
          <p:cNvSpPr/>
          <p:nvPr/>
        </p:nvSpPr>
        <p:spPr>
          <a:xfrm>
            <a:off x="4677687" y="3389410"/>
            <a:ext cx="3173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Глобальные компетенции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288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v7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Tsv7_ani</Template>
  <TotalTime>1384</TotalTime>
  <Words>2096</Words>
  <Application>Microsoft Office PowerPoint</Application>
  <PresentationFormat>Экран (4:3)</PresentationFormat>
  <Paragraphs>396</Paragraphs>
  <Slides>31</Slides>
  <Notes>1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Tsv7_ani</vt:lpstr>
      <vt:lpstr>Педагогический совет   «Формирование и оценка функциональной грамотности в цифровой образовательной среде»  - Читательская компетенция как метапредметный образовательный результат.  - Технологические основы формирования математической грамотности обучающихся ?»    </vt:lpstr>
      <vt:lpstr>Цель</vt:lpstr>
      <vt:lpstr>Задание</vt:lpstr>
      <vt:lpstr>Функциональная грамотность</vt:lpstr>
      <vt:lpstr>Формы ФГ</vt:lpstr>
      <vt:lpstr>Индикаторы функциональной грамотности школьников и их эмпирические показатели </vt:lpstr>
      <vt:lpstr>Индикаторы функциональной грамотности школьников и их эмпирические показатели </vt:lpstr>
      <vt:lpstr>Индикаторы функциональной грамотности школьников и их эмпирические показатели </vt:lpstr>
      <vt:lpstr>Формы ФГ</vt:lpstr>
      <vt:lpstr>Читательская грамотность</vt:lpstr>
      <vt:lpstr>Глобальные  компетенции</vt:lpstr>
      <vt:lpstr>Международные оценочные исследования</vt:lpstr>
      <vt:lpstr>Понятия «чтение» и «функциональное чтение»</vt:lpstr>
      <vt:lpstr> ВПР ( функциональная граммотность)      </vt:lpstr>
      <vt:lpstr>Слайд 15</vt:lpstr>
      <vt:lpstr>Слайд 16</vt:lpstr>
      <vt:lpstr>Уровни грамотности чтения</vt:lpstr>
      <vt:lpstr>Работа с текстом как основной способ развития навыков ФЧ</vt:lpstr>
      <vt:lpstr>Слайд 19</vt:lpstr>
      <vt:lpstr>Практикум 1</vt:lpstr>
      <vt:lpstr>Слайд 21</vt:lpstr>
      <vt:lpstr>Слайд 22</vt:lpstr>
      <vt:lpstr>Практикум 2</vt:lpstr>
      <vt:lpstr>Слайд 24</vt:lpstr>
      <vt:lpstr>Типы заданий в соответствии с развиваемыми ими компетенциями</vt:lpstr>
      <vt:lpstr>Типы заданий в соответствии с развиваемыми ими компетенциями</vt:lpstr>
      <vt:lpstr>Вопросы к тексту</vt:lpstr>
      <vt:lpstr>Вопросы к тексту</vt:lpstr>
      <vt:lpstr>Вопросы к тексту</vt:lpstr>
      <vt:lpstr>Решение педсовета:</vt:lpstr>
      <vt:lpstr>Модель  формирования и развития функциональной грамотности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учащихся</dc:title>
  <dc:creator>user</dc:creator>
  <dc:description>http://propowerpoint.ru - Áåñïëàòíûå øàáëîíû äëÿ ïðåçåíòàöèé. Ïîëåçíûå ñîâåòû è óðîêè  _x000d__x000d_
PowerPoint .</dc:description>
  <cp:lastModifiedBy>Пользователь Windows</cp:lastModifiedBy>
  <cp:revision>86</cp:revision>
  <dcterms:created xsi:type="dcterms:W3CDTF">2016-12-29T00:13:29Z</dcterms:created>
  <dcterms:modified xsi:type="dcterms:W3CDTF">2024-11-28T19:40:22Z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000800ea0c0000000000010243100207f6000400038000</vt:lpwstr>
  </property>
</Properties>
</file>