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1" r:id="rId2"/>
    <p:sldId id="266" r:id="rId3"/>
    <p:sldId id="262" r:id="rId4"/>
    <p:sldId id="265" r:id="rId5"/>
    <p:sldId id="260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84" r:id="rId14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71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C1883D-F4CE-48A0-AA07-FABF0547D681}" type="doc">
      <dgm:prSet loTypeId="urn:microsoft.com/office/officeart/2005/8/layout/radial5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F30281E-5A4E-4B9E-99A2-036CF7470D3B}">
      <dgm:prSet phldrT="[Текст]"/>
      <dgm:spPr/>
      <dgm:t>
        <a:bodyPr/>
        <a:lstStyle/>
        <a:p>
          <a:r>
            <a:rPr lang="ru-RU" dirty="0"/>
            <a:t>Методы и приемы взаимодействия педагога с детьми в ходе проекта</a:t>
          </a:r>
        </a:p>
      </dgm:t>
    </dgm:pt>
    <dgm:pt modelId="{F4F8B0D0-3A6C-45D1-9F98-D45F66EB691C}" type="parTrans" cxnId="{6DAA04AE-4A63-44D4-9ECA-835852497695}">
      <dgm:prSet/>
      <dgm:spPr/>
      <dgm:t>
        <a:bodyPr/>
        <a:lstStyle/>
        <a:p>
          <a:endParaRPr lang="ru-RU"/>
        </a:p>
      </dgm:t>
    </dgm:pt>
    <dgm:pt modelId="{628526AA-ED83-4E71-8276-89F07729819E}" type="sibTrans" cxnId="{6DAA04AE-4A63-44D4-9ECA-835852497695}">
      <dgm:prSet/>
      <dgm:spPr/>
      <dgm:t>
        <a:bodyPr/>
        <a:lstStyle/>
        <a:p>
          <a:endParaRPr lang="ru-RU"/>
        </a:p>
      </dgm:t>
    </dgm:pt>
    <dgm:pt modelId="{6CABF572-BF77-4E37-99FA-8D74FF50048A}">
      <dgm:prSet phldrT="[Текст]" custT="1"/>
      <dgm:spPr/>
      <dgm:t>
        <a:bodyPr/>
        <a:lstStyle/>
        <a:p>
          <a:r>
            <a:rPr lang="ru-RU" sz="1800" b="1" dirty="0"/>
            <a:t>Словесные:</a:t>
          </a:r>
        </a:p>
        <a:p>
          <a:r>
            <a:rPr lang="ru-RU" sz="1200" dirty="0" smtClean="0"/>
            <a:t>Беседы.</a:t>
          </a:r>
          <a:endParaRPr lang="ru-RU" sz="1200" dirty="0"/>
        </a:p>
        <a:p>
          <a:r>
            <a:rPr lang="ru-RU" sz="1200" dirty="0"/>
            <a:t>Вопросы, побуждающие к мыслительной </a:t>
          </a:r>
          <a:r>
            <a:rPr lang="ru-RU" sz="1200" dirty="0" smtClean="0"/>
            <a:t>деятельности.</a:t>
          </a:r>
          <a:endParaRPr lang="ru-RU" sz="1200" dirty="0"/>
        </a:p>
        <a:p>
          <a:r>
            <a:rPr lang="ru-RU" sz="1200" dirty="0"/>
            <a:t>Загадывание и отгадывание </a:t>
          </a:r>
          <a:r>
            <a:rPr lang="ru-RU" sz="1200" dirty="0" smtClean="0"/>
            <a:t>загадок.</a:t>
          </a:r>
          <a:endParaRPr lang="ru-RU" sz="1200" dirty="0"/>
        </a:p>
        <a:p>
          <a:r>
            <a:rPr lang="ru-RU" sz="1200" dirty="0"/>
            <a:t>Указание, пояснение, объяснение,  разъяснение.</a:t>
          </a:r>
        </a:p>
        <a:p>
          <a:r>
            <a:rPr lang="ru-RU" sz="1200" dirty="0"/>
            <a:t>Педагогическая оценка (поощрение, </a:t>
          </a:r>
          <a:r>
            <a:rPr lang="ru-RU" sz="1200" dirty="0" smtClean="0"/>
            <a:t>одобрение, похвала).</a:t>
          </a:r>
          <a:endParaRPr lang="ru-RU" sz="1200" b="1" dirty="0"/>
        </a:p>
        <a:p>
          <a:endParaRPr lang="ru-RU" sz="700" dirty="0"/>
        </a:p>
      </dgm:t>
    </dgm:pt>
    <dgm:pt modelId="{B19AC909-1897-49B0-A687-DC40E755365B}" type="parTrans" cxnId="{061B3898-024C-4FE9-8C3E-74507B56B215}">
      <dgm:prSet/>
      <dgm:spPr/>
      <dgm:t>
        <a:bodyPr/>
        <a:lstStyle/>
        <a:p>
          <a:endParaRPr lang="ru-RU"/>
        </a:p>
      </dgm:t>
    </dgm:pt>
    <dgm:pt modelId="{EC1A5E45-D6BE-44A3-B3A1-C5D76118968D}" type="sibTrans" cxnId="{061B3898-024C-4FE9-8C3E-74507B56B215}">
      <dgm:prSet/>
      <dgm:spPr/>
      <dgm:t>
        <a:bodyPr/>
        <a:lstStyle/>
        <a:p>
          <a:endParaRPr lang="ru-RU"/>
        </a:p>
      </dgm:t>
    </dgm:pt>
    <dgm:pt modelId="{D40D6BE6-ED14-4864-B62B-4F174063F0DA}">
      <dgm:prSet phldrT="[Текст]" custT="1"/>
      <dgm:spPr/>
      <dgm:t>
        <a:bodyPr/>
        <a:lstStyle/>
        <a:p>
          <a:r>
            <a:rPr lang="ru-RU" sz="2000" dirty="0"/>
            <a:t>Практические:</a:t>
          </a:r>
        </a:p>
        <a:p>
          <a:r>
            <a:rPr lang="ru-RU" sz="1200" dirty="0"/>
            <a:t>Демонстрация наглядных </a:t>
          </a:r>
          <a:r>
            <a:rPr lang="ru-RU" sz="1200" dirty="0" smtClean="0"/>
            <a:t>пособий.</a:t>
          </a:r>
          <a:endParaRPr lang="ru-RU" sz="1200" dirty="0"/>
        </a:p>
        <a:p>
          <a:r>
            <a:rPr lang="ru-RU" sz="1200" dirty="0"/>
            <a:t>Показ способа </a:t>
          </a:r>
          <a:r>
            <a:rPr lang="ru-RU" sz="1200" dirty="0" smtClean="0"/>
            <a:t>действий.</a:t>
          </a:r>
          <a:endParaRPr lang="ru-RU" sz="1200" dirty="0"/>
        </a:p>
        <a:p>
          <a:r>
            <a:rPr lang="ru-RU" sz="1200" dirty="0"/>
            <a:t>Показ </a:t>
          </a:r>
          <a:r>
            <a:rPr lang="ru-RU" sz="1200" dirty="0" smtClean="0"/>
            <a:t>образца.</a:t>
          </a:r>
          <a:endParaRPr lang="ru-RU" sz="1200" dirty="0"/>
        </a:p>
        <a:p>
          <a:r>
            <a:rPr lang="ru-RU" sz="1200" dirty="0"/>
            <a:t>Рассматривание </a:t>
          </a:r>
          <a:r>
            <a:rPr lang="ru-RU" sz="1200" dirty="0" smtClean="0"/>
            <a:t>иллюстраций.</a:t>
          </a:r>
          <a:endParaRPr lang="ru-RU" sz="1200" dirty="0"/>
        </a:p>
        <a:p>
          <a:endParaRPr lang="ru-RU" sz="1000" dirty="0"/>
        </a:p>
      </dgm:t>
    </dgm:pt>
    <dgm:pt modelId="{3B95C3FC-0201-4A4F-8B46-59ABAF0D6074}" type="parTrans" cxnId="{62E3F791-8444-45F3-8CE8-13D491F26547}">
      <dgm:prSet/>
      <dgm:spPr/>
      <dgm:t>
        <a:bodyPr/>
        <a:lstStyle/>
        <a:p>
          <a:endParaRPr lang="ru-RU"/>
        </a:p>
      </dgm:t>
    </dgm:pt>
    <dgm:pt modelId="{93B0501F-DB75-4819-97A4-3B57F27A9D34}" type="sibTrans" cxnId="{62E3F791-8444-45F3-8CE8-13D491F26547}">
      <dgm:prSet/>
      <dgm:spPr/>
      <dgm:t>
        <a:bodyPr/>
        <a:lstStyle/>
        <a:p>
          <a:endParaRPr lang="ru-RU"/>
        </a:p>
      </dgm:t>
    </dgm:pt>
    <dgm:pt modelId="{D3D277EE-B8C4-4BE0-876D-F2C98413B6FC}">
      <dgm:prSet phldrT="[Текст]" custT="1"/>
      <dgm:spPr/>
      <dgm:t>
        <a:bodyPr/>
        <a:lstStyle/>
        <a:p>
          <a:r>
            <a:rPr lang="ru-RU" sz="2000" dirty="0"/>
            <a:t>Наглядные:</a:t>
          </a:r>
        </a:p>
        <a:p>
          <a:r>
            <a:rPr lang="ru-RU" sz="1050" dirty="0"/>
            <a:t>Игровые </a:t>
          </a:r>
          <a:r>
            <a:rPr lang="ru-RU" sz="1050" dirty="0" smtClean="0"/>
            <a:t>действия</a:t>
          </a:r>
          <a:endParaRPr lang="ru-RU" sz="1050" dirty="0"/>
        </a:p>
        <a:p>
          <a:r>
            <a:rPr lang="ru-RU" sz="1050" dirty="0"/>
            <a:t>Внезапное появление </a:t>
          </a:r>
          <a:r>
            <a:rPr lang="ru-RU" sz="1050" dirty="0" smtClean="0"/>
            <a:t>объектов.</a:t>
          </a:r>
          <a:endParaRPr lang="ru-RU" sz="1050" dirty="0"/>
        </a:p>
        <a:p>
          <a:r>
            <a:rPr lang="ru-RU" sz="1050" dirty="0"/>
            <a:t>Музыкальные </a:t>
          </a:r>
          <a:r>
            <a:rPr lang="ru-RU" sz="1050" dirty="0" smtClean="0"/>
            <a:t>занятия.</a:t>
          </a:r>
          <a:endParaRPr lang="ru-RU" sz="1050" dirty="0"/>
        </a:p>
        <a:p>
          <a:r>
            <a:rPr lang="ru-RU" sz="1050" dirty="0"/>
            <a:t>Художественное </a:t>
          </a:r>
          <a:r>
            <a:rPr lang="ru-RU" sz="1050" dirty="0" smtClean="0"/>
            <a:t>творчество.</a:t>
          </a:r>
          <a:endParaRPr lang="ru-RU" sz="1050" dirty="0"/>
        </a:p>
        <a:p>
          <a:r>
            <a:rPr lang="ru-RU" sz="1050" dirty="0" smtClean="0"/>
            <a:t>Конструирование.</a:t>
          </a:r>
          <a:endParaRPr lang="ru-RU" sz="1050" dirty="0"/>
        </a:p>
        <a:p>
          <a:r>
            <a:rPr lang="ru-RU" sz="1050" dirty="0"/>
            <a:t>Введение элементов </a:t>
          </a:r>
          <a:r>
            <a:rPr lang="ru-RU" sz="1050" dirty="0" smtClean="0"/>
            <a:t>соревнования.</a:t>
          </a:r>
          <a:endParaRPr lang="ru-RU" sz="1050" dirty="0"/>
        </a:p>
        <a:p>
          <a:r>
            <a:rPr lang="ru-RU" sz="1050" dirty="0"/>
            <a:t>Создание игровой ситуации, упражнение, тренировка, моделирование.</a:t>
          </a:r>
        </a:p>
      </dgm:t>
    </dgm:pt>
    <dgm:pt modelId="{CAD3D23B-5CE4-4558-94DF-A2E0A402AF28}" type="parTrans" cxnId="{038D46A6-5782-4454-9E94-DA76EBDB7B63}">
      <dgm:prSet/>
      <dgm:spPr/>
      <dgm:t>
        <a:bodyPr/>
        <a:lstStyle/>
        <a:p>
          <a:endParaRPr lang="ru-RU"/>
        </a:p>
      </dgm:t>
    </dgm:pt>
    <dgm:pt modelId="{BA9A9705-3C5E-4355-8E16-30E301F70CBA}" type="sibTrans" cxnId="{038D46A6-5782-4454-9E94-DA76EBDB7B63}">
      <dgm:prSet/>
      <dgm:spPr/>
      <dgm:t>
        <a:bodyPr/>
        <a:lstStyle/>
        <a:p>
          <a:endParaRPr lang="ru-RU"/>
        </a:p>
      </dgm:t>
    </dgm:pt>
    <dgm:pt modelId="{56A6AEE8-A5CF-4E85-BA6F-6BE843672896}" type="pres">
      <dgm:prSet presAssocID="{BBC1883D-F4CE-48A0-AA07-FABF0547D68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6444BF-5C64-4CC6-ACBA-88F716047E6E}" type="pres">
      <dgm:prSet presAssocID="{3F30281E-5A4E-4B9E-99A2-036CF7470D3B}" presName="centerShape" presStyleLbl="node0" presStyleIdx="0" presStyleCnt="1" custLinFactNeighborX="4160" custLinFactNeighborY="-43354"/>
      <dgm:spPr/>
      <dgm:t>
        <a:bodyPr/>
        <a:lstStyle/>
        <a:p>
          <a:endParaRPr lang="ru-RU"/>
        </a:p>
      </dgm:t>
    </dgm:pt>
    <dgm:pt modelId="{63D94259-AC51-40EA-9947-4F72FF7A1630}" type="pres">
      <dgm:prSet presAssocID="{B19AC909-1897-49B0-A687-DC40E755365B}" presName="parTrans" presStyleLbl="sibTrans2D1" presStyleIdx="0" presStyleCnt="3"/>
      <dgm:spPr/>
      <dgm:t>
        <a:bodyPr/>
        <a:lstStyle/>
        <a:p>
          <a:endParaRPr lang="ru-RU"/>
        </a:p>
      </dgm:t>
    </dgm:pt>
    <dgm:pt modelId="{41198F44-4250-4D2D-9303-B0E899140E0D}" type="pres">
      <dgm:prSet presAssocID="{B19AC909-1897-49B0-A687-DC40E755365B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1C34190E-565A-4EB5-A50E-B74E9D71A98E}" type="pres">
      <dgm:prSet presAssocID="{6CABF572-BF77-4E37-99FA-8D74FF50048A}" presName="node" presStyleLbl="node1" presStyleIdx="0" presStyleCnt="3" custScaleX="130995" custScaleY="118765" custRadScaleRad="90053" custRadScaleInc="-99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B6B26D-1BEB-45B4-B3B0-12954F42127A}" type="pres">
      <dgm:prSet presAssocID="{3B95C3FC-0201-4A4F-8B46-59ABAF0D6074}" presName="parTrans" presStyleLbl="sibTrans2D1" presStyleIdx="1" presStyleCnt="3"/>
      <dgm:spPr/>
      <dgm:t>
        <a:bodyPr/>
        <a:lstStyle/>
        <a:p>
          <a:endParaRPr lang="ru-RU"/>
        </a:p>
      </dgm:t>
    </dgm:pt>
    <dgm:pt modelId="{C9892954-C515-4033-B5D9-174271072185}" type="pres">
      <dgm:prSet presAssocID="{3B95C3FC-0201-4A4F-8B46-59ABAF0D6074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C705EF10-20C0-4395-86EE-A58084CE9BC4}" type="pres">
      <dgm:prSet presAssocID="{D40D6BE6-ED14-4864-B62B-4F174063F0DA}" presName="node" presStyleLbl="node1" presStyleIdx="1" presStyleCnt="3" custScaleX="121512" custScaleY="115363" custRadScaleRad="101912" custRadScaleInc="-95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4E765-BEA0-4C63-8FEA-9861019EBAB2}" type="pres">
      <dgm:prSet presAssocID="{CAD3D23B-5CE4-4558-94DF-A2E0A402AF28}" presName="parTrans" presStyleLbl="sibTrans2D1" presStyleIdx="2" presStyleCnt="3"/>
      <dgm:spPr/>
      <dgm:t>
        <a:bodyPr/>
        <a:lstStyle/>
        <a:p>
          <a:endParaRPr lang="ru-RU"/>
        </a:p>
      </dgm:t>
    </dgm:pt>
    <dgm:pt modelId="{1AD9D038-3C61-47B0-99C0-CD0F028338EF}" type="pres">
      <dgm:prSet presAssocID="{CAD3D23B-5CE4-4558-94DF-A2E0A402AF28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C2622B0A-3557-4EE6-98AD-937619A140DF}" type="pres">
      <dgm:prSet presAssocID="{D3D277EE-B8C4-4BE0-876D-F2C98413B6FC}" presName="node" presStyleLbl="node1" presStyleIdx="2" presStyleCnt="3" custScaleX="132032" custScaleY="116862" custRadScaleRad="12156" custRadScaleInc="-228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BC5FE0-6E6A-4D3D-B056-A94FB80588ED}" type="presOf" srcId="{BBC1883D-F4CE-48A0-AA07-FABF0547D681}" destId="{56A6AEE8-A5CF-4E85-BA6F-6BE843672896}" srcOrd="0" destOrd="0" presId="urn:microsoft.com/office/officeart/2005/8/layout/radial5"/>
    <dgm:cxn modelId="{357D6BB7-3A36-4820-9191-DA6F1071A933}" type="presOf" srcId="{3B95C3FC-0201-4A4F-8B46-59ABAF0D6074}" destId="{C9892954-C515-4033-B5D9-174271072185}" srcOrd="1" destOrd="0" presId="urn:microsoft.com/office/officeart/2005/8/layout/radial5"/>
    <dgm:cxn modelId="{9E286818-B58E-4582-9D54-A7E49F184998}" type="presOf" srcId="{B19AC909-1897-49B0-A687-DC40E755365B}" destId="{41198F44-4250-4D2D-9303-B0E899140E0D}" srcOrd="1" destOrd="0" presId="urn:microsoft.com/office/officeart/2005/8/layout/radial5"/>
    <dgm:cxn modelId="{DA90A2A4-2BAD-4E9E-BA01-A12A1444C0BA}" type="presOf" srcId="{B19AC909-1897-49B0-A687-DC40E755365B}" destId="{63D94259-AC51-40EA-9947-4F72FF7A1630}" srcOrd="0" destOrd="0" presId="urn:microsoft.com/office/officeart/2005/8/layout/radial5"/>
    <dgm:cxn modelId="{038D46A6-5782-4454-9E94-DA76EBDB7B63}" srcId="{3F30281E-5A4E-4B9E-99A2-036CF7470D3B}" destId="{D3D277EE-B8C4-4BE0-876D-F2C98413B6FC}" srcOrd="2" destOrd="0" parTransId="{CAD3D23B-5CE4-4558-94DF-A2E0A402AF28}" sibTransId="{BA9A9705-3C5E-4355-8E16-30E301F70CBA}"/>
    <dgm:cxn modelId="{65BD166B-C4FC-47C7-948E-F84867366581}" type="presOf" srcId="{3F30281E-5A4E-4B9E-99A2-036CF7470D3B}" destId="{CE6444BF-5C64-4CC6-ACBA-88F716047E6E}" srcOrd="0" destOrd="0" presId="urn:microsoft.com/office/officeart/2005/8/layout/radial5"/>
    <dgm:cxn modelId="{5A4D29A3-863B-40A8-B41F-0E47D0F7B00C}" type="presOf" srcId="{D3D277EE-B8C4-4BE0-876D-F2C98413B6FC}" destId="{C2622B0A-3557-4EE6-98AD-937619A140DF}" srcOrd="0" destOrd="0" presId="urn:microsoft.com/office/officeart/2005/8/layout/radial5"/>
    <dgm:cxn modelId="{061B3898-024C-4FE9-8C3E-74507B56B215}" srcId="{3F30281E-5A4E-4B9E-99A2-036CF7470D3B}" destId="{6CABF572-BF77-4E37-99FA-8D74FF50048A}" srcOrd="0" destOrd="0" parTransId="{B19AC909-1897-49B0-A687-DC40E755365B}" sibTransId="{EC1A5E45-D6BE-44A3-B3A1-C5D76118968D}"/>
    <dgm:cxn modelId="{6DAA04AE-4A63-44D4-9ECA-835852497695}" srcId="{BBC1883D-F4CE-48A0-AA07-FABF0547D681}" destId="{3F30281E-5A4E-4B9E-99A2-036CF7470D3B}" srcOrd="0" destOrd="0" parTransId="{F4F8B0D0-3A6C-45D1-9F98-D45F66EB691C}" sibTransId="{628526AA-ED83-4E71-8276-89F07729819E}"/>
    <dgm:cxn modelId="{43325636-BA8E-4B71-AA37-63BF8DF639D3}" type="presOf" srcId="{CAD3D23B-5CE4-4558-94DF-A2E0A402AF28}" destId="{1AD9D038-3C61-47B0-99C0-CD0F028338EF}" srcOrd="1" destOrd="0" presId="urn:microsoft.com/office/officeart/2005/8/layout/radial5"/>
    <dgm:cxn modelId="{BAA739BF-6A73-405C-A9F2-87EBC75ED925}" type="presOf" srcId="{3B95C3FC-0201-4A4F-8B46-59ABAF0D6074}" destId="{BFB6B26D-1BEB-45B4-B3B0-12954F42127A}" srcOrd="0" destOrd="0" presId="urn:microsoft.com/office/officeart/2005/8/layout/radial5"/>
    <dgm:cxn modelId="{2F26A647-DF86-4D70-AFA5-33DCB714789E}" type="presOf" srcId="{D40D6BE6-ED14-4864-B62B-4F174063F0DA}" destId="{C705EF10-20C0-4395-86EE-A58084CE9BC4}" srcOrd="0" destOrd="0" presId="urn:microsoft.com/office/officeart/2005/8/layout/radial5"/>
    <dgm:cxn modelId="{C879A918-F927-4EAE-8BEB-4848B55A39A0}" type="presOf" srcId="{6CABF572-BF77-4E37-99FA-8D74FF50048A}" destId="{1C34190E-565A-4EB5-A50E-B74E9D71A98E}" srcOrd="0" destOrd="0" presId="urn:microsoft.com/office/officeart/2005/8/layout/radial5"/>
    <dgm:cxn modelId="{62E3F791-8444-45F3-8CE8-13D491F26547}" srcId="{3F30281E-5A4E-4B9E-99A2-036CF7470D3B}" destId="{D40D6BE6-ED14-4864-B62B-4F174063F0DA}" srcOrd="1" destOrd="0" parTransId="{3B95C3FC-0201-4A4F-8B46-59ABAF0D6074}" sibTransId="{93B0501F-DB75-4819-97A4-3B57F27A9D34}"/>
    <dgm:cxn modelId="{13C715A5-5374-4BF4-90BE-86FD20F7677A}" type="presOf" srcId="{CAD3D23B-5CE4-4558-94DF-A2E0A402AF28}" destId="{BAB4E765-BEA0-4C63-8FEA-9861019EBAB2}" srcOrd="0" destOrd="0" presId="urn:microsoft.com/office/officeart/2005/8/layout/radial5"/>
    <dgm:cxn modelId="{737A0317-859C-4011-A27B-38F5F81BE2AB}" type="presParOf" srcId="{56A6AEE8-A5CF-4E85-BA6F-6BE843672896}" destId="{CE6444BF-5C64-4CC6-ACBA-88F716047E6E}" srcOrd="0" destOrd="0" presId="urn:microsoft.com/office/officeart/2005/8/layout/radial5"/>
    <dgm:cxn modelId="{2BD40B72-EBCD-43AE-B9E9-329FBC52617B}" type="presParOf" srcId="{56A6AEE8-A5CF-4E85-BA6F-6BE843672896}" destId="{63D94259-AC51-40EA-9947-4F72FF7A1630}" srcOrd="1" destOrd="0" presId="urn:microsoft.com/office/officeart/2005/8/layout/radial5"/>
    <dgm:cxn modelId="{B1F28CD6-25E6-4624-9386-656126C648F5}" type="presParOf" srcId="{63D94259-AC51-40EA-9947-4F72FF7A1630}" destId="{41198F44-4250-4D2D-9303-B0E899140E0D}" srcOrd="0" destOrd="0" presId="urn:microsoft.com/office/officeart/2005/8/layout/radial5"/>
    <dgm:cxn modelId="{94E75ADA-03EF-4E85-B920-7F3E0505BC71}" type="presParOf" srcId="{56A6AEE8-A5CF-4E85-BA6F-6BE843672896}" destId="{1C34190E-565A-4EB5-A50E-B74E9D71A98E}" srcOrd="2" destOrd="0" presId="urn:microsoft.com/office/officeart/2005/8/layout/radial5"/>
    <dgm:cxn modelId="{0CA94965-60D5-4783-B01F-98875C9B2FFF}" type="presParOf" srcId="{56A6AEE8-A5CF-4E85-BA6F-6BE843672896}" destId="{BFB6B26D-1BEB-45B4-B3B0-12954F42127A}" srcOrd="3" destOrd="0" presId="urn:microsoft.com/office/officeart/2005/8/layout/radial5"/>
    <dgm:cxn modelId="{F518A475-AE87-422F-9588-67B6CFD06179}" type="presParOf" srcId="{BFB6B26D-1BEB-45B4-B3B0-12954F42127A}" destId="{C9892954-C515-4033-B5D9-174271072185}" srcOrd="0" destOrd="0" presId="urn:microsoft.com/office/officeart/2005/8/layout/radial5"/>
    <dgm:cxn modelId="{9C75F7BC-9887-4C1C-9AFE-4E83F6076F6C}" type="presParOf" srcId="{56A6AEE8-A5CF-4E85-BA6F-6BE843672896}" destId="{C705EF10-20C0-4395-86EE-A58084CE9BC4}" srcOrd="4" destOrd="0" presId="urn:microsoft.com/office/officeart/2005/8/layout/radial5"/>
    <dgm:cxn modelId="{F80E2600-4AC9-4A4D-BF26-E9C7059722CE}" type="presParOf" srcId="{56A6AEE8-A5CF-4E85-BA6F-6BE843672896}" destId="{BAB4E765-BEA0-4C63-8FEA-9861019EBAB2}" srcOrd="5" destOrd="0" presId="urn:microsoft.com/office/officeart/2005/8/layout/radial5"/>
    <dgm:cxn modelId="{25365EB3-3A1C-4D0F-8575-0EE3BF0DCE59}" type="presParOf" srcId="{BAB4E765-BEA0-4C63-8FEA-9861019EBAB2}" destId="{1AD9D038-3C61-47B0-99C0-CD0F028338EF}" srcOrd="0" destOrd="0" presId="urn:microsoft.com/office/officeart/2005/8/layout/radial5"/>
    <dgm:cxn modelId="{31D51E66-563B-404C-910E-913B0BB79100}" type="presParOf" srcId="{56A6AEE8-A5CF-4E85-BA6F-6BE843672896}" destId="{C2622B0A-3557-4EE6-98AD-937619A140DF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6444BF-5C64-4CC6-ACBA-88F716047E6E}">
      <dsp:nvSpPr>
        <dsp:cNvPr id="0" name=""/>
        <dsp:cNvSpPr/>
      </dsp:nvSpPr>
      <dsp:spPr>
        <a:xfrm>
          <a:off x="3240383" y="476641"/>
          <a:ext cx="2243239" cy="22432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Методы и приемы взаимодействия педагога с детьми в ходе проекта</a:t>
          </a:r>
        </a:p>
      </dsp:txBody>
      <dsp:txXfrm>
        <a:off x="3568898" y="805156"/>
        <a:ext cx="1586209" cy="1586209"/>
      </dsp:txXfrm>
    </dsp:sp>
    <dsp:sp modelId="{63D94259-AC51-40EA-9947-4F72FF7A1630}">
      <dsp:nvSpPr>
        <dsp:cNvPr id="0" name=""/>
        <dsp:cNvSpPr/>
      </dsp:nvSpPr>
      <dsp:spPr>
        <a:xfrm rot="9266413">
          <a:off x="3015404" y="1789595"/>
          <a:ext cx="252534" cy="7845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3087457" y="1930171"/>
        <a:ext cx="176774" cy="470756"/>
      </dsp:txXfrm>
    </dsp:sp>
    <dsp:sp modelId="{1C34190E-565A-4EB5-A50E-B74E9D71A98E}">
      <dsp:nvSpPr>
        <dsp:cNvPr id="0" name=""/>
        <dsp:cNvSpPr/>
      </dsp:nvSpPr>
      <dsp:spPr>
        <a:xfrm>
          <a:off x="72013" y="1556792"/>
          <a:ext cx="3022881" cy="274065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Словесные: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Беседы.</a:t>
          </a:r>
          <a:endParaRPr lang="ru-RU" sz="12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Вопросы, побуждающие к мыслительной </a:t>
          </a:r>
          <a:r>
            <a:rPr lang="ru-RU" sz="1200" kern="1200" dirty="0" smtClean="0"/>
            <a:t>деятельности.</a:t>
          </a:r>
          <a:endParaRPr lang="ru-RU" sz="12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Загадывание и отгадывание </a:t>
          </a:r>
          <a:r>
            <a:rPr lang="ru-RU" sz="1200" kern="1200" dirty="0" smtClean="0"/>
            <a:t>загадок.</a:t>
          </a:r>
          <a:endParaRPr lang="ru-RU" sz="12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Указание, пояснение, объяснение,  разъяснение.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Педагогическая оценка (поощрение, </a:t>
          </a:r>
          <a:r>
            <a:rPr lang="ru-RU" sz="1200" kern="1200" dirty="0" smtClean="0"/>
            <a:t>одобрение, похвала).</a:t>
          </a:r>
          <a:endParaRPr lang="ru-RU" sz="1200" b="1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514704" y="1958152"/>
        <a:ext cx="2137499" cy="1937938"/>
      </dsp:txXfrm>
    </dsp:sp>
    <dsp:sp modelId="{BFB6B26D-1BEB-45B4-B3B0-12954F42127A}">
      <dsp:nvSpPr>
        <dsp:cNvPr id="0" name=""/>
        <dsp:cNvSpPr/>
      </dsp:nvSpPr>
      <dsp:spPr>
        <a:xfrm rot="1620710">
          <a:off x="5416642" y="1788374"/>
          <a:ext cx="175641" cy="7845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5419516" y="1933327"/>
        <a:ext cx="122949" cy="470756"/>
      </dsp:txXfrm>
    </dsp:sp>
    <dsp:sp modelId="{C705EF10-20C0-4395-86EE-A58084CE9BC4}">
      <dsp:nvSpPr>
        <dsp:cNvPr id="0" name=""/>
        <dsp:cNvSpPr/>
      </dsp:nvSpPr>
      <dsp:spPr>
        <a:xfrm>
          <a:off x="5489707" y="1556804"/>
          <a:ext cx="2804049" cy="266215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Практические: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Демонстрация наглядных </a:t>
          </a:r>
          <a:r>
            <a:rPr lang="ru-RU" sz="1200" kern="1200" dirty="0" smtClean="0"/>
            <a:t>пособий.</a:t>
          </a:r>
          <a:endParaRPr lang="ru-RU" sz="12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Показ способа </a:t>
          </a:r>
          <a:r>
            <a:rPr lang="ru-RU" sz="1200" kern="1200" dirty="0" smtClean="0"/>
            <a:t>действий.</a:t>
          </a:r>
          <a:endParaRPr lang="ru-RU" sz="12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Показ </a:t>
          </a:r>
          <a:r>
            <a:rPr lang="ru-RU" sz="1200" kern="1200" dirty="0" smtClean="0"/>
            <a:t>образца.</a:t>
          </a:r>
          <a:endParaRPr lang="ru-RU" sz="12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Рассматривание </a:t>
          </a:r>
          <a:r>
            <a:rPr lang="ru-RU" sz="1200" kern="1200" dirty="0" smtClean="0"/>
            <a:t>иллюстраций.</a:t>
          </a:r>
          <a:endParaRPr lang="ru-RU" sz="12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5900350" y="1946667"/>
        <a:ext cx="1982763" cy="1882426"/>
      </dsp:txXfrm>
    </dsp:sp>
    <dsp:sp modelId="{BAB4E765-BEA0-4C63-8FEA-9861019EBAB2}">
      <dsp:nvSpPr>
        <dsp:cNvPr id="0" name=""/>
        <dsp:cNvSpPr/>
      </dsp:nvSpPr>
      <dsp:spPr>
        <a:xfrm rot="5264836">
          <a:off x="4302035" y="2531760"/>
          <a:ext cx="224241" cy="7845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4334349" y="2655069"/>
        <a:ext cx="156969" cy="470756"/>
      </dsp:txXfrm>
    </dsp:sp>
    <dsp:sp modelId="{C2622B0A-3557-4EE6-98AD-937619A140DF}">
      <dsp:nvSpPr>
        <dsp:cNvPr id="0" name=""/>
        <dsp:cNvSpPr/>
      </dsp:nvSpPr>
      <dsp:spPr>
        <a:xfrm>
          <a:off x="2952325" y="3140968"/>
          <a:ext cx="3046811" cy="269674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Наглядные: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Игровые </a:t>
          </a:r>
          <a:r>
            <a:rPr lang="ru-RU" sz="1050" kern="1200" dirty="0" smtClean="0"/>
            <a:t>действия</a:t>
          </a:r>
          <a:endParaRPr lang="ru-RU" sz="105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Внезапное появление </a:t>
          </a:r>
          <a:r>
            <a:rPr lang="ru-RU" sz="1050" kern="1200" dirty="0" smtClean="0"/>
            <a:t>объектов.</a:t>
          </a:r>
          <a:endParaRPr lang="ru-RU" sz="105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Музыкальные </a:t>
          </a:r>
          <a:r>
            <a:rPr lang="ru-RU" sz="1050" kern="1200" dirty="0" smtClean="0"/>
            <a:t>занятия.</a:t>
          </a:r>
          <a:endParaRPr lang="ru-RU" sz="105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Художественное </a:t>
          </a:r>
          <a:r>
            <a:rPr lang="ru-RU" sz="1050" kern="1200" dirty="0" smtClean="0"/>
            <a:t>творчество.</a:t>
          </a:r>
          <a:endParaRPr lang="ru-RU" sz="105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Конструирование.</a:t>
          </a:r>
          <a:endParaRPr lang="ru-RU" sz="105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Введение элементов </a:t>
          </a:r>
          <a:r>
            <a:rPr lang="ru-RU" sz="1050" kern="1200" dirty="0" smtClean="0"/>
            <a:t>соревнования.</a:t>
          </a:r>
          <a:endParaRPr lang="ru-RU" sz="105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Создание игровой ситуации, упражнение, тренировка, моделирование.</a:t>
          </a:r>
        </a:p>
      </dsp:txBody>
      <dsp:txXfrm>
        <a:off x="3398520" y="3535897"/>
        <a:ext cx="2154421" cy="1906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3CF63-594F-40E3-938E-A459E1FB9EC7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AB320-25CE-46B7-AC48-51AA3D4823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35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4EE3A-CF6B-4BD2-A232-2F7290A69755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3" y="0"/>
            <a:ext cx="91592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297"/>
            <a:ext cx="9189150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0821" y="801960"/>
            <a:ext cx="5976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endParaRPr lang="ru-RU" alt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Раздольненский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 1 «Звёздочка»</a:t>
            </a:r>
          </a:p>
          <a:p>
            <a:pPr algn="ctr"/>
            <a:r>
              <a:rPr lang="ru-RU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Раздольненского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Республики Крым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2420888"/>
            <a:ext cx="77048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Занимательная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сенсорика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8350" y="5008776"/>
            <a:ext cx="2928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 проекта:</a:t>
            </a:r>
          </a:p>
          <a:p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 Ольга Владимировна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Из Мультфильмов - В Каждом Маленьком Ребёнке(Из М Ф Осторожно, Обезьянки!) [x-minus.org]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107.4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7704" y="57988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2036" y="139198"/>
            <a:ext cx="6480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проекта по образовательным областям: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области по ФГОС ДО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059832" y="1340836"/>
            <a:ext cx="2736304" cy="72008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836" y="2060916"/>
            <a:ext cx="2761727" cy="743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0365" y="1507028"/>
            <a:ext cx="2907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  развитие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3903" y="226352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проекта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332036" y="2411666"/>
            <a:ext cx="6193084" cy="3711567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051720" y="2950549"/>
            <a:ext cx="547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Психогимнастические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этюды на выражение эмоций: «Солнышко проснулось», «Вкусно или нет?», «Белочки на веточке».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Подвижные и беговые игры: «Солнышко и дождик»» (на прогулке), «Автомобили», «У медведя во бору», «Лохматый пёс», «По ровненькой дорожке», «Перепрыгни через ручей», «Найди свой домик» и др.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Построение в круг, в колонну, парами.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Физкультминутка «А часы идут - идут», «Бабочка», «Будем прыгать и скакать» и др.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Пальчиковая гимнастика «Апельсин», «Кошки - мышки», «Кто где?», «Пальчики - мальчики» и др.</a:t>
            </a:r>
          </a:p>
          <a:p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97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2036" y="139198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/>
          <a:stretch/>
        </p:blipFill>
        <p:spPr>
          <a:xfrm>
            <a:off x="2088849" y="476672"/>
            <a:ext cx="2139702" cy="2265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20600" r="12988" b="5901"/>
          <a:stretch/>
        </p:blipFill>
        <p:spPr>
          <a:xfrm>
            <a:off x="4875948" y="515378"/>
            <a:ext cx="2289411" cy="2195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 b="2750"/>
          <a:stretch/>
        </p:blipFill>
        <p:spPr>
          <a:xfrm>
            <a:off x="1753103" y="3114019"/>
            <a:ext cx="2475448" cy="2132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4301" r="24013" b="11150"/>
          <a:stretch/>
        </p:blipFill>
        <p:spPr>
          <a:xfrm>
            <a:off x="4691017" y="3099599"/>
            <a:ext cx="2689804" cy="2098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6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2036" y="139198"/>
            <a:ext cx="6480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Содержание проекта по образовательным областям: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Образовательные области по ФГОС ДО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2843808" y="1340836"/>
            <a:ext cx="3168352" cy="72008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836" y="2060916"/>
            <a:ext cx="2761727" cy="743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22746" y="1465339"/>
            <a:ext cx="33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развитие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3903" y="226352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Содержание проекта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332036" y="2411666"/>
            <a:ext cx="6193084" cy="3711567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3688" y="2950549"/>
            <a:ext cx="57614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Дидактическая игры «Передай мяч», «Волшебный зонтик», «Собери картинку», «Подбери пару», «Чего не стало?», «Закрути ленточку», «Пирамидки» и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д.р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Игры с образными игрушками «Накрываем на стол», «Отвезем ребят в театр», «Полечим куклу Катю», «Уложим куклу спать».</a:t>
            </a:r>
          </a:p>
          <a:p>
            <a:pPr lvl="0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Коллективная игра «Найди мышку», «Наряди солнышко».</a:t>
            </a:r>
          </a:p>
          <a:p>
            <a:pPr lvl="0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Игра – экспериментирование с водой «Веселое путешествие», «Тонет – не тонет».</a:t>
            </a:r>
          </a:p>
          <a:p>
            <a:pPr lvl="0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Игры с песком «Узоры на песке», «Песочные прятки», «Угадай кто к нам приходил?».</a:t>
            </a:r>
          </a:p>
          <a:p>
            <a:pPr lvl="0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Конструирование с использованием разного вида конструкторов.</a:t>
            </a:r>
          </a:p>
          <a:p>
            <a:pPr lvl="0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Развитие ориентировки в частях собственного тела: игра «Водичка- водичка», «Ладушки», «Где же, где же наши ручки?», «Маленькие ножки бежали по дорожке</a:t>
            </a:r>
          </a:p>
        </p:txBody>
      </p:sp>
    </p:spTree>
    <p:extLst>
      <p:ext uri="{BB962C8B-B14F-4D97-AF65-F5344CB8AC3E}">
        <p14:creationId xmlns:p14="http://schemas.microsoft.com/office/powerpoint/2010/main" val="78419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1640" y="188640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dirty="0"/>
          </a:p>
        </p:txBody>
      </p:sp>
      <p:pic>
        <p:nvPicPr>
          <p:cNvPr id="5" name="Picture 2" descr="C:\Users\1780~1\AppData\Local\Temp\Rar$DI00.589\шаблон 2 титульник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85" b="89974" l="2734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98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3625668"/>
            <a:ext cx="64251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05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5" y="1877219"/>
            <a:ext cx="5619750" cy="3971925"/>
          </a:xfrm>
        </p:spPr>
      </p:pic>
      <p:pic>
        <p:nvPicPr>
          <p:cNvPr id="1026" name="Picture 2" descr="C:\Users\1780~1\AppData\Local\Temp\Rar$DI01.268\шаблон 2 в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639" y="796094"/>
            <a:ext cx="6660739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сенсорных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эталонов у воспитанников раннего возраста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Проанализировать учебно-методическую литературу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сенсорного развития детей раннего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возраста.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сенсорной, психомоторной сферы детей посредством игровых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технологий.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зрительные способы обследования предметов, цветоразличение, </a:t>
            </a:r>
            <a:r>
              <a:rPr lang="ru-RU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формовосприятие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умение воспринимать величину, группировать, сравнивать и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обобщать.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консультации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родителей с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рекомендациями по данной теме.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зрительную реакцию на предметы окружающего мира, замечать их форму,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цвет.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соотносить форму предметов с формой плоскостных изображений и объемных геометрических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и пассивный словарь детей: учить понимать и использовать в речи слова: «цвет», «такой же», «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разный» и другие.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 процессов, мелкой моторики, памяти, внимания и воображения у детей.</a:t>
            </a:r>
          </a:p>
          <a:p>
            <a:endParaRPr lang="ru-RU" sz="1200" dirty="0" smtClean="0">
              <a:solidFill>
                <a:srgbClr val="FF0000"/>
              </a:solidFill>
            </a:endParaRPr>
          </a:p>
          <a:p>
            <a:endParaRPr lang="ru-RU" sz="1200" dirty="0">
              <a:solidFill>
                <a:srgbClr val="FF0000"/>
              </a:solidFill>
            </a:endParaRPr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237929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34" y="-297"/>
            <a:ext cx="9187468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5656" y="476672"/>
            <a:ext cx="67687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познавательно –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участников</a:t>
            </a:r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групповой, 16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долгосрочный: октябрь 2021-май 2022г.</a:t>
            </a:r>
          </a:p>
          <a:p>
            <a:pPr>
              <a:lnSpc>
                <a:spcPct val="150000"/>
              </a:lnSpc>
            </a:pP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педагоги, дети раннего возраста, родители.</a:t>
            </a:r>
          </a:p>
          <a:p>
            <a:pPr>
              <a:lnSpc>
                <a:spcPct val="150000"/>
              </a:lnSpc>
            </a:pP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организации детей: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групповая, подгрупповая и индивидуальная.</a:t>
            </a:r>
          </a:p>
          <a:p>
            <a:pPr>
              <a:lnSpc>
                <a:spcPct val="150000"/>
              </a:lnSpc>
            </a:pP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деятельности: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игровая, двигательная, коммуникативная, продуктивная, познавательная, музыкально-художественная.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58844318"/>
              </p:ext>
            </p:extLst>
          </p:nvPr>
        </p:nvGraphicFramePr>
        <p:xfrm>
          <a:off x="395536" y="0"/>
          <a:ext cx="8064896" cy="716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2036" y="139198"/>
            <a:ext cx="6480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проекта по образовательным областям: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области по ФГОС ДО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059832" y="1340836"/>
            <a:ext cx="2736304" cy="72008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836" y="2060916"/>
            <a:ext cx="2761727" cy="743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2836" y="1534175"/>
            <a:ext cx="2590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3903" y="226352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проекта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332036" y="2411666"/>
            <a:ext cx="6193084" cy="3711567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051720" y="2992879"/>
            <a:ext cx="4896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1.Беседы 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«На какую фигуру похож предмет», «Предметы вокруг нас», «Где спрятались фигуры?».</a:t>
            </a:r>
          </a:p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Дидактические игры «Геометрическое лото» «Открой коробочку», «Что внутри?», «Волшебный сундучок», «Один - много», «Подбери по размеру», «Почини башмачки», «Собери букет», «Гараж для трактора», «Цветные тучки», «Волшебные карандаши», «Что бывает такой формы», «Что катится» и др.</a:t>
            </a:r>
          </a:p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Рассматривание иллюстраций в книге А. </a:t>
            </a:r>
            <a:r>
              <a:rPr lang="ru-RU" sz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Тимофеевского</a:t>
            </a:r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«Геометрия для самых маленьких», К. Крот «Большой не маленький».</a:t>
            </a:r>
          </a:p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Просмотр мультфильма про рыбку Малыша из серии «Геометрические фигуры. Квадрат. Треугольник». </a:t>
            </a:r>
          </a:p>
          <a:p>
            <a:r>
              <a:rPr lang="ru-RU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Рассматривание тематических альбомов, книг и иллюстраций.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2036" y="139198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/>
          <a:stretch/>
        </p:blipFill>
        <p:spPr>
          <a:xfrm>
            <a:off x="1475656" y="620688"/>
            <a:ext cx="2771800" cy="1606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29000"/>
          <a:stretch/>
        </p:blipFill>
        <p:spPr>
          <a:xfrm>
            <a:off x="4932040" y="668075"/>
            <a:ext cx="2709814" cy="1559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8000"/>
          <a:stretch/>
        </p:blipFill>
        <p:spPr>
          <a:xfrm>
            <a:off x="952445" y="2257153"/>
            <a:ext cx="1923678" cy="1992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7061419" y="2252961"/>
            <a:ext cx="1701784" cy="1920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5900"/>
          <a:stretch/>
        </p:blipFill>
        <p:spPr>
          <a:xfrm>
            <a:off x="2876123" y="2318641"/>
            <a:ext cx="2363899" cy="1920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1" b="3800"/>
          <a:stretch/>
        </p:blipFill>
        <p:spPr>
          <a:xfrm>
            <a:off x="5240022" y="2226582"/>
            <a:ext cx="1780533" cy="196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3250"/>
          <a:stretch/>
        </p:blipFill>
        <p:spPr>
          <a:xfrm>
            <a:off x="2522924" y="4300865"/>
            <a:ext cx="2049472" cy="200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5900" b="3801"/>
          <a:stretch/>
        </p:blipFill>
        <p:spPr>
          <a:xfrm>
            <a:off x="4932040" y="4286834"/>
            <a:ext cx="1876052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480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2036" y="139198"/>
            <a:ext cx="6480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проекта по образовательным областям: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области по ФГОС ДО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059832" y="1340836"/>
            <a:ext cx="2736304" cy="72008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836" y="2060916"/>
            <a:ext cx="2761727" cy="743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0365" y="1382047"/>
            <a:ext cx="2907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 эстетическое 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3903" y="226352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проекта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332036" y="2411666"/>
            <a:ext cx="6193084" cy="3711567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051720" y="2992879"/>
            <a:ext cx="48965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1.НОД по рисованию: «Воздушные шары», «Репка», «Ёлочка – зеленая иголочка», «Пчёлки», «Лучики для солнышка»», «Блины», «Колеса для машины».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Продуктивная деятельность «Составь фигуру», «Домик для зайчика» и др.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Лепка «Бусы для мамы», «», «Яблочки для ёжика», «Разноцветные мячи» и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д.р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Театрализованные представления «Теремок», «Колобок».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Прослушивание и заучивание стихов «Часики», «Мышки», «Тучка».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Настольный театр «Три медведя», «Репка», «Теремок».</a:t>
            </a:r>
          </a:p>
        </p:txBody>
      </p:sp>
    </p:spTree>
    <p:extLst>
      <p:ext uri="{BB962C8B-B14F-4D97-AF65-F5344CB8AC3E}">
        <p14:creationId xmlns:p14="http://schemas.microsoft.com/office/powerpoint/2010/main" val="298157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2036" y="139198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/>
          </a:p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b="13250"/>
          <a:stretch/>
        </p:blipFill>
        <p:spPr>
          <a:xfrm>
            <a:off x="1261623" y="484411"/>
            <a:ext cx="1707654" cy="1840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28" y="468277"/>
            <a:ext cx="1743064" cy="196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9838" b="2751"/>
          <a:stretch/>
        </p:blipFill>
        <p:spPr>
          <a:xfrm flipH="1">
            <a:off x="1005398" y="2519907"/>
            <a:ext cx="2360244" cy="1566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3250"/>
          <a:stretch/>
        </p:blipFill>
        <p:spPr>
          <a:xfrm>
            <a:off x="4992028" y="4179431"/>
            <a:ext cx="2462776" cy="1688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r="7476"/>
          <a:stretch/>
        </p:blipFill>
        <p:spPr>
          <a:xfrm flipH="1">
            <a:off x="5652120" y="2519907"/>
            <a:ext cx="2520280" cy="157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7951"/>
          <a:stretch/>
        </p:blipFill>
        <p:spPr>
          <a:xfrm>
            <a:off x="1895111" y="4151925"/>
            <a:ext cx="2473458" cy="1639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0"/>
          <a:stretch/>
        </p:blipFill>
        <p:spPr>
          <a:xfrm>
            <a:off x="3749958" y="2455632"/>
            <a:ext cx="1490681" cy="1724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24801"/>
          <a:stretch/>
        </p:blipFill>
        <p:spPr>
          <a:xfrm>
            <a:off x="3447487" y="634026"/>
            <a:ext cx="1934275" cy="166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2036" y="139198"/>
            <a:ext cx="64807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проекта по образовательным областям: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области по ФГОС ДО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059832" y="1340836"/>
            <a:ext cx="2736304" cy="72008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836" y="2060916"/>
            <a:ext cx="2761727" cy="743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0365" y="1507028"/>
            <a:ext cx="2907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 развитие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3903" y="226352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проекта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332036" y="2411666"/>
            <a:ext cx="6193084" cy="3711567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051720" y="2950549"/>
            <a:ext cx="5473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Отгадывание загадок на тему: «Геометрические фигуры», «Загадки на цвета».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Чтение художественной литературы А.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«Мяч» и др., С.Я. Маршак «Сборник произведений»,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Г.Скребицкий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«Белка», «Заяц»; К. Эрик «Резиновые утята», И.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Токмакова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«Ходит солнышко по кругу», «Поиграем?», М.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Пляцковский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Стрекоза»и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др.,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Громова О., Павлова Л. "Еще про зайку" и др.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Чтение русских народных сказок «Колобок», «Рукавичка»», «Теремок», «Три медведя».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Чтение и заучивание стихов и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потешек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данную тему.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Разгадывание загадок, развить чувство рифмы в стишках о формах, цветах, и величинах.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Рассматривание иллюстраций, предметных и сюжетных картинок.</a:t>
            </a:r>
          </a:p>
        </p:txBody>
      </p:sp>
    </p:spTree>
    <p:extLst>
      <p:ext uri="{BB962C8B-B14F-4D97-AF65-F5344CB8AC3E}">
        <p14:creationId xmlns:p14="http://schemas.microsoft.com/office/powerpoint/2010/main" val="38608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4553b36d98a1a9771b60ed7fd6ae5ca013c54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1072</Words>
  <Application>Microsoft Office PowerPoint</Application>
  <PresentationFormat>Экран (4:3)</PresentationFormat>
  <Paragraphs>131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Админ</cp:lastModifiedBy>
  <cp:revision>74</cp:revision>
  <dcterms:created xsi:type="dcterms:W3CDTF">2014-05-12T04:44:22Z</dcterms:created>
  <dcterms:modified xsi:type="dcterms:W3CDTF">2022-06-02T18:41:41Z</dcterms:modified>
</cp:coreProperties>
</file>