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68" d="100"/>
          <a:sy n="68" d="100"/>
        </p:scale>
        <p:origin x="188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yadoyasamos.com/wp-content/uploads/2018/05/orange-and-white-free-ppt-backgrounds-for-your-powerpoint-templates-with-regard-to-powerpoint-backgrounds-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0"/>
            <a:ext cx="9161300" cy="68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301" y="836712"/>
            <a:ext cx="8034146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детей с задержкой психического развития.</a:t>
            </a:r>
          </a:p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Приемы и методы работы с данной категорией детей.</a:t>
            </a:r>
          </a:p>
          <a:p>
            <a:pPr algn="r"/>
            <a:r>
              <a:rPr lang="ru-RU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педагог-психолог</a:t>
            </a:r>
          </a:p>
          <a:p>
            <a:pPr algn="r"/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Иванова.В.Н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8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7" y="247298"/>
            <a:ext cx="9079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Упражнения на развитие логического мышления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46064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«Найди два одинаковых предмета»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1889"/>
            <a:ext cx="15841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333" y="1555905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9881" y="1519901"/>
            <a:ext cx="9361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1786" y="1484316"/>
            <a:ext cx="12241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34"/>
          <p:cNvGrpSpPr>
            <a:grpSpLocks/>
          </p:cNvGrpSpPr>
          <p:nvPr/>
        </p:nvGrpSpPr>
        <p:grpSpPr bwMode="auto">
          <a:xfrm>
            <a:off x="1846010" y="3961567"/>
            <a:ext cx="5423569" cy="1179041"/>
            <a:chOff x="0" y="0"/>
            <a:chExt cx="2905125" cy="600075"/>
          </a:xfrm>
        </p:grpSpPr>
        <p:sp>
          <p:nvSpPr>
            <p:cNvPr id="10" name="Блок-схема: извлечение 5"/>
            <p:cNvSpPr>
              <a:spLocks noChangeArrowheads="1"/>
            </p:cNvSpPr>
            <p:nvPr/>
          </p:nvSpPr>
          <p:spPr bwMode="auto">
            <a:xfrm>
              <a:off x="0" y="0"/>
              <a:ext cx="533400" cy="581025"/>
            </a:xfrm>
            <a:prstGeom prst="flowChartExtra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11" name="Поле 7"/>
            <p:cNvSpPr txBox="1">
              <a:spLocks noChangeArrowheads="1"/>
            </p:cNvSpPr>
            <p:nvPr/>
          </p:nvSpPr>
          <p:spPr bwMode="auto">
            <a:xfrm>
              <a:off x="1552575" y="0"/>
              <a:ext cx="590550" cy="58102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Блок-схема: извлечение 8"/>
            <p:cNvSpPr>
              <a:spLocks noChangeArrowheads="1"/>
            </p:cNvSpPr>
            <p:nvPr/>
          </p:nvSpPr>
          <p:spPr bwMode="auto">
            <a:xfrm>
              <a:off x="2371725" y="0"/>
              <a:ext cx="533400" cy="581025"/>
            </a:xfrm>
            <a:prstGeom prst="flowChartExtract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  <a:latin typeface="Corbel"/>
              </a:endParaRPr>
            </a:p>
          </p:txBody>
        </p:sp>
        <p:sp>
          <p:nvSpPr>
            <p:cNvPr id="13" name="Овал 9"/>
            <p:cNvSpPr>
              <a:spLocks noChangeArrowheads="1"/>
            </p:cNvSpPr>
            <p:nvPr/>
          </p:nvSpPr>
          <p:spPr bwMode="auto">
            <a:xfrm>
              <a:off x="685800" y="0"/>
              <a:ext cx="571500" cy="600075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0000"/>
                </a:solidFill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35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9006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Corbel" panose="020B0503020204020204" pitchFamily="34" charset="0"/>
              </a:rPr>
              <a:t>«Из каких геометрических фигур состоит рисунок?»</a:t>
            </a:r>
          </a:p>
        </p:txBody>
      </p:sp>
      <p:pic>
        <p:nvPicPr>
          <p:cNvPr id="7170" name="Picture 2" descr="https://fsd.multiurok.ru/viewImage.php?image=http://lib.exdat.com/tw_files2/urls_14/5/d-4250/7z-docs/1_html_m247c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16832"/>
            <a:ext cx="9113875" cy="445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4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9858" y="404663"/>
            <a:ext cx="3070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«Что лишнее?»</a:t>
            </a:r>
            <a:endParaRPr lang="ru-RU" sz="32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8194" name="Picture 2" descr="https://veseli-elfi.dp.ua/wp-content/gallery/4-lishnij1/unnec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40" y="1011541"/>
            <a:ext cx="5976664" cy="57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3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Упражнения на развитие образного мышления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0647" y="917431"/>
            <a:ext cx="3258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  <a:ea typeface="Tahoma"/>
              </a:rPr>
              <a:t>«Дорисуй рисунок»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9218" name="Picture 2" descr="https://ds05.infourok.ru/uploads/ex/104f/000a979e-219713dc/hello_html_m3cb6b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32" y="1440651"/>
            <a:ext cx="4637527" cy="52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7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2029" y="394211"/>
            <a:ext cx="2995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«Продолжи узор»</a:t>
            </a:r>
            <a:endParaRPr lang="ru-RU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0242" name="Picture 2" descr="https://pandia.ru/text/80/124/images/image019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3" y="1124744"/>
            <a:ext cx="8064896" cy="53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5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Упражнения на развитие восприятия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1717" y="1061447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«Путаница»</a:t>
            </a:r>
            <a:endParaRPr lang="ru-RU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17729"/>
            <a:ext cx="47525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dou29-asb.ru/assets/components/gallery/connector.php?action=web/phpthumb&amp;ctx=web&amp;w=850&amp;h=900&amp;zc=0&amp;far=&amp;q=90&amp;src=%2Fassets%2Fgallery%2F125%2F204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73" y="1501705"/>
            <a:ext cx="371491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8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04664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«Найди тень»</a:t>
            </a:r>
            <a:endParaRPr lang="ru-RU" sz="2800" b="1" i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2290" name="Picture 2" descr="https://img1.liveinternet.ru/images/attach/c/7/94/792/94792081_7960b6fe29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0" y="1268760"/>
            <a:ext cx="7416824" cy="519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1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496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C00000"/>
                </a:solidFill>
                <a:latin typeface="Corbel" panose="020B0503020204020204" pitchFamily="34" charset="0"/>
                <a:ea typeface="Tahoma"/>
              </a:rPr>
              <a:t>Игры на развитие самоконтроля</a:t>
            </a:r>
            <a:endParaRPr lang="ru-RU" sz="32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462" y="950886"/>
            <a:ext cx="8581986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«Секретное слово»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Ведущий договаривается с игроками, что они будут повторять за ним все слова, кроме, например, названий растений (имён мальчиков, слов со звуком «У» и др.) – их повторять нельзя. Вместо этого, услышав название растения, нужно хлопнуть в ладоши (топнуть ногой, подпрыгнуть и т.п.)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«Да и нет не говорите»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Перед игрой нужно договориться, какие слова будут запрещёнными (как правило, это «да» и «нет», «чёрный» и «белый», но можно и другие). Затем водящий задаёт каждому игроку по очереди любой вопрос так, чтобы спровоцировать его на ответ запрещённым словом. Игроки в свою очередь, отвечая на вопрос, стараются избежать запрещённого слова, заменяя его на другие, подходящие по смыслу.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Кулак – ладонь – ребро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Пол – нос – потолок</a:t>
            </a:r>
            <a:endParaRPr lang="ru-RU" sz="1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Летает - не летает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 встают в круг. Педагог называет разные слова. Если названное что-нибудь или кто-нибудь способно летать, то дети поднимают руки вверх, если не летает, то не совершают никаких движений.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45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1901624"/>
            <a:ext cx="48245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</a:t>
            </a:r>
          </a:p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</a:p>
        </p:txBody>
      </p:sp>
      <p:pic>
        <p:nvPicPr>
          <p:cNvPr id="13314" name="Picture 2" descr="https://www.freepngimg.com/thumb/flowers/37283-7-flowers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59" y="-99392"/>
            <a:ext cx="6696744" cy="59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76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3" y="47667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ЗПР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– это особый тип психического развития ребенка, характеризующийся незрелостью отдельных психических и психомоторных функций или психики в целом, формирующийся под влиянием наследственных, социально-средовых и психологических факторов.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s://avatars.mds.yandex.net/get-zen_doc/1668923/pub_5d4ed762118d7f00affe579c_5d4ee7962f4ad700ac56111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2723441"/>
            <a:ext cx="6120680" cy="39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00" y="296602"/>
            <a:ext cx="8914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u="sng" kern="0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Возможные </a:t>
            </a:r>
            <a:r>
              <a:rPr lang="ru-RU" sz="3600" b="1" u="sng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пр</a:t>
            </a:r>
            <a:r>
              <a:rPr kumimoji="0" lang="ru-RU" sz="3600" b="1" i="0" u="sng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ичины</a:t>
            </a:r>
            <a:r>
              <a:rPr kumimoji="0" lang="ru-RU" sz="3600" b="1" i="0" u="sng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rbel"/>
                <a:ea typeface="+mj-ea"/>
                <a:cs typeface="+mj-cs"/>
              </a:rPr>
              <a:t> возникновения ЗПР: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1486"/>
              </p:ext>
            </p:extLst>
          </p:nvPr>
        </p:nvGraphicFramePr>
        <p:xfrm>
          <a:off x="565752" y="1124744"/>
          <a:ext cx="8016552" cy="55330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08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05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Патология беременности;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ограничение жизнедеятельности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Внутриутробная гипоксия плода;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Неблагоприятные условия воспитания;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Недоношенность;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Педагогическая запущенность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Асфиксия и травмы при родах;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Ограниченные эмоциональные контакты с ребёнком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на ранних этапах развития ребёнка;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Генетическая обусловленность,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алкоголизм, психические заболевания и патологические черты у родителей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16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Особенности развития познавательных процессов у детей с ЗПР</a:t>
            </a: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484784"/>
            <a:ext cx="5040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Внимание: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дети на занятиях рассеяны;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ослабленное внимание к словесной информации;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неустойчивость внимания;</a:t>
            </a:r>
          </a:p>
          <a:p>
            <a:pPr marL="27432" lvl="0" algn="r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снижен объём внимания, концентрация, избирательность и распределение</a:t>
            </a:r>
          </a:p>
        </p:txBody>
      </p:sp>
      <p:pic>
        <p:nvPicPr>
          <p:cNvPr id="4" name="Picture 2" descr="http://tvojmalysh.net/wp-content/uploads/2014/12/122_2074_IMG_9522_72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9" y="2481654"/>
            <a:ext cx="4028573" cy="26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0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885698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Восприятие: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поверхностное восприятие;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замедлен процесс формирования межанализаторных связей: отмечаются недостатки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Corbel"/>
              </a:rPr>
              <a:t>слухо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-зрительно-моторной координации;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замедленный темп формирования целостного образа предметов.</a:t>
            </a:r>
          </a:p>
        </p:txBody>
      </p:sp>
      <p:pic>
        <p:nvPicPr>
          <p:cNvPr id="3074" name="Picture 2" descr="http://900igr.net/up/datai/119884/0026-016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6480719" cy="32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9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798" y="116632"/>
            <a:ext cx="89016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Память: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снижена продуктивность запоминания и неустойчивость;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большая сохранность непроизвольной памяти по сравнению с произвольной;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заметное преобладание наглядной памяти над словесной;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низкий уровень самоконтроля в процессе заучивания и воспроизведения;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неумение организовать свою работу по заучиванию;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недостаточная познавательная активность и целенаправленность при запоминании;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неумение использовать приемы запоминания;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нарушение кратковременной памяти;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повышенная заторможенность под воздействием помех;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быстрое забывание материала;</a:t>
            </a:r>
          </a:p>
          <a:p>
            <a:pPr marL="82296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- низкая скорость запоминания.</a:t>
            </a:r>
          </a:p>
        </p:txBody>
      </p:sp>
      <p:pic>
        <p:nvPicPr>
          <p:cNvPr id="4098" name="Picture 2" descr="https://www.howcast.com/.image/t_share/MTU5NzA0MzY4MDcxODQ0ODg0/zzu-how-to-tell-if-your-child-has-a-learning-disability-promo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65027"/>
            <a:ext cx="4786856" cy="26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1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7615" y="117693"/>
            <a:ext cx="4158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Corbel"/>
              </a:rPr>
              <a:t>Мышление: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у большинства детей с ЗПР уровень развития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наглядно-действенного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 мышления в норме;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наглядно-образное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 мышление: большинству требуется многократное повторение задания;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недостатки сформированности зрительно-аналитико-синтетической деятельности;</a:t>
            </a:r>
          </a:p>
          <a:p>
            <a:pPr marL="27432" lvl="0">
              <a:spcBef>
                <a:spcPts val="600"/>
              </a:spcBef>
              <a:buClr>
                <a:srgbClr val="7E97AD"/>
              </a:buClr>
              <a:buSzPct val="80000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-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словесно-логическое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rbel"/>
              </a:rPr>
              <a:t>мышление у большинства не развито. </a:t>
            </a:r>
          </a:p>
        </p:txBody>
      </p:sp>
      <p:pic>
        <p:nvPicPr>
          <p:cNvPr id="5122" name="Picture 2" descr="https://static.detstrana.ru/public/article/33/a0/04/49797_69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2" y="1484784"/>
            <a:ext cx="4600339" cy="34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7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488" y="351234"/>
            <a:ext cx="87129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000000"/>
                </a:solidFill>
                <a:latin typeface="Corbel"/>
              </a:rPr>
              <a:t>Игровая деятельность 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детей с ЗПР. У детей есть интерес к игре и к игрушкам, но с трудом возникает замысел игры, сюжеты игр тяготеют стереотипам, преимущественно затрагивают бытовую тематику.</a:t>
            </a:r>
          </a:p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</a:pPr>
            <a:r>
              <a:rPr lang="ru-RU" sz="2400" dirty="0">
                <a:solidFill>
                  <a:srgbClr val="000000"/>
                </a:solidFill>
                <a:latin typeface="Corbel"/>
              </a:rPr>
              <a:t>Незрелость </a:t>
            </a:r>
            <a:r>
              <a:rPr lang="ru-RU" sz="2400" b="1" dirty="0">
                <a:solidFill>
                  <a:srgbClr val="000000"/>
                </a:solidFill>
                <a:latin typeface="Corbel"/>
              </a:rPr>
              <a:t>эмоционально-волевой сферы 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детей с ЗПР. Дети отличаются, как правило, эмоциональной неустойчивостью. Они с трудом приспосабливаются к детскому коллективу, им свойственны колебания настроения и повышенная утомляемость.</a:t>
            </a:r>
          </a:p>
          <a:p>
            <a:pPr marL="365760" lvl="0" indent="-283464" algn="just">
              <a:spcBef>
                <a:spcPts val="600"/>
              </a:spcBef>
              <a:buClr>
                <a:srgbClr val="7E97AD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000000"/>
                </a:solidFill>
                <a:latin typeface="Corbel"/>
              </a:rPr>
              <a:t>Двигательная сфера 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детей с ЗПР. У них не наблюдается тяжелых двигательных расстройств, однако, при более пристальном рассмотрении обнаруживается отставание в физическом развитии, </a:t>
            </a:r>
            <a:r>
              <a:rPr lang="ru-RU" sz="2400" dirty="0" err="1">
                <a:solidFill>
                  <a:srgbClr val="000000"/>
                </a:solidFill>
                <a:latin typeface="Corbel"/>
              </a:rPr>
              <a:t>несформированность</a:t>
            </a:r>
            <a:r>
              <a:rPr lang="ru-RU" sz="2400" dirty="0">
                <a:solidFill>
                  <a:srgbClr val="000000"/>
                </a:solidFill>
                <a:latin typeface="Corbel"/>
              </a:rPr>
              <a:t> техники в основных видах движений, недостаточность таких двигательных качеств как точность, выносливость, гибкость, ловкость, сила, координация. </a:t>
            </a:r>
          </a:p>
        </p:txBody>
      </p:sp>
    </p:spTree>
    <p:extLst>
      <p:ext uri="{BB962C8B-B14F-4D97-AF65-F5344CB8AC3E}">
        <p14:creationId xmlns:p14="http://schemas.microsoft.com/office/powerpoint/2010/main" val="377473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akrus.ru/wp-content/uploads/2018/03/Orange-Waves-Powerpoint-Templates-800x600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492" y="116632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orbel" panose="020B0503020204020204" pitchFamily="34" charset="0"/>
                <a:ea typeface="Tahoma"/>
              </a:rPr>
              <a:t>Доказано, чем раньше начинается коррекционная работа с ребенком, тем эффективнее оказывается ее результат.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Построение содержания учебного плана в системе коррекционно-развивающего обучения осуществляется на основе следующих критериев: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-опора на жизненный опыт ребенка;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-усиление практической направленности изучаемого материала;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-необходимость и достаточность объема изучаемого материла;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Corbel" panose="020B0503020204020204" pitchFamily="34" charset="0"/>
                <a:ea typeface="Times New Roman"/>
              </a:rPr>
              <a:t>-введение в содержание учебных программ коррекционных методов активизации познавательной деятельности. </a:t>
            </a:r>
          </a:p>
          <a:p>
            <a:pPr>
              <a:spcAft>
                <a:spcPts val="0"/>
              </a:spcAft>
            </a:pPr>
            <a:r>
              <a:rPr lang="ru-RU" sz="2000" b="1" i="1" dirty="0">
                <a:latin typeface="Corbel" panose="020B0503020204020204" pitchFamily="34" charset="0"/>
                <a:ea typeface="Times New Roman"/>
              </a:rPr>
              <a:t>Для коррекционно-развивающего обучения очень важно создать положительное эмоциональное отношение ребенка к занятиям. 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2" descr="https://master-prod.s3.eu-central-1.amazonaws.com/organization/86586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8" y="3667002"/>
            <a:ext cx="7272808" cy="3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56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739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«Найди два одинаковых предмета»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ДС9-3</dc:creator>
  <cp:lastModifiedBy>Vita</cp:lastModifiedBy>
  <cp:revision>14</cp:revision>
  <dcterms:created xsi:type="dcterms:W3CDTF">2019-11-08T09:15:35Z</dcterms:created>
  <dcterms:modified xsi:type="dcterms:W3CDTF">2025-04-02T10:23:38Z</dcterms:modified>
</cp:coreProperties>
</file>