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9144000" cy="6858000"/>
  <p:defaultTextStyle>
    <a:defPPr>
      <a:defRPr lang="ru-RU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Gill Sans MT"/>
        <a:ea typeface="+mn-ea"/>
        <a:cs typeface="Arial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Gill Sans MT"/>
        <a:ea typeface="+mn-ea"/>
        <a:cs typeface="Arial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Gill Sans MT"/>
        <a:ea typeface="+mn-ea"/>
        <a:cs typeface="Arial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Gill Sans MT"/>
        <a:ea typeface="+mn-ea"/>
        <a:cs typeface="Arial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Gill Sans MT"/>
        <a:ea typeface="+mn-ea"/>
        <a:cs typeface="Arial"/>
      </a:defRPr>
    </a:lvl5pPr>
    <a:lvl6pPr marL="2286000" algn="l" defTabSz="914400">
      <a:defRPr>
        <a:solidFill>
          <a:schemeClr val="tx1"/>
        </a:solidFill>
        <a:latin typeface="Gill Sans MT"/>
        <a:ea typeface="+mn-ea"/>
        <a:cs typeface="Arial"/>
      </a:defRPr>
    </a:lvl6pPr>
    <a:lvl7pPr marL="2743200" algn="l" defTabSz="914400">
      <a:defRPr>
        <a:solidFill>
          <a:schemeClr val="tx1"/>
        </a:solidFill>
        <a:latin typeface="Gill Sans MT"/>
        <a:ea typeface="+mn-ea"/>
        <a:cs typeface="Arial"/>
      </a:defRPr>
    </a:lvl7pPr>
    <a:lvl8pPr marL="3200400" algn="l" defTabSz="914400">
      <a:defRPr>
        <a:solidFill>
          <a:schemeClr val="tx1"/>
        </a:solidFill>
        <a:latin typeface="Gill Sans MT"/>
        <a:ea typeface="+mn-ea"/>
        <a:cs typeface="Arial"/>
      </a:defRPr>
    </a:lvl8pPr>
    <a:lvl9pPr marL="3657600" algn="l" defTabSz="914400">
      <a:defRPr>
        <a:solidFill>
          <a:schemeClr val="tx1"/>
        </a:solidFill>
        <a:latin typeface="Gill Sans MT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57" d="100"/>
          <a:sy n="57" d="100"/>
        </p:scale>
        <p:origin x="-3174" y="-1236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 /><Relationship Id="rId23" Type="http://schemas.openxmlformats.org/officeDocument/2006/relationships/tableStyles" Target="tableStyles.xml" /><Relationship Id="rId2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081" name="Picture 9" descr="AWV00007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228600" y="3795713"/>
            <a:ext cx="8915400" cy="2833687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 noGrp="1"/>
          </p:cNvSpPr>
          <p:nvPr>
            <p:ph type="ctrTitle"/>
          </p:nvPr>
        </p:nvSpPr>
        <p:spPr bwMode="auto">
          <a:xfrm>
            <a:off x="228600" y="304800"/>
            <a:ext cx="8534400" cy="1600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ChangeArrowheads="1" noGrp="1"/>
          </p:cNvSpPr>
          <p:nvPr>
            <p:ph type="subTitle" idx="1"/>
          </p:nvPr>
        </p:nvSpPr>
        <p:spPr bwMode="auto">
          <a:xfrm>
            <a:off x="228600" y="2514600"/>
            <a:ext cx="8534400" cy="1371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66365A5-3691-46DE-8F5C-D0C6A37B5C4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19C60DF-5D50-4FEF-9F60-A1EBCE85D97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9B8CAE9-9B13-4001-8790-31AD5EB25E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21566A4-FAEC-4265-84FE-E2C424A6B3D9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F8D2231-0774-4500-8126-D460CDA6D54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7E94423-B96A-45EF-9446-27AAB519DF4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F024931-3458-4099-816F-01A4A5D50DF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6C72ECF-6CD6-4ADB-B607-C1EC2CCC0CF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3CE5A179-C5C5-45C5-B953-FAD056DD239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C03C343-F250-405A-B47F-4A4FC6989C0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61C943B-34B3-4013-91E7-488E36BCEAD9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7FC5A0D-CEF2-4E73-BD7D-533D00A7099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D4A3FF9-4A6A-441B-86EB-4CC63328E192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169B903-F79E-4158-9275-8151FE4EE736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762A8B1-B684-4CBB-8E07-1BDF011E2198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B717CEF-6EC8-42D4-984B-E2F7A7666DA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B54A7E7-2947-416C-9235-6E6445189933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2887BDF-8028-44EE-9132-EC52046CF36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DA95EE7-4EC5-433F-8B76-D3BD555C5A2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307AC0C-62E3-4E19-8E1D-6DFEADCCA7C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CC66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32" name="Picture 8" descr="AWV00007"/>
          <p:cNvPicPr>
            <a:picLocks noChangeAspect="1" noChangeArrowheads="1"/>
          </p:cNvPicPr>
          <p:nvPr/>
        </p:nvPicPr>
        <p:blipFill>
          <a:blip r:embed="rId13"/>
          <a:stretch/>
        </p:blipFill>
        <p:spPr bwMode="auto">
          <a:xfrm>
            <a:off x="5549900" y="5715000"/>
            <a:ext cx="3594100" cy="114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Rectangle 3"/>
          <p:cNvSpPr>
            <a:spLocks noChangeArrowheads="1"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ChangeArrowheads="1"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>
              <a:defRPr sz="1400"/>
            </a:lvl1pPr>
          </a:lstStyle>
          <a:p>
            <a:pPr>
              <a:defRPr/>
            </a:pPr>
            <a:fld id="{CD091ED9-5476-40B3-8693-3CB0B0A20AD7}" type="datetimeFigureOut">
              <a:rPr lang="ru-RU"/>
              <a:t/>
            </a:fld>
            <a:endParaRPr lang="ru-RU"/>
          </a:p>
        </p:txBody>
      </p:sp>
      <p:sp>
        <p:nvSpPr>
          <p:cNvPr id="1029" name="Rectangle 5"/>
          <p:cNvSpPr>
            <a:spLocks noChangeArrowheads="1"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ChangeArrowheads="1"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r">
              <a:defRPr sz="1400"/>
            </a:lvl1pPr>
          </a:lstStyle>
          <a:p>
            <a:pPr>
              <a:defRPr/>
            </a:pPr>
            <a:fld id="{61FA50E9-0E48-4E62-9E52-71FAA8DFDE8D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2pPr>
      <a:lvl3pPr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3pPr>
      <a:lvl4pPr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4pPr>
      <a:lvl5pPr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5pPr>
      <a:lvl6pPr marL="457200"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6pPr>
      <a:lvl7pPr marL="914400"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7pPr>
      <a:lvl8pPr marL="1371600"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8pPr>
      <a:lvl9pPr marL="1828800" algn="ctr">
        <a:spcBef>
          <a:spcPts val="0"/>
        </a:spcBef>
        <a:spcAft>
          <a:spcPts val="0"/>
        </a:spcAft>
        <a:defRPr sz="4400" b="1">
          <a:solidFill>
            <a:srgbClr val="CC6600"/>
          </a:solidFill>
          <a:latin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lr>
          <a:srgbClr val="CC6600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lr>
          <a:srgbClr val="CC6600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lr>
          <a:srgbClr val="CC66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lr>
          <a:srgbClr val="CC6600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lr>
          <a:srgbClr val="CC66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491880" y="274638"/>
            <a:ext cx="5442570" cy="6226175"/>
          </a:xfrm>
        </p:spPr>
        <p:txBody>
          <a:bodyPr>
            <a:norm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ru-RU" sz="2400">
                <a:solidFill>
                  <a:schemeClr val="tx2">
                    <a:satMod val="130000"/>
                  </a:schemeClr>
                </a:solidFill>
                <a:latin typeface="Arial Black"/>
                <a:cs typeface="Times New Roman"/>
              </a:rPr>
              <a:t>«…умело, умно, мудро, тонко, сердечно прикоснуться к каждой из тысячи граней, найти ту, которая, если её, как алмаз шлифовать, засверкает неповторимым сиянием человеческого таланта, а это сияние принесет человеку личное счастье…»            </a:t>
            </a:r>
            <a:br>
              <a:rPr lang="ru-RU" sz="2400">
                <a:solidFill>
                  <a:schemeClr val="tx2">
                    <a:satMod val="130000"/>
                  </a:schemeClr>
                </a:solidFill>
                <a:latin typeface="Arial Black"/>
                <a:cs typeface="Times New Roman"/>
              </a:rPr>
            </a:br>
            <a:r>
              <a:rPr lang="ru-RU" sz="2400">
                <a:solidFill>
                  <a:schemeClr val="tx2">
                    <a:satMod val="130000"/>
                  </a:schemeClr>
                </a:solidFill>
                <a:latin typeface="Arial Black"/>
                <a:cs typeface="Times New Roman"/>
              </a:rPr>
              <a:t>В.А. Сухомлинский</a:t>
            </a:r>
            <a:r>
              <a:rPr lang="ru-RU" sz="3600">
                <a:solidFill>
                  <a:schemeClr val="tx2">
                    <a:satMod val="130000"/>
                  </a:schemeClr>
                </a:solidFill>
                <a:latin typeface="Times New Roman"/>
                <a:cs typeface="Times New Roman"/>
              </a:rPr>
              <a:t> </a:t>
            </a:r>
            <a:br>
              <a:rPr lang="ru-RU">
                <a:solidFill>
                  <a:schemeClr val="tx2">
                    <a:satMod val="130000"/>
                  </a:schemeClr>
                </a:solidFill>
              </a:rPr>
            </a:br>
            <a:endParaRPr lang="ru-RU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3074" name="Picture 2" descr="H:\фотографии ПОСЛЕДНЕЕ\Фото0885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95536" y="1484784"/>
            <a:ext cx="3618402" cy="48245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106" name="Прямоугольник 1"/>
          <p:cNvSpPr>
            <a:spLocks noChangeArrowheads="1"/>
          </p:cNvSpPr>
          <p:nvPr/>
        </p:nvSpPr>
        <p:spPr bwMode="auto">
          <a:xfrm>
            <a:off x="395536" y="428625"/>
            <a:ext cx="8462714" cy="529431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9pPr>
          </a:lstStyle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Куклотерапия</a:t>
            </a:r>
            <a:r>
              <a:rPr lang="ru-RU" sz="2000" b="1">
                <a:latin typeface="Times New Roman"/>
                <a:cs typeface="Times New Roman"/>
              </a:rPr>
              <a:t> </a:t>
            </a:r>
            <a:r>
              <a:rPr lang="ru-RU" sz="2000">
                <a:latin typeface="Times New Roman"/>
                <a:cs typeface="Times New Roman"/>
              </a:rPr>
              <a:t>-       Это раздел частной психотерапии (</a:t>
            </a:r>
            <a:r>
              <a:rPr lang="ru-RU" sz="2000">
                <a:latin typeface="Times New Roman"/>
                <a:cs typeface="Times New Roman"/>
              </a:rPr>
              <a:t>арттерапии</a:t>
            </a:r>
            <a:r>
              <a:rPr lang="ru-RU" sz="2000">
                <a:latin typeface="Times New Roman"/>
                <a:cs typeface="Times New Roman"/>
              </a:rPr>
              <a:t>), использующий в качестве основного приема </a:t>
            </a:r>
            <a:r>
              <a:rPr lang="ru-RU" sz="2000">
                <a:latin typeface="Times New Roman"/>
                <a:cs typeface="Times New Roman"/>
              </a:rPr>
              <a:t>психокоррекционного</a:t>
            </a:r>
            <a:r>
              <a:rPr lang="ru-RU" sz="2000">
                <a:latin typeface="Times New Roman"/>
                <a:cs typeface="Times New Roman"/>
              </a:rPr>
              <a:t> воздействия куклу, как промежуточный объект взаимодействия ребенка и взрослого.</a:t>
            </a:r>
            <a:endParaRPr/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  Цель: помочь ликвидировать болезненные переживания, укрепить психическое здоровье, улучшить социальную адаптацию, развить самосознание, разрешить конфликты в условиях коллективной творческой деятельности.</a:t>
            </a:r>
            <a:r>
              <a:rPr lang="ru-RU" sz="2000"/>
              <a:t> </a:t>
            </a:r>
            <a:endParaRPr/>
          </a:p>
          <a:p>
            <a:pPr>
              <a:defRPr/>
            </a:pPr>
            <a:endParaRPr lang="ru-RU" sz="2000"/>
          </a:p>
          <a:p>
            <a:pPr>
              <a:defRPr/>
            </a:pPr>
            <a:endParaRPr lang="ru-RU" sz="2000"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 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 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 </a:t>
            </a:r>
            <a:endParaRPr/>
          </a:p>
        </p:txBody>
      </p:sp>
      <p:pic>
        <p:nvPicPr>
          <p:cNvPr id="47107" name="Picture 2" descr="C:\Documents and Settings\Порошина\Рабочий стол\с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083050" y="2714625"/>
            <a:ext cx="4340225" cy="2786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ChangeArrowheads="1"/>
          </p:cNvSpPr>
          <p:nvPr/>
        </p:nvSpPr>
        <p:spPr bwMode="auto">
          <a:xfrm>
            <a:off x="467545" y="500063"/>
            <a:ext cx="8104956" cy="4246562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9pPr>
          </a:lstStyle>
          <a:p>
            <a:pPr>
              <a:defRPr/>
            </a:pPr>
            <a:endParaRPr lang="ru-RU" sz="1200">
              <a:latin typeface="Arial"/>
              <a:cs typeface="Times New Roman"/>
            </a:endParaRPr>
          </a:p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Песочная терапия</a:t>
            </a:r>
            <a:endParaRPr/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    Игры с песком и водой широко используются в работе с детьми с ОВЗ для формирования и развития пространственно-количественных представлений, для развития мелкой моторики</a:t>
            </a:r>
            <a:r>
              <a:rPr lang="ru-RU" sz="2000"/>
              <a:t> </a:t>
            </a:r>
            <a:r>
              <a:rPr lang="ru-RU" sz="2000">
                <a:latin typeface="Times New Roman"/>
                <a:cs typeface="Times New Roman"/>
              </a:rPr>
              <a:t>Песок обладает замечательным свойством «заземлять» негативную психическую энергию.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 </a:t>
            </a:r>
            <a:endParaRPr/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 </a:t>
            </a:r>
            <a:endParaRPr/>
          </a:p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Arial"/>
            </a:endParaRPr>
          </a:p>
        </p:txBody>
      </p:sp>
      <p:pic>
        <p:nvPicPr>
          <p:cNvPr id="48131" name="Picture 4" descr="C:\Documents and Settings\Порошина\Рабочий стол\п1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2268538" y="2781300"/>
            <a:ext cx="4724399" cy="354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154" name="Прямоугольник 2"/>
          <p:cNvSpPr>
            <a:spLocks noChangeArrowheads="1"/>
          </p:cNvSpPr>
          <p:nvPr/>
        </p:nvSpPr>
        <p:spPr bwMode="auto">
          <a:xfrm>
            <a:off x="251520" y="188913"/>
            <a:ext cx="8641655" cy="27701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9pPr>
          </a:lstStyle>
          <a:p>
            <a:pPr>
              <a:defRPr/>
            </a:pPr>
            <a:r>
              <a:rPr lang="ru-RU" sz="2000" b="1">
                <a:latin typeface="Times New Roman"/>
                <a:cs typeface="Times New Roman"/>
              </a:rPr>
              <a:t>  </a:t>
            </a:r>
            <a:r>
              <a:rPr lang="ru-RU" sz="2400" b="1">
                <a:latin typeface="Arial"/>
              </a:rPr>
              <a:t>Сказкотерапия</a:t>
            </a:r>
            <a:r>
              <a:rPr lang="ru-RU" sz="2400" b="1">
                <a:latin typeface="Arial"/>
              </a:rPr>
              <a:t> </a:t>
            </a:r>
            <a:endParaRPr/>
          </a:p>
          <a:p>
            <a:pPr>
              <a:defRPr/>
            </a:pPr>
            <a:r>
              <a:rPr lang="ru-RU" sz="2400" b="1">
                <a:latin typeface="Arial"/>
              </a:rPr>
              <a:t>      Дети – профессиональные режиссеры.</a:t>
            </a:r>
            <a:endParaRPr/>
          </a:p>
          <a:p>
            <a:pPr>
              <a:defRPr/>
            </a:pPr>
            <a:r>
              <a:rPr lang="ru-RU" sz="2400" b="1">
                <a:latin typeface="Arial"/>
              </a:rPr>
              <a:t>       Это психотерапия и </a:t>
            </a:r>
            <a:r>
              <a:rPr lang="ru-RU" sz="2400" b="1">
                <a:latin typeface="Arial"/>
              </a:rPr>
              <a:t>психокоррекция</a:t>
            </a:r>
            <a:r>
              <a:rPr lang="ru-RU" sz="2400" b="1">
                <a:latin typeface="Arial"/>
              </a:rPr>
              <a:t>, образность и метафоричность языка, психологическая защищенность.</a:t>
            </a:r>
            <a:endParaRPr/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 </a:t>
            </a:r>
            <a:endParaRPr lang="ru-RU"/>
          </a:p>
        </p:txBody>
      </p:sp>
      <p:pic>
        <p:nvPicPr>
          <p:cNvPr id="49155" name="Picture 2" descr="C:\Documents and Settings\Порошина\Рабочий стол\с1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000500" y="2357438"/>
            <a:ext cx="4357688" cy="3965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178" name="Содержимое 2"/>
          <p:cNvSpPr>
            <a:spLocks noGrp="1"/>
          </p:cNvSpPr>
          <p:nvPr>
            <p:ph idx="1"/>
          </p:nvPr>
        </p:nvSpPr>
        <p:spPr bwMode="auto">
          <a:xfrm>
            <a:off x="467544" y="1052736"/>
            <a:ext cx="8466906" cy="5195664"/>
          </a:xfrm>
        </p:spPr>
        <p:txBody>
          <a:bodyPr/>
          <a:lstStyle/>
          <a:p>
            <a:pPr>
              <a:buFont typeface="Wingdings 2"/>
              <a:buNone/>
              <a:defRPr/>
            </a:pPr>
            <a:r>
              <a:rPr lang="ru-RU" sz="2600" b="1">
                <a:latin typeface="Times New Roman"/>
                <a:cs typeface="Times New Roman"/>
              </a:rPr>
              <a:t>	Личностно – ориентированные</a:t>
            </a:r>
            <a:r>
              <a:rPr lang="ru-RU" sz="2600">
                <a:latin typeface="Times New Roman"/>
                <a:cs typeface="Times New Roman"/>
              </a:rPr>
              <a:t> </a:t>
            </a:r>
            <a:r>
              <a:rPr lang="ru-RU" sz="2600" b="1">
                <a:latin typeface="Times New Roman"/>
                <a:cs typeface="Times New Roman"/>
              </a:rPr>
              <a:t>технологии</a:t>
            </a:r>
            <a:r>
              <a:rPr lang="ru-RU" sz="2600">
                <a:latin typeface="Times New Roman"/>
                <a:cs typeface="Times New Roman"/>
              </a:rPr>
              <a:t> обучения и воспитания-  в центре их внимания неповторимая личность, стремящаяся к реализации своих возможностей и способная на ответственный выбор в разнообразных жизненных ситуациях. </a:t>
            </a:r>
            <a:endParaRPr/>
          </a:p>
          <a:p>
            <a:pPr>
              <a:defRPr/>
            </a:pPr>
            <a:r>
              <a:rPr lang="ru-RU" sz="2600" b="1">
                <a:latin typeface="Times New Roman"/>
                <a:cs typeface="Times New Roman"/>
              </a:rPr>
              <a:t>Цель</a:t>
            </a:r>
            <a:r>
              <a:rPr lang="ru-RU" sz="2600">
                <a:latin typeface="Times New Roman"/>
                <a:cs typeface="Times New Roman"/>
              </a:rPr>
              <a:t> технологии личностно-ориентированного обучения – максимальное развитие (а не формирование заранее заданных) индивидуальных познавательных способностей ребенка на основе использования имеющегося у него опыта жизнедеятельности.</a:t>
            </a:r>
            <a:endParaRPr/>
          </a:p>
          <a:p>
            <a:pPr>
              <a:defRPr/>
            </a:pPr>
            <a:endParaRPr lang="ru-RU" sz="2600">
              <a:latin typeface="Times New Roman"/>
              <a:cs typeface="Times New Roman"/>
            </a:endParaRPr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02" name="Содержимое 2"/>
          <p:cNvSpPr>
            <a:spLocks noGrp="1"/>
          </p:cNvSpPr>
          <p:nvPr>
            <p:ph idx="1"/>
          </p:nvPr>
        </p:nvSpPr>
        <p:spPr bwMode="auto">
          <a:xfrm>
            <a:off x="323528" y="428625"/>
            <a:ext cx="8610922" cy="5819775"/>
          </a:xfrm>
        </p:spPr>
        <p:txBody>
          <a:bodyPr/>
          <a:lstStyle/>
          <a:p>
            <a:pPr>
              <a:buFont typeface="Wingdings 2"/>
              <a:buNone/>
              <a:defRPr/>
            </a:pPr>
            <a:r>
              <a:rPr lang="ru-RU" b="1"/>
              <a:t>	</a:t>
            </a:r>
            <a:r>
              <a:rPr lang="ru-RU" b="1">
                <a:latin typeface="Times New Roman"/>
                <a:cs typeface="Times New Roman"/>
              </a:rPr>
              <a:t>Педагогика сотрудничества</a:t>
            </a:r>
            <a:r>
              <a:rPr lang="ru-RU">
                <a:latin typeface="Times New Roman"/>
                <a:cs typeface="Times New Roman"/>
              </a:rPr>
              <a:t> </a:t>
            </a:r>
            <a:endParaRPr/>
          </a:p>
          <a:p>
            <a:pPr>
              <a:buFont typeface="Wingdings 2"/>
              <a:buNone/>
              <a:defRPr/>
            </a:pPr>
            <a:r>
              <a:rPr lang="ru-RU" b="1" i="1"/>
              <a:t>  </a:t>
            </a:r>
            <a:r>
              <a:rPr lang="ru-RU" sz="2800">
                <a:latin typeface="Times New Roman"/>
                <a:cs typeface="Times New Roman"/>
              </a:rPr>
              <a:t>предполагает гуманное отношение к детям, которое включает: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заинтересованность педагога в их судьбе;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сотрудничество, общение, 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отсутствие принуждения, наказания, оценивания, запретов, угнетающих личность; 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отношение к ребенку как к уникальной личности («в каждом ребенке – чудо»); 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терпимость к детским недостаткам, веру в ребенка и в его силы («все дети талантливы»).</a:t>
            </a:r>
            <a:endParaRPr/>
          </a:p>
          <a:p>
            <a:pPr>
              <a:defRPr/>
            </a:pP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1435100" y="285750"/>
            <a:ext cx="7499350" cy="5962650"/>
          </a:xfrm>
        </p:spPr>
        <p:txBody>
          <a:bodyPr>
            <a:normAutofit fontScale="92500"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/>
              <a:t>Игровые технологии</a:t>
            </a:r>
            <a:r>
              <a:rPr lang="ru-RU"/>
              <a:t> 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   обладают средствами, активизирующими и интенсифицирующими деятельность учащихся. В их основу положена педагогическая игра как основной вид деятельности, направленный на усвоение общественного опыта.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sz="2800">
                <a:latin typeface="Times New Roman"/>
                <a:cs typeface="Times New Roman"/>
              </a:rPr>
              <a:t>		Педагогическая игра обладает существенным признаком – четко поставленной целью обучения и соответствующим ей педагогическим результатом, которые могут быть обоснованы, выделены в явном виде и характеризуются учебно-познавательной направленностью. 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endParaRPr lang="ru-RU" sz="2800">
              <a:latin typeface="Times New Roman"/>
              <a:cs typeface="Times New Roman"/>
            </a:endParaRPr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67544" y="428625"/>
            <a:ext cx="8466906" cy="5819775"/>
          </a:xfrm>
        </p:spPr>
        <p:txBody>
          <a:bodyPr>
            <a:normAutofit fontScale="85000" lnSpcReduction="20000"/>
          </a:bodyPr>
          <a:lstStyle/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b="1"/>
              <a:t>	</a:t>
            </a:r>
            <a:r>
              <a:rPr lang="ru-RU" b="1">
                <a:latin typeface="Times New Roman"/>
                <a:cs typeface="Times New Roman"/>
              </a:rPr>
              <a:t>Информационные технологии – 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b="1">
                <a:latin typeface="Times New Roman"/>
                <a:cs typeface="Times New Roman"/>
              </a:rPr>
              <a:t> </a:t>
            </a:r>
            <a:r>
              <a:rPr lang="ru-RU">
                <a:latin typeface="Times New Roman"/>
                <a:cs typeface="Times New Roman"/>
              </a:rPr>
              <a:t>это технологии, использующие специальные технические информационные средства (ЭВМ, аудио, кино, видео).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>
                <a:latin typeface="Times New Roman"/>
                <a:cs typeface="Times New Roman"/>
              </a:rPr>
              <a:t>		Цели новых информационных технологий: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>
                <a:latin typeface="Times New Roman"/>
                <a:cs typeface="Times New Roman"/>
              </a:rPr>
              <a:t>Формирование умений работать с информацией, развитие коммуникативных способностей.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>
                <a:latin typeface="Times New Roman"/>
                <a:cs typeface="Times New Roman"/>
              </a:rPr>
              <a:t>Подготовка личности «информационного общества».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>
                <a:latin typeface="Times New Roman"/>
                <a:cs typeface="Times New Roman"/>
              </a:rPr>
              <a:t>Предоставление ребенку возможности для усвоения такого объема учебного материала, сколько он может усвоить.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>
                <a:latin typeface="Times New Roman"/>
                <a:cs typeface="Times New Roman"/>
              </a:rPr>
              <a:t>Формирование у детей исследовательских умений, умений принимать оптимальные решения.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b="1">
                <a:latin typeface="Times New Roman"/>
                <a:cs typeface="Times New Roman"/>
              </a:rPr>
              <a:t> 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800" b="1">
                <a:solidFill>
                  <a:schemeClr val="tx2">
                    <a:satMod val="130000"/>
                  </a:schemeClr>
                </a:solidFill>
                <a:latin typeface="Arial Black"/>
                <a:cs typeface="Times New Roman"/>
              </a:rPr>
              <a:t>Рекомендации педагогу по  проблеме социально-педагогической поддержки развития личности ребенка с ОВЗ</a:t>
            </a:r>
            <a:endParaRPr lang="ru-RU" sz="2800" b="1">
              <a:solidFill>
                <a:schemeClr val="tx2">
                  <a:satMod val="130000"/>
                </a:schemeClr>
              </a:solidFill>
              <a:latin typeface="Arial Black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23528" y="1916113"/>
            <a:ext cx="8610922" cy="4332287"/>
          </a:xfrm>
        </p:spPr>
        <p:txBody>
          <a:bodyPr>
            <a:normAutofit fontScale="92500" lnSpcReduction="10000"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/>
              <a:t>1.Относитесь к ребенку спокойно и доброжелательно, так же, как к другим детям.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/>
              <a:t>2.Учитывайте индивидуальные возможности и особенности ребенка при выборе форм, методов, приемов работы на занятии.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/>
              <a:t>3.Сравнивайте ребенка с ним самим, а не с другими детьми.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67544" y="332656"/>
            <a:ext cx="8466906" cy="6239594"/>
          </a:xfrm>
        </p:spPr>
        <p:txBody>
          <a:bodyPr>
            <a:normAutofit fontScale="92500" lnSpcReduction="20000"/>
          </a:bodyPr>
          <a:lstStyle/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/>
              <a:t>4.Создавайте у ребенка субъективное переживание успеха.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b="1"/>
              <a:t>	</a:t>
            </a:r>
            <a:r>
              <a:rPr lang="ru-RU" sz="2600" b="1"/>
              <a:t>Приемы: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Снятие страха - «Ничего страшного...»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Скрытая инструкция - «Ты же помнишь, что...»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Авансирование - «У тебя получится...», «Ты сможешь...»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Говорите это искренне и уверенно.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Усиление мотива - «Нам это нужно для...»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(«Будешь лучше читать, сможешь найти в книге ответы на свои вопросы»).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Педагогическое внушение - «Приступай же...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Высокая оценка детали - «Вот эта часть у тебя получилась замечательно...»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600" b="1"/>
              <a:t>(«Сегодня ты хорошо рассказал о..., отвечал на вопросы и т.д.»)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 sz="2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251520" y="357188"/>
            <a:ext cx="8682930" cy="5891212"/>
          </a:xfrm>
        </p:spPr>
        <p:txBody>
          <a:bodyPr>
            <a:normAutofit fontScale="92500"/>
          </a:bodyPr>
          <a:lstStyle/>
          <a:p>
            <a:pPr marL="640080" lvl="1" indent="-237744">
              <a:spcAft>
                <a:spcPts val="0"/>
              </a:spcAft>
              <a:buFont typeface="Verdana"/>
              <a:buNone/>
              <a:defRPr/>
            </a:pPr>
            <a:r>
              <a:rPr lang="ru-RU" b="1" i="1"/>
              <a:t>5.Помогайте ребенку почувствовать свою интеллектуальную состоятельность.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sz="2800" b="1"/>
              <a:t>    Приемы:	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/>
              <a:t>Отмечайте достижения ребенка, а не неудачи.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/>
              <a:t>Делайте ошибки нормальным и нужным явлением.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/>
              <a:t>Формируйте веру в успех.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/>
              <a:t>Концентрируйте внимание на уже достигнутых в прошлом успехах (на прошлом занятии ты смог сделать..., сможешь и сейчас).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/>
              <a:t>6. Дайте, ребенку возможность делать выбор, решать самому, высказывать свою точку зрения.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 sz="280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 sz="2800"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042988" y="274638"/>
            <a:ext cx="7891462" cy="993775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2800" b="1">
                <a:solidFill>
                  <a:schemeClr val="tx1"/>
                </a:solidFill>
                <a:latin typeface="Georgia"/>
              </a:rPr>
              <a:t>8 принципов инклюзивного образования: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179512" y="1125539"/>
            <a:ext cx="8964488" cy="4751734"/>
          </a:xfrm>
        </p:spPr>
        <p:txBody>
          <a:bodyPr>
            <a:noAutofit/>
          </a:bodyPr>
          <a:lstStyle/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Ценность человека не зависит от его способностей и достижений;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Каждый человек способен чувствовать и думать;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Каждый человек имеет право на общение и на то, чтобы быть услышанным;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Все люди нуждаются друг в друге;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Подлинное образование может осуществляться только в контексте реальных взаимоотношений;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Все люди нуждаются в поддержке и дружбе ровесников;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Для всех обучающихся достижение прогресса скорее может быть в том, что они могут делать, чем в том, что не могут;</a:t>
            </a:r>
            <a:endParaRPr/>
          </a:p>
          <a:p>
            <a:pPr marL="596646" indent="-514350">
              <a:lnSpc>
                <a:spcPct val="12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1800" b="1">
                <a:latin typeface="Arial Black"/>
              </a:rPr>
              <a:t>Разнообразие усиливает все стороны жизни человека.</a:t>
            </a:r>
            <a:endParaRPr lang="ru-RU" sz="1800">
              <a:latin typeface="Arial Blac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 bwMode="auto">
          <a:xfrm>
            <a:off x="971550" y="620713"/>
            <a:ext cx="8172450" cy="6121400"/>
          </a:xfrm>
        </p:spPr>
        <p:txBody>
          <a:bodyPr/>
          <a:lstStyle/>
          <a:p>
            <a:pPr marL="80963" indent="0">
              <a:lnSpc>
                <a:spcPct val="120000"/>
              </a:lnSpc>
              <a:buFont typeface="Wingdings 2"/>
              <a:buNone/>
              <a:defRPr/>
            </a:pPr>
            <a:r>
              <a:rPr lang="ru-RU" b="1" i="1">
                <a:latin typeface="Georgia"/>
              </a:rPr>
              <a:t>Дети с ограниченными возможностями здоровья (ОВЗ) – дети, состояние здоровья которых препятствует освоению образовательных программ вне специальных условий обучения и воспитания.</a:t>
            </a:r>
            <a:endParaRPr lang="ru-RU">
              <a:latin typeface="Arial Black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00113" y="381000"/>
            <a:ext cx="8015287" cy="6019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3500" b="1">
                <a:latin typeface="Arial Black"/>
              </a:rPr>
              <a:t>Цель работы с детьми с ОВЗ:</a:t>
            </a:r>
            <a:endParaRPr lang="ru-RU" sz="3500">
              <a:latin typeface="Arial Black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/>
              <a:t> </a:t>
            </a:r>
            <a:r>
              <a:rPr lang="ru-RU" b="1">
                <a:latin typeface="Arial Black"/>
                <a:cs typeface="Times New Roman"/>
              </a:rPr>
              <a:t>создание оптимальных психолого- педагогических условий для усвоения детьми </a:t>
            </a:r>
            <a:r>
              <a:rPr lang="ru-RU" b="1">
                <a:latin typeface="Arial Black"/>
                <a:cs typeface="Times New Roman"/>
              </a:rPr>
              <a:t>соответствующих образовательных программ, </a:t>
            </a:r>
            <a:r>
              <a:rPr lang="ru-RU" b="1">
                <a:latin typeface="Arial Black"/>
                <a:cs typeface="Times New Roman"/>
              </a:rPr>
              <a:t>социальной </a:t>
            </a:r>
            <a:r>
              <a:rPr lang="ru-RU" b="1">
                <a:latin typeface="Arial Black"/>
                <a:cs typeface="Times New Roman"/>
              </a:rPr>
              <a:t>адаптации обучающихся</a:t>
            </a:r>
            <a:r>
              <a:rPr lang="ru-RU" b="1">
                <a:latin typeface="Times New Roman"/>
                <a:cs typeface="Times New Roman"/>
              </a:rPr>
              <a:t>.</a:t>
            </a:r>
            <a:endParaRPr lang="ru-RU" b="1">
              <a:latin typeface="Times New Roman"/>
              <a:cs typeface="Times New Roman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>
              <a:latin typeface="Bookman Old Style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323528" y="428625"/>
            <a:ext cx="8712968" cy="572464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9pPr>
          </a:lstStyle>
          <a:p>
            <a:pPr algn="ctr">
              <a:defRPr/>
            </a:pPr>
            <a:r>
              <a:rPr lang="ru-RU" sz="2400" b="1">
                <a:latin typeface="Arial Black"/>
                <a:cs typeface="Times New Roman"/>
              </a:rPr>
              <a:t>Особое внимание направляется на:</a:t>
            </a:r>
            <a:endParaRPr/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>
                <a:latin typeface="Times New Roman"/>
                <a:cs typeface="Times New Roman"/>
              </a:rPr>
              <a:t> </a:t>
            </a:r>
            <a:r>
              <a:rPr lang="ru-RU">
                <a:latin typeface="Arial Black"/>
                <a:cs typeface="Times New Roman"/>
              </a:rPr>
              <a:t>интеграцию детей с ограниченными возможностями здоровья в среду здоровых сверстников;</a:t>
            </a:r>
            <a:endParaRPr/>
          </a:p>
          <a:p>
            <a:pPr>
              <a:defRPr/>
            </a:pPr>
            <a:endParaRPr lang="ru-RU">
              <a:latin typeface="Arial Black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>
                <a:latin typeface="Arial Black"/>
                <a:cs typeface="Times New Roman"/>
              </a:rPr>
              <a:t> </a:t>
            </a:r>
            <a:r>
              <a:rPr lang="ru-RU">
                <a:latin typeface="Arial Black"/>
                <a:cs typeface="Times New Roman"/>
              </a:rPr>
              <a:t>допрофессиональную</a:t>
            </a:r>
            <a:r>
              <a:rPr lang="ru-RU">
                <a:latin typeface="Arial Black"/>
                <a:cs typeface="Times New Roman"/>
              </a:rPr>
              <a:t> подготовку детей с ОВЗ в целях обеспечения их социальной защищенности;</a:t>
            </a:r>
            <a:endParaRPr/>
          </a:p>
          <a:p>
            <a:pPr>
              <a:defRPr/>
            </a:pPr>
            <a:endParaRPr lang="ru-RU">
              <a:latin typeface="Arial Black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>
                <a:latin typeface="Arial Black"/>
                <a:cs typeface="Times New Roman"/>
              </a:rPr>
              <a:t> разработку системы мер по активизации работы с детьми с ОВЗ в образовательных учреждениях;</a:t>
            </a:r>
            <a:endParaRPr/>
          </a:p>
          <a:p>
            <a:pPr>
              <a:defRPr/>
            </a:pPr>
            <a:endParaRPr lang="ru-RU">
              <a:latin typeface="Arial Black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>
                <a:latin typeface="Arial Black"/>
                <a:cs typeface="Times New Roman"/>
              </a:rPr>
              <a:t> усиление взаимодействия образовательных учреждений с семьями детей с ОВЗ;</a:t>
            </a:r>
            <a:endParaRPr/>
          </a:p>
          <a:p>
            <a:pPr>
              <a:buFont typeface="Arial"/>
              <a:buChar char="•"/>
              <a:defRPr/>
            </a:pPr>
            <a:endParaRPr lang="ru-RU">
              <a:latin typeface="Arial Black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>
                <a:latin typeface="Arial Black"/>
                <a:cs typeface="Times New Roman"/>
              </a:rPr>
              <a:t> активное вовлечение детей с ОВЗ в подготовку и проведение массовых мероприятий с учащимися, участие в конкурсах, смотрах, фестивалях, соревнованиях, олимпиадах и других формах дополнительного образования на муниципальном, федеральном и международном уровнях.</a:t>
            </a:r>
            <a:endParaRPr/>
          </a:p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 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0" y="228600"/>
            <a:ext cx="9144000" cy="63246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11200" b="1">
                <a:latin typeface="Bookman Old Style"/>
              </a:rPr>
              <a:t>Алгоритм сбора данных о ребенке с ОВЗ:</a:t>
            </a:r>
            <a:endParaRPr lang="ru-RU" sz="11200">
              <a:latin typeface="Times New Roman"/>
              <a:cs typeface="Times New Roman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Times New Roman"/>
                <a:cs typeface="Times New Roman"/>
              </a:rPr>
              <a:t>1</a:t>
            </a:r>
            <a:r>
              <a:rPr lang="ru-RU" sz="9600" b="1">
                <a:latin typeface="Arial"/>
                <a:cs typeface="Arial"/>
              </a:rPr>
              <a:t>. Беседа </a:t>
            </a:r>
            <a:r>
              <a:rPr lang="ru-RU" sz="9600" b="1">
                <a:latin typeface="Arial"/>
                <a:cs typeface="Arial"/>
              </a:rPr>
              <a:t>с </a:t>
            </a:r>
            <a:r>
              <a:rPr lang="ru-RU" sz="9600" b="1">
                <a:latin typeface="Arial"/>
                <a:cs typeface="Arial"/>
              </a:rPr>
              <a:t>родителями, педагогами;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2. </a:t>
            </a:r>
            <a:r>
              <a:rPr lang="ru-RU" sz="9600" b="1">
                <a:latin typeface="Arial"/>
                <a:cs typeface="Arial"/>
              </a:rPr>
              <a:t>И</a:t>
            </a:r>
            <a:r>
              <a:rPr lang="ru-RU" sz="9600" b="1">
                <a:latin typeface="Arial"/>
                <a:cs typeface="Arial"/>
              </a:rPr>
              <a:t>зучение </a:t>
            </a:r>
            <a:r>
              <a:rPr lang="ru-RU" sz="9600" b="1">
                <a:latin typeface="Arial"/>
                <a:cs typeface="Arial"/>
              </a:rPr>
              <a:t>медицинской карты ребенка;</a:t>
            </a:r>
            <a:endParaRPr/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3. </a:t>
            </a:r>
            <a:r>
              <a:rPr lang="ru-RU" sz="9600" b="1">
                <a:latin typeface="Arial"/>
                <a:cs typeface="Arial"/>
              </a:rPr>
              <a:t>О</a:t>
            </a:r>
            <a:r>
              <a:rPr lang="ru-RU" sz="9600" b="1">
                <a:latin typeface="Arial"/>
                <a:cs typeface="Arial"/>
              </a:rPr>
              <a:t>бследование </a:t>
            </a:r>
            <a:r>
              <a:rPr lang="ru-RU" sz="9600" b="1">
                <a:latin typeface="Arial"/>
                <a:cs typeface="Arial"/>
              </a:rPr>
              <a:t>физического развития;</a:t>
            </a:r>
            <a:endParaRPr/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4. Психологическое и логопедическое обследование: </a:t>
            </a:r>
            <a:r>
              <a:rPr lang="ru-RU" sz="9600" b="1">
                <a:latin typeface="Arial"/>
                <a:cs typeface="Arial"/>
              </a:rPr>
              <a:t>характеристика </a:t>
            </a:r>
            <a:r>
              <a:rPr lang="ru-RU" sz="9600" b="1">
                <a:latin typeface="Arial"/>
                <a:cs typeface="Arial"/>
              </a:rPr>
              <a:t> познавательных </a:t>
            </a:r>
            <a:r>
              <a:rPr lang="ru-RU" sz="9600" b="1">
                <a:latin typeface="Arial"/>
                <a:cs typeface="Arial"/>
              </a:rPr>
              <a:t>психических процессов, </a:t>
            </a:r>
            <a:r>
              <a:rPr lang="ru-RU" sz="9600" b="1">
                <a:latin typeface="Arial"/>
                <a:cs typeface="Arial"/>
              </a:rPr>
              <a:t>развития речи, эмоционально-волевой сферы, мотивации, особенностей общения, принятия помощи, темпа деятельности.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5. Разработка индивидуальной </a:t>
            </a:r>
            <a:r>
              <a:rPr lang="ru-RU" sz="9600" b="1">
                <a:latin typeface="Arial"/>
                <a:cs typeface="Arial"/>
              </a:rPr>
              <a:t>карты развития определенного содержания.</a:t>
            </a:r>
            <a:endParaRPr/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60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27088" y="228600"/>
            <a:ext cx="8316912" cy="632460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11200" b="1">
                <a:latin typeface="Bookman Old Style"/>
              </a:rPr>
              <a:t>Методики</a:t>
            </a:r>
            <a:endParaRPr lang="ru-RU" sz="11200">
              <a:latin typeface="Times New Roman"/>
              <a:cs typeface="Times New Roman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Times New Roman"/>
                <a:cs typeface="Times New Roman"/>
              </a:rPr>
              <a:t>1</a:t>
            </a:r>
            <a:r>
              <a:rPr lang="ru-RU" sz="9600" b="1">
                <a:latin typeface="Arial"/>
                <a:cs typeface="Arial"/>
              </a:rPr>
              <a:t>. Рисунок человека;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2. Рисунок семьи;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3. Несуществующее животное;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9600" b="1">
                <a:latin typeface="Arial"/>
                <a:cs typeface="Arial"/>
              </a:rPr>
              <a:t>4. Рисуночный вариант теста </a:t>
            </a:r>
            <a:r>
              <a:rPr lang="ru-RU" sz="9600" b="1">
                <a:latin typeface="Arial"/>
                <a:cs typeface="Arial"/>
              </a:rPr>
              <a:t>Лускановой</a:t>
            </a:r>
            <a:r>
              <a:rPr lang="ru-RU" sz="9600" b="1">
                <a:latin typeface="Arial"/>
                <a:cs typeface="Arial"/>
              </a:rPr>
              <a:t> Н. Г.</a:t>
            </a:r>
            <a:endParaRPr lang="ru-RU" sz="9600" b="1">
              <a:latin typeface="Arial"/>
              <a:cs typeface="Arial"/>
            </a:endParaRPr>
          </a:p>
          <a:p>
            <a:pPr marL="0" indent="0">
              <a:lnSpc>
                <a:spcPct val="17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60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23528" y="274638"/>
            <a:ext cx="8610922" cy="1930226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3200" b="1">
                <a:solidFill>
                  <a:schemeClr val="tx2">
                    <a:satMod val="130000"/>
                  </a:schemeClr>
                </a:solidFill>
              </a:rPr>
              <a:t>Нетрадиционные методы в коррекционной работе с детьми с ОВЗ</a:t>
            </a:r>
            <a:br>
              <a:rPr lang="ru-RU" sz="3200" b="1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200" b="1">
                <a:solidFill>
                  <a:schemeClr val="tx2">
                    <a:satMod val="130000"/>
                  </a:schemeClr>
                </a:solidFill>
              </a:rPr>
              <a:t>АРТ-ТЕРАПИЯ</a:t>
            </a:r>
            <a:br>
              <a:rPr lang="ru-RU" sz="3200">
                <a:solidFill>
                  <a:schemeClr val="tx2">
                    <a:satMod val="130000"/>
                  </a:schemeClr>
                </a:solidFill>
              </a:rPr>
            </a:br>
            <a:endParaRPr lang="ru-RU" sz="320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23528" y="2420888"/>
            <a:ext cx="8820472" cy="4437112"/>
          </a:xfrm>
        </p:spPr>
        <p:txBody>
          <a:bodyPr>
            <a:normAutofit fontScale="32500" lnSpcReduction="20000"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  </a:t>
            </a:r>
            <a:r>
              <a:rPr lang="ru-RU" sz="7400" b="1">
                <a:latin typeface="Arial Black"/>
                <a:cs typeface="Times New Roman"/>
              </a:rPr>
              <a:t>Изотерапия</a:t>
            </a:r>
            <a:r>
              <a:rPr lang="ru-RU" sz="7400" b="1">
                <a:latin typeface="Arial Black"/>
                <a:cs typeface="Times New Roman"/>
              </a:rPr>
              <a:t>,  работа с пластическими  материалами                                             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7400" b="1">
                <a:latin typeface="Arial Black"/>
                <a:cs typeface="Times New Roman"/>
              </a:rPr>
              <a:t> 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 </a:t>
            </a:r>
            <a:r>
              <a:rPr lang="ru-RU" sz="7400" b="1">
                <a:latin typeface="Arial Black"/>
                <a:cs typeface="Times New Roman"/>
              </a:rPr>
              <a:t>Ароматерапия</a:t>
            </a:r>
            <a:endParaRPr lang="ru-RU" sz="7400" b="1">
              <a:latin typeface="Arial Black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7400" b="1">
                <a:latin typeface="Arial Black"/>
                <a:cs typeface="Times New Roman"/>
              </a:rPr>
              <a:t> 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  Музыкотерапия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7400" b="1">
                <a:latin typeface="Arial Black"/>
                <a:cs typeface="Times New Roman"/>
              </a:rPr>
              <a:t> 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</a:t>
            </a:r>
            <a:r>
              <a:rPr lang="ru-RU" sz="7400" b="1">
                <a:latin typeface="Arial Black"/>
                <a:cs typeface="Times New Roman"/>
              </a:rPr>
              <a:t>Хромотерапия</a:t>
            </a:r>
            <a:r>
              <a:rPr lang="ru-RU" sz="7400" b="1">
                <a:latin typeface="Arial Black"/>
                <a:cs typeface="Times New Roman"/>
              </a:rPr>
              <a:t> или </a:t>
            </a:r>
            <a:r>
              <a:rPr lang="ru-RU" sz="7400" b="1">
                <a:latin typeface="Arial Black"/>
                <a:cs typeface="Times New Roman"/>
              </a:rPr>
              <a:t>Цветотерапия</a:t>
            </a:r>
            <a:endParaRPr lang="ru-RU" sz="7400" b="1">
              <a:latin typeface="Arial Black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7400" b="1">
                <a:latin typeface="Arial Black"/>
                <a:cs typeface="Times New Roman"/>
              </a:rPr>
              <a:t>        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  </a:t>
            </a:r>
            <a:r>
              <a:rPr lang="ru-RU" sz="7400" b="1">
                <a:latin typeface="Arial Black"/>
                <a:cs typeface="Times New Roman"/>
              </a:rPr>
              <a:t>Куклотерапия</a:t>
            </a:r>
            <a:r>
              <a:rPr lang="ru-RU" sz="7400" b="1">
                <a:latin typeface="Arial Black"/>
                <a:cs typeface="Times New Roman"/>
              </a:rPr>
              <a:t> 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7400" b="1">
                <a:latin typeface="Arial Black"/>
                <a:cs typeface="Times New Roman"/>
              </a:rPr>
              <a:t> </a:t>
            </a:r>
            <a:endParaRPr/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 </a:t>
            </a:r>
            <a:r>
              <a:rPr lang="ru-RU" sz="7400" b="1">
                <a:latin typeface="Arial Black"/>
                <a:cs typeface="Times New Roman"/>
              </a:rPr>
              <a:t>Сказкотерапия</a:t>
            </a:r>
            <a:endParaRPr lang="ru-RU" sz="7400" b="1">
              <a:latin typeface="Arial Black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7400" b="1">
              <a:latin typeface="Arial Black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7400" b="1">
                <a:latin typeface="Arial Black"/>
                <a:cs typeface="Times New Roman"/>
              </a:rPr>
              <a:t>    Песочная терапия</a:t>
            </a:r>
            <a:endParaRPr/>
          </a:p>
          <a:p>
            <a:pPr marL="365760" indent="-283464">
              <a:spcAft>
                <a:spcPts val="0"/>
              </a:spcAft>
              <a:buFont typeface="Wingdings 2"/>
              <a:buChar char=""/>
              <a:defRPr/>
            </a:pPr>
            <a:endParaRPr lang="ru-RU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082" name="Прямоугольник 1"/>
          <p:cNvSpPr>
            <a:spLocks noChangeArrowheads="1"/>
          </p:cNvSpPr>
          <p:nvPr/>
        </p:nvSpPr>
        <p:spPr bwMode="auto">
          <a:xfrm>
            <a:off x="323528" y="285750"/>
            <a:ext cx="8463285" cy="100647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Corbel"/>
              </a:defRPr>
            </a:lvl9pPr>
          </a:lstStyle>
          <a:p>
            <a:pPr>
              <a:defRPr/>
            </a:pPr>
            <a:r>
              <a:rPr lang="ru-RU">
                <a:latin typeface="Times New Roman"/>
                <a:cs typeface="Times New Roman"/>
              </a:rPr>
              <a:t> </a:t>
            </a:r>
            <a:r>
              <a:rPr lang="ru-RU" b="1">
                <a:latin typeface="Times New Roman"/>
                <a:cs typeface="Times New Roman"/>
              </a:rPr>
              <a:t>Музыкотерапия</a:t>
            </a:r>
            <a:r>
              <a:rPr lang="ru-RU">
                <a:latin typeface="Times New Roman"/>
                <a:cs typeface="Times New Roman"/>
              </a:rPr>
              <a:t> -  Это лекарство, которое слушают.  Самый большой эффект от музыки – это профилактика и лечение нервно-психических заболеваний.</a:t>
            </a:r>
            <a:endParaRPr/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b="1">
                <a:latin typeface="Times New Roman"/>
                <a:cs typeface="Times New Roman"/>
              </a:rPr>
              <a:t>Цветотерапия</a:t>
            </a:r>
            <a:r>
              <a:rPr lang="ru-RU" b="1">
                <a:latin typeface="Times New Roman"/>
                <a:cs typeface="Times New Roman"/>
              </a:rPr>
              <a:t> </a:t>
            </a:r>
            <a:r>
              <a:rPr lang="ru-RU">
                <a:latin typeface="Times New Roman"/>
                <a:cs typeface="Times New Roman"/>
              </a:rPr>
              <a:t>-  Лечение цветом. Ученые доказали, что, изменяя световой и цветовой режимы, можно воздействовать на функции вегетативной нервной системы, эндокринных желез и другие жизненно важные органы и процессы в организме.</a:t>
            </a:r>
            <a:endParaRPr/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  <a:p>
            <a:pPr>
              <a:defRPr/>
            </a:pPr>
            <a:endParaRPr lang="ru-RU">
              <a:latin typeface="Times New Roman"/>
              <a:cs typeface="Times New Roman"/>
            </a:endParaRPr>
          </a:p>
        </p:txBody>
      </p:sp>
      <p:pic>
        <p:nvPicPr>
          <p:cNvPr id="46083" name="Picture 3" descr="C:\Documents and Settings\Порошина\Рабочий стол\ц1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143250" y="2714625"/>
            <a:ext cx="5446713" cy="3214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Презентация27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0002b260-11c824b8</Template>
  <TotalTime>0</TotalTime>
  <Words>0</Words>
  <Application>r7-office/2024.3.2.622</Application>
  <DocSecurity>0</DocSecurity>
  <PresentationFormat>Экран (4:3)</PresentationFormat>
  <Paragraphs>0</Paragraphs>
  <Slides>19</Slides>
  <Notes>19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Manager/>
  <Company>Ровесник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Технологии работы  с детьми ОВЗ</dc:title>
  <dc:subject/>
  <dc:creator>Татьяна</dc:creator>
  <cp:keywords/>
  <dc:description/>
  <dc:identifier/>
  <dc:language/>
  <cp:lastModifiedBy>Аноним</cp:lastModifiedBy>
  <cp:revision>62</cp:revision>
  <dcterms:created xsi:type="dcterms:W3CDTF">2011-03-25T03:17:16Z</dcterms:created>
  <dcterms:modified xsi:type="dcterms:W3CDTF">2024-12-16T12:04:14Z</dcterms:modified>
  <cp:category/>
  <cp:contentStatus/>
  <cp:version/>
</cp:coreProperties>
</file>