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3" r:id="rId2"/>
    <p:sldId id="257" r:id="rId3"/>
    <p:sldId id="258" r:id="rId4"/>
    <p:sldId id="259" r:id="rId5"/>
    <p:sldId id="261" r:id="rId6"/>
    <p:sldId id="287" r:id="rId7"/>
    <p:sldId id="288" r:id="rId8"/>
    <p:sldId id="260" r:id="rId9"/>
    <p:sldId id="262" r:id="rId10"/>
    <p:sldId id="263" r:id="rId11"/>
    <p:sldId id="286" r:id="rId12"/>
    <p:sldId id="285" r:id="rId13"/>
    <p:sldId id="265" r:id="rId14"/>
    <p:sldId id="267" r:id="rId15"/>
    <p:sldId id="266" r:id="rId16"/>
    <p:sldId id="289" r:id="rId17"/>
    <p:sldId id="269" r:id="rId18"/>
    <p:sldId id="270" r:id="rId19"/>
    <p:sldId id="271" r:id="rId20"/>
    <p:sldId id="272" r:id="rId21"/>
    <p:sldId id="278" r:id="rId22"/>
    <p:sldId id="268" r:id="rId23"/>
    <p:sldId id="277" r:id="rId24"/>
    <p:sldId id="280" r:id="rId25"/>
    <p:sldId id="281" r:id="rId26"/>
    <p:sldId id="273" r:id="rId27"/>
    <p:sldId id="276" r:id="rId28"/>
    <p:sldId id="274" r:id="rId29"/>
    <p:sldId id="275" r:id="rId30"/>
    <p:sldId id="279" r:id="rId31"/>
    <p:sldId id="282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60" d="100"/>
          <a:sy n="60" d="100"/>
        </p:scale>
        <p:origin x="4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18AD1-6A65-4AF8-B585-9B47B4562F35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573B3D1-6B5D-4362-9DCC-C7132CFE4E3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936" y="1366685"/>
            <a:ext cx="102943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/>
                </a:solidFill>
              </a:rPr>
              <a:t>    </a:t>
            </a: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Читательская </a:t>
            </a: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грамотность как </a:t>
            </a: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              достижения </a:t>
            </a: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предметных результатов </a:t>
            </a: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ООП</a:t>
            </a:r>
          </a:p>
          <a:p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Работа </a:t>
            </a: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текстом по всем учебных предметам</a:t>
            </a:r>
            <a:endParaRPr lang="ru-RU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523" y="3438218"/>
            <a:ext cx="5869858" cy="3301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3137" y="5021179"/>
            <a:ext cx="5342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Подготовила: </a:t>
            </a:r>
            <a:r>
              <a:rPr lang="ru-RU" sz="2400" b="1" dirty="0" err="1" smtClean="0"/>
              <a:t>Абселямова</a:t>
            </a:r>
            <a:r>
              <a:rPr lang="ru-RU" sz="2400" b="1" dirty="0" smtClean="0"/>
              <a:t> С.М., </a:t>
            </a:r>
          </a:p>
          <a:p>
            <a:r>
              <a:rPr lang="ru-RU" sz="2400" b="1" dirty="0" smtClean="0"/>
              <a:t>учитель русского языка и литературы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27354" y="1641986"/>
            <a:ext cx="105008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«Читать  - это еще ничего не значит;  что читать и как понимать прочитанное  - вот в чем главное».</a:t>
            </a:r>
          </a:p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    К.Д.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Ушинский</a:t>
            </a:r>
          </a:p>
          <a:p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«Чтение  - это окошко, через которое дети видят и познают мир и самих себя».</a:t>
            </a:r>
          </a:p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В.А. Сухомлинский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5006" y="624110"/>
            <a:ext cx="10039605" cy="94905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Приказ Министерства просвещения РФ от 31 мая 2021 №287</a:t>
            </a:r>
            <a:b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«Об утверждении ФГОС ООО»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9432" y="1818968"/>
            <a:ext cx="11395587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ФГОС ООО от 2021 года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закреплено обеспечение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возможности: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формирования функциональной грамотности обучающихся (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способности решать учебные задачи 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жизненные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проблемные ситуации на основе сформированных предметных, метапредметных и универсальных способов деятельности), включающей овладение ключевыми компетенциями, составляющими основу готовности к успешному взаимодействию с изменяющимся миром и дальнейшему успешному образованию и ориентации в мире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профессий.</a:t>
            </a:r>
          </a:p>
          <a:p>
            <a:pPr>
              <a:lnSpc>
                <a:spcPct val="150000"/>
              </a:lnSpc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Особая </a:t>
            </a: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роль в обновленных ФГОС отводится достижению метапредметных результатов, включающих такие умения, как овладение навыками работы с информацией: восприятие и создание информационных текстов в различных форматах, в том числе цифровых, с учетом назначения информации и ее целевой аудитории. </a:t>
            </a:r>
          </a:p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2" y="459659"/>
            <a:ext cx="10229916" cy="5754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4335" y="314632"/>
            <a:ext cx="1058934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Чтение </a:t>
            </a:r>
            <a:r>
              <a:rPr lang="ru-RU" dirty="0" smtClean="0"/>
              <a:t>– это самостоятельный вид речевой деятельности. Оно занимает одно из главных мест по использованию и важности, так как на основе чтения происходит и развитие продуктивных навыков - говорения и письма.</a:t>
            </a:r>
          </a:p>
          <a:p>
            <a:endParaRPr lang="ru-RU" dirty="0" smtClean="0"/>
          </a:p>
          <a:p>
            <a:r>
              <a:rPr lang="ru-RU" b="1" dirty="0" smtClean="0"/>
              <a:t>Читательская грамотность</a:t>
            </a:r>
            <a:r>
              <a:rPr lang="ru-RU" dirty="0" smtClean="0"/>
              <a:t> – способность человека понимать и использовать письменные тексты, размышлять о них и заниматься чтением для того, чтобы достигать своих целей, расширять свои знания и возможности, участвовать в социальной жизни.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Универсальность                  Когнитивный фундамент           Метапредметных эффект               </a:t>
            </a:r>
          </a:p>
          <a:p>
            <a:r>
              <a:rPr lang="ru-RU" i="1" dirty="0" smtClean="0"/>
              <a:t>учебники, задания,             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развития             способствует формированию</a:t>
            </a:r>
          </a:p>
          <a:p>
            <a:r>
              <a:rPr lang="ru-RU" i="1" dirty="0" smtClean="0"/>
              <a:t>инструкции, диаграммы,  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предметных компетенций      умений учиться </a:t>
            </a:r>
            <a:r>
              <a:rPr lang="ru-RU" i="1" dirty="0" smtClean="0"/>
              <a:t>(работать с </a:t>
            </a:r>
          </a:p>
          <a:p>
            <a:r>
              <a:rPr lang="ru-RU" i="1" dirty="0"/>
              <a:t>н</a:t>
            </a:r>
            <a:r>
              <a:rPr lang="ru-RU" i="1" dirty="0" smtClean="0"/>
              <a:t>аучные статьи,                     (логика в математике,             информацией, планировать,  </a:t>
            </a:r>
          </a:p>
          <a:p>
            <a:r>
              <a:rPr lang="ru-RU" i="1" dirty="0"/>
              <a:t>н</a:t>
            </a:r>
            <a:r>
              <a:rPr lang="ru-RU" i="1" dirty="0" smtClean="0"/>
              <a:t>ормативные документы     анализ текстов в русском      оценивать результаты) </a:t>
            </a:r>
          </a:p>
          <a:p>
            <a:r>
              <a:rPr lang="ru-RU" i="1" dirty="0"/>
              <a:t> </a:t>
            </a:r>
            <a:r>
              <a:rPr lang="ru-RU" i="1" dirty="0" smtClean="0"/>
              <a:t>                                                 языке и литературе, общее </a:t>
            </a:r>
          </a:p>
          <a:p>
            <a:r>
              <a:rPr lang="ru-RU" i="1" dirty="0"/>
              <a:t> </a:t>
            </a:r>
            <a:r>
              <a:rPr lang="ru-RU" i="1" dirty="0" smtClean="0"/>
              <a:t>                                                 понимание текста в ИЯ,</a:t>
            </a:r>
          </a:p>
          <a:p>
            <a:r>
              <a:rPr lang="ru-RU" i="1" dirty="0" smtClean="0"/>
              <a:t>                                                  аргументация в общество- </a:t>
            </a:r>
          </a:p>
          <a:p>
            <a:r>
              <a:rPr lang="ru-RU" i="1" dirty="0"/>
              <a:t> </a:t>
            </a:r>
            <a:r>
              <a:rPr lang="ru-RU" i="1" dirty="0" smtClean="0"/>
              <a:t>                                                 знании, анализ источников в</a:t>
            </a:r>
          </a:p>
          <a:p>
            <a:r>
              <a:rPr lang="ru-RU" i="1" dirty="0"/>
              <a:t> </a:t>
            </a:r>
            <a:r>
              <a:rPr lang="ru-RU" i="1" dirty="0" smtClean="0"/>
              <a:t>                                                 истории, инструкции, научные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ru-RU" i="1" dirty="0"/>
              <a:t> </a:t>
            </a:r>
            <a:r>
              <a:rPr lang="ru-RU" i="1" dirty="0" smtClean="0"/>
              <a:t>                                                 статьи в физике, биологии, химии,</a:t>
            </a:r>
          </a:p>
          <a:p>
            <a:r>
              <a:rPr lang="ru-RU" i="1" dirty="0"/>
              <a:t> </a:t>
            </a:r>
            <a:r>
              <a:rPr lang="ru-RU" i="1" dirty="0" smtClean="0"/>
              <a:t>                                                  ИТ)   </a:t>
            </a:r>
            <a:endParaRPr lang="ru-RU" i="1" dirty="0"/>
          </a:p>
        </p:txBody>
      </p:sp>
      <p:sp>
        <p:nvSpPr>
          <p:cNvPr id="3" name="TextBox 2"/>
          <p:cNvSpPr txBox="1"/>
          <p:nvPr/>
        </p:nvSpPr>
        <p:spPr>
          <a:xfrm>
            <a:off x="8123274" y="36788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112679" y="2638243"/>
            <a:ext cx="806245" cy="4326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5657206" y="2638242"/>
            <a:ext cx="816078" cy="4326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9349218" y="2621774"/>
            <a:ext cx="816078" cy="4326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лок-схема: альтернативный процесс 12"/>
          <p:cNvSpPr/>
          <p:nvPr/>
        </p:nvSpPr>
        <p:spPr>
          <a:xfrm>
            <a:off x="1861237" y="1589583"/>
            <a:ext cx="2137273" cy="101355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язык и литература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1861237" y="2625418"/>
            <a:ext cx="2137273" cy="101355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Общество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1839202" y="3647883"/>
            <a:ext cx="2159308" cy="101355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Естественные науки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(биология, химия, физика, география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1839202" y="4714914"/>
            <a:ext cx="2137273" cy="101355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Иностранные языки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1861238" y="5728466"/>
            <a:ext cx="2137273" cy="101355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Технология/ИИТ/Труд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1861237" y="582716"/>
            <a:ext cx="2137273" cy="101355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023691" y="751373"/>
            <a:ext cx="6951644" cy="539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понимание текстовых задач, формулировок, логических рассуждений; перевод текста в математическую модель</a:t>
            </a:r>
            <a:endParaRPr lang="ru-RU" dirty="0"/>
          </a:p>
        </p:txBody>
      </p:sp>
      <p:sp>
        <p:nvSpPr>
          <p:cNvPr id="29" name="Стрелка вправо 28"/>
          <p:cNvSpPr/>
          <p:nvPr/>
        </p:nvSpPr>
        <p:spPr>
          <a:xfrm>
            <a:off x="3998510" y="759988"/>
            <a:ext cx="833609" cy="638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3998510" y="1729648"/>
            <a:ext cx="833609" cy="638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4018707" y="2791570"/>
            <a:ext cx="833609" cy="638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4018707" y="3835167"/>
            <a:ext cx="833609" cy="638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4030029" y="4819571"/>
            <a:ext cx="833609" cy="638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4036455" y="5915752"/>
            <a:ext cx="833609" cy="638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023691" y="1735777"/>
            <a:ext cx="6951644" cy="539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mtClean="0"/>
              <a:t>анализ художественных и научных текстов, аргументация, формирование сочинений</a:t>
            </a:r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957590" y="2753565"/>
            <a:ext cx="7017745" cy="539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критическая оценка исторических источников, работа с документами, построение причинно-следственных связей</a:t>
            </a:r>
            <a:endParaRPr lang="ru-RU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023691" y="3884744"/>
            <a:ext cx="6951644" cy="539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чтение инструкций, научных статей, интерпретация данных и схем, карт</a:t>
            </a:r>
            <a:endParaRPr lang="ru-RU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023691" y="4869148"/>
            <a:ext cx="6951644" cy="539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развитие общего понимания текста, тематическая лексика, перевод</a:t>
            </a:r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023691" y="6014904"/>
            <a:ext cx="7039779" cy="5398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чтение схем, инструкций, технической документации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7290" y="707923"/>
            <a:ext cx="1027470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входит в читательскую грамотность (ключевые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компоненты):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Точность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беглость чтения (особенно в начальной школе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Лексико-грамматическая компетенция (знание слов и языковых структур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Понимание структуры текста (идея, аргументы, выводы, связки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Умение извлекать информацию: прямую (факты) и косвенную (выводы, подтекст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Критическое чтение: оценка достоверности, источников,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аргументация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Применение прочитанного к задачам предмета (перевод текста в модель, формулу, схему)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22787"/>
            <a:ext cx="10589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Читательская грамотность как компонент функциональной грамотности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помогает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учащимся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научиться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работать с разными видами текстов: быстро извлекать необходимую информацию, анализировать, сопоставлять и использовать полученную информацию в социальной жизни.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2545444"/>
            <a:ext cx="9820079" cy="3068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51" y="619432"/>
            <a:ext cx="10058400" cy="5668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952902" y="673510"/>
            <a:ext cx="2526891" cy="136668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Предтекстовый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э</a:t>
            </a:r>
            <a:r>
              <a:rPr lang="ru-RU" b="1" dirty="0" smtClean="0">
                <a:solidFill>
                  <a:srgbClr val="002060"/>
                </a:solidFill>
              </a:rPr>
              <a:t>тап 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797371" y="673510"/>
            <a:ext cx="2746858" cy="136668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Текстовый этап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016456" y="673510"/>
            <a:ext cx="2519344" cy="136668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Послетекстовый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этап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147777" y="2126513"/>
            <a:ext cx="2137144" cy="4497572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5249925" y="2121088"/>
            <a:ext cx="2001480" cy="4583891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8279247" y="2121088"/>
            <a:ext cx="2170742" cy="4510719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47776" y="2222205"/>
            <a:ext cx="2137145" cy="42473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«Прогноз по заголовку, иллюстрации»</a:t>
            </a:r>
          </a:p>
          <a:p>
            <a:endParaRPr lang="ru-RU" dirty="0" smtClean="0"/>
          </a:p>
          <a:p>
            <a:r>
              <a:rPr lang="ru-RU" dirty="0" smtClean="0"/>
              <a:t>«Корзина идей»</a:t>
            </a:r>
          </a:p>
          <a:p>
            <a:endParaRPr lang="ru-RU" dirty="0" smtClean="0"/>
          </a:p>
          <a:p>
            <a:r>
              <a:rPr lang="ru-RU" dirty="0" smtClean="0"/>
              <a:t>«Верные – неверные утверждения»</a:t>
            </a:r>
          </a:p>
          <a:p>
            <a:endParaRPr lang="ru-RU" dirty="0" smtClean="0"/>
          </a:p>
          <a:p>
            <a:r>
              <a:rPr lang="ru-RU" dirty="0" smtClean="0"/>
              <a:t>«Мозговой штурм»</a:t>
            </a:r>
          </a:p>
          <a:p>
            <a:endParaRPr lang="ru-RU" dirty="0" smtClean="0"/>
          </a:p>
          <a:p>
            <a:r>
              <a:rPr lang="ru-RU" dirty="0" smtClean="0"/>
              <a:t>«Таблица З-Х-У»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220129" y="2222204"/>
            <a:ext cx="21239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«Чтение в кружок»</a:t>
            </a:r>
          </a:p>
          <a:p>
            <a:endParaRPr lang="ru-RU" dirty="0" smtClean="0"/>
          </a:p>
          <a:p>
            <a:r>
              <a:rPr lang="ru-RU" dirty="0" smtClean="0"/>
              <a:t>«Чтение с остановками»</a:t>
            </a:r>
          </a:p>
          <a:p>
            <a:endParaRPr lang="ru-RU" dirty="0" smtClean="0"/>
          </a:p>
          <a:p>
            <a:r>
              <a:rPr lang="ru-RU" dirty="0" smtClean="0"/>
              <a:t>«Составление плана, тезисов, конспектов, вопросов»</a:t>
            </a:r>
          </a:p>
          <a:p>
            <a:endParaRPr lang="ru-RU" dirty="0" smtClean="0"/>
          </a:p>
          <a:p>
            <a:r>
              <a:rPr lang="ru-RU" dirty="0" smtClean="0"/>
              <a:t>«Инсерт» </a:t>
            </a:r>
          </a:p>
          <a:p>
            <a:endParaRPr lang="ru-RU" dirty="0" smtClean="0"/>
          </a:p>
          <a:p>
            <a:r>
              <a:rPr lang="ru-RU" dirty="0" smtClean="0"/>
              <a:t>«Таблица З-Х-У»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216409" y="2222204"/>
            <a:ext cx="25118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«Прием Кластер»</a:t>
            </a:r>
          </a:p>
          <a:p>
            <a:endParaRPr lang="ru-RU" dirty="0" smtClean="0"/>
          </a:p>
          <a:p>
            <a:r>
              <a:rPr lang="ru-RU" dirty="0" smtClean="0"/>
              <a:t>«Ромашка Блума»</a:t>
            </a:r>
          </a:p>
          <a:p>
            <a:endParaRPr lang="ru-RU" dirty="0" smtClean="0"/>
          </a:p>
          <a:p>
            <a:r>
              <a:rPr lang="ru-RU" dirty="0" smtClean="0"/>
              <a:t>«Кубик Блума»</a:t>
            </a:r>
          </a:p>
          <a:p>
            <a:endParaRPr lang="ru-RU" dirty="0" smtClean="0"/>
          </a:p>
          <a:p>
            <a:r>
              <a:rPr lang="ru-RU" dirty="0" smtClean="0"/>
              <a:t>«Прием Синквейн»</a:t>
            </a:r>
          </a:p>
          <a:p>
            <a:endParaRPr lang="ru-RU" dirty="0" smtClean="0"/>
          </a:p>
          <a:p>
            <a:r>
              <a:rPr lang="ru-RU" dirty="0" smtClean="0"/>
              <a:t>«Тонкие и толстые </a:t>
            </a:r>
          </a:p>
          <a:p>
            <a:r>
              <a:rPr lang="ru-RU" dirty="0" smtClean="0"/>
              <a:t>вопросы»</a:t>
            </a:r>
          </a:p>
          <a:p>
            <a:endParaRPr lang="ru-RU" dirty="0" smtClean="0"/>
          </a:p>
          <a:p>
            <a:r>
              <a:rPr lang="ru-RU" dirty="0" smtClean="0"/>
              <a:t>«Фишбоун»</a:t>
            </a:r>
          </a:p>
          <a:p>
            <a:endParaRPr lang="ru-RU" dirty="0" smtClean="0"/>
          </a:p>
          <a:p>
            <a:r>
              <a:rPr lang="ru-RU" dirty="0" smtClean="0"/>
              <a:t>«Создай паспорт»</a:t>
            </a:r>
          </a:p>
          <a:p>
            <a:endParaRPr lang="ru-RU" dirty="0" smtClean="0"/>
          </a:p>
          <a:p>
            <a:r>
              <a:rPr lang="ru-RU" dirty="0" smtClean="0"/>
              <a:t>«Таблица З-Х-У»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307265" y="223284"/>
            <a:ext cx="864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работы с текстом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45733" y="296334"/>
            <a:ext cx="9762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ru-RU" dirty="0" smtClean="0"/>
              <a:t>                        </a:t>
            </a:r>
            <a:r>
              <a:rPr lang="ru-RU" sz="2000" dirty="0" smtClean="0"/>
              <a:t>«</a:t>
            </a:r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 по заголовку, иллюстрации»</a:t>
            </a:r>
            <a:endParaRPr lang="ru-RU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471" y="928621"/>
            <a:ext cx="6922730" cy="59293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4147" y="374744"/>
            <a:ext cx="101647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</a:t>
            </a:r>
            <a:r>
              <a:rPr lang="ru-RU" sz="2400" b="1" dirty="0" smtClean="0">
                <a:solidFill>
                  <a:schemeClr val="accent1"/>
                </a:solidFill>
              </a:rPr>
              <a:t>Прием «Корзина идей»</a:t>
            </a:r>
          </a:p>
          <a:p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smtClean="0">
                <a:solidFill>
                  <a:schemeClr val="accent1"/>
                </a:solidFill>
              </a:rPr>
              <a:t>                            </a:t>
            </a:r>
          </a:p>
          <a:p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smtClean="0">
                <a:solidFill>
                  <a:schemeClr val="accent1"/>
                </a:solidFill>
              </a:rPr>
              <a:t>                                     </a:t>
            </a:r>
            <a:r>
              <a:rPr lang="ru-RU" b="1" dirty="0" smtClean="0">
                <a:solidFill>
                  <a:srgbClr val="002060"/>
                </a:solidFill>
              </a:rPr>
              <a:t>Тема «Вода в природе»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476" y="2223652"/>
            <a:ext cx="2674374" cy="2694019"/>
          </a:xfrm>
          <a:prstGeom prst="rect">
            <a:avLst/>
          </a:prstGeom>
        </p:spPr>
      </p:pic>
      <p:cxnSp>
        <p:nvCxnSpPr>
          <p:cNvPr id="43" name="Прямая со стрелкой 42"/>
          <p:cNvCxnSpPr/>
          <p:nvPr/>
        </p:nvCxnSpPr>
        <p:spPr>
          <a:xfrm flipV="1">
            <a:off x="6868977" y="1999589"/>
            <a:ext cx="936580" cy="466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6941460" y="2873208"/>
            <a:ext cx="1093896" cy="50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941460" y="3519817"/>
            <a:ext cx="1015238" cy="233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6770483" y="4177031"/>
            <a:ext cx="936580" cy="568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Блок-схема: альтернативный процесс 51"/>
          <p:cNvSpPr/>
          <p:nvPr/>
        </p:nvSpPr>
        <p:spPr>
          <a:xfrm>
            <a:off x="7805557" y="1768636"/>
            <a:ext cx="9906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снег</a:t>
            </a:r>
            <a:endParaRPr lang="ru-RU" b="1" dirty="0"/>
          </a:p>
        </p:txBody>
      </p:sp>
      <p:sp>
        <p:nvSpPr>
          <p:cNvPr id="53" name="Блок-схема: альтернативный процесс 52"/>
          <p:cNvSpPr/>
          <p:nvPr/>
        </p:nvSpPr>
        <p:spPr>
          <a:xfrm>
            <a:off x="8054966" y="2657450"/>
            <a:ext cx="11075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облака</a:t>
            </a:r>
            <a:endParaRPr lang="ru-RU" b="1" dirty="0"/>
          </a:p>
        </p:txBody>
      </p:sp>
      <p:sp>
        <p:nvSpPr>
          <p:cNvPr id="54" name="Блок-схема: альтернативный процесс 53"/>
          <p:cNvSpPr/>
          <p:nvPr/>
        </p:nvSpPr>
        <p:spPr>
          <a:xfrm>
            <a:off x="8056108" y="3553643"/>
            <a:ext cx="9906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дождь</a:t>
            </a:r>
            <a:endParaRPr lang="ru-RU" b="1" dirty="0"/>
          </a:p>
        </p:txBody>
      </p:sp>
      <p:sp>
        <p:nvSpPr>
          <p:cNvPr id="55" name="Блок-схема: альтернативный процесс 54"/>
          <p:cNvSpPr/>
          <p:nvPr/>
        </p:nvSpPr>
        <p:spPr>
          <a:xfrm>
            <a:off x="7810311" y="4517046"/>
            <a:ext cx="9906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роса</a:t>
            </a:r>
            <a:endParaRPr lang="ru-RU" b="1" dirty="0"/>
          </a:p>
        </p:txBody>
      </p:sp>
      <p:cxnSp>
        <p:nvCxnSpPr>
          <p:cNvPr id="59" name="Прямая со стрелкой 58"/>
          <p:cNvCxnSpPr/>
          <p:nvPr/>
        </p:nvCxnSpPr>
        <p:spPr>
          <a:xfrm flipH="1" flipV="1">
            <a:off x="3244645" y="2104103"/>
            <a:ext cx="1111045" cy="285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3049312" y="2923475"/>
            <a:ext cx="1146601" cy="134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3243411" y="3453279"/>
            <a:ext cx="939586" cy="341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3622612" y="4177031"/>
            <a:ext cx="727533" cy="580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Блок-схема: альтернативный процесс 68"/>
          <p:cNvSpPr/>
          <p:nvPr/>
        </p:nvSpPr>
        <p:spPr>
          <a:xfrm>
            <a:off x="2136168" y="1758698"/>
            <a:ext cx="9906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пар</a:t>
            </a:r>
            <a:endParaRPr lang="ru-RU" b="1" dirty="0"/>
          </a:p>
        </p:txBody>
      </p:sp>
      <p:sp>
        <p:nvSpPr>
          <p:cNvPr id="70" name="Блок-схема: альтернативный процесс 69"/>
          <p:cNvSpPr/>
          <p:nvPr/>
        </p:nvSpPr>
        <p:spPr>
          <a:xfrm>
            <a:off x="2553983" y="4556505"/>
            <a:ext cx="9906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иней</a:t>
            </a:r>
            <a:endParaRPr lang="ru-RU" b="1" dirty="0"/>
          </a:p>
        </p:txBody>
      </p:sp>
      <p:sp>
        <p:nvSpPr>
          <p:cNvPr id="71" name="Блок-схема: альтернативный процесс 70"/>
          <p:cNvSpPr/>
          <p:nvPr/>
        </p:nvSpPr>
        <p:spPr>
          <a:xfrm>
            <a:off x="2180954" y="3669939"/>
            <a:ext cx="9906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лед</a:t>
            </a:r>
            <a:endParaRPr lang="ru-RU" b="1" dirty="0"/>
          </a:p>
        </p:txBody>
      </p:sp>
      <p:sp>
        <p:nvSpPr>
          <p:cNvPr id="72" name="Блок-схема: альтернативный процесс 71"/>
          <p:cNvSpPr/>
          <p:nvPr/>
        </p:nvSpPr>
        <p:spPr>
          <a:xfrm>
            <a:off x="1953730" y="2810469"/>
            <a:ext cx="990657" cy="481781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туман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" t="2969" r="1014" b="1038"/>
          <a:stretch>
            <a:fillRect/>
          </a:stretch>
        </p:blipFill>
        <p:spPr>
          <a:xfrm>
            <a:off x="2998839" y="1936955"/>
            <a:ext cx="7157883" cy="34904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55581" y="648585"/>
            <a:ext cx="665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«Знаю – хочу узнать- узнал»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48856"/>
            <a:ext cx="8911687" cy="1148316"/>
          </a:xfrm>
        </p:spPr>
        <p:txBody>
          <a:bodyPr>
            <a:normAutofit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  </a:t>
            </a:r>
            <a:r>
              <a:rPr lang="ru-RU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«Инсерт»</a:t>
            </a:r>
            <a:r>
              <a:rPr lang="ru-RU" sz="2200" dirty="0" smtClean="0"/>
              <a:t>  - маркировка текста по мере его чтения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90847"/>
            <a:ext cx="8915400" cy="4720375"/>
          </a:xfrm>
        </p:spPr>
        <p:txBody>
          <a:bodyPr/>
          <a:lstStyle/>
          <a:p>
            <a:r>
              <a:rPr lang="en-US" b="1" i="1" dirty="0" smtClean="0">
                <a:solidFill>
                  <a:srgbClr val="002060"/>
                </a:solidFill>
              </a:rPr>
              <a:t>I  - interactive  </a:t>
            </a:r>
            <a:r>
              <a:rPr lang="en-US" i="1" dirty="0" smtClean="0">
                <a:solidFill>
                  <a:srgbClr val="002060"/>
                </a:solidFill>
              </a:rPr>
              <a:t>(</a:t>
            </a:r>
            <a:r>
              <a:rPr lang="ru-RU" i="1" dirty="0" smtClean="0">
                <a:solidFill>
                  <a:srgbClr val="002060"/>
                </a:solidFill>
              </a:rPr>
              <a:t>интерактивная) </a:t>
            </a:r>
          </a:p>
          <a:p>
            <a:r>
              <a:rPr lang="en-US" b="1" i="1" dirty="0" smtClean="0">
                <a:solidFill>
                  <a:srgbClr val="002060"/>
                </a:solidFill>
              </a:rPr>
              <a:t>N – noting </a:t>
            </a:r>
            <a:r>
              <a:rPr lang="en-US" i="1" dirty="0" smtClean="0">
                <a:solidFill>
                  <a:srgbClr val="002060"/>
                </a:solidFill>
              </a:rPr>
              <a:t>(</a:t>
            </a:r>
            <a:r>
              <a:rPr lang="ru-RU" i="1" dirty="0" smtClean="0">
                <a:solidFill>
                  <a:srgbClr val="002060"/>
                </a:solidFill>
              </a:rPr>
              <a:t>познавательная)              </a:t>
            </a:r>
            <a:r>
              <a:rPr lang="es-ES" i="1" dirty="0" smtClean="0">
                <a:solidFill>
                  <a:srgbClr val="002060"/>
                </a:solidFill>
              </a:rPr>
              <a:t>          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уже знал</a:t>
            </a:r>
          </a:p>
          <a:p>
            <a:r>
              <a:rPr lang="en-US" b="1" i="1" dirty="0" smtClean="0">
                <a:solidFill>
                  <a:srgbClr val="002060"/>
                </a:solidFill>
              </a:rPr>
              <a:t>S – system </a:t>
            </a:r>
            <a:r>
              <a:rPr lang="en-US" i="1" dirty="0" smtClean="0">
                <a:solidFill>
                  <a:srgbClr val="002060"/>
                </a:solidFill>
              </a:rPr>
              <a:t>(</a:t>
            </a:r>
            <a:r>
              <a:rPr lang="ru-RU" i="1" dirty="0" smtClean="0">
                <a:solidFill>
                  <a:srgbClr val="002060"/>
                </a:solidFill>
              </a:rPr>
              <a:t>система)                            </a:t>
            </a:r>
            <a:r>
              <a:rPr lang="en-US" i="1" dirty="0" smtClean="0">
                <a:solidFill>
                  <a:srgbClr val="002060"/>
                </a:solidFill>
              </a:rPr>
              <a:t>        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 узнал новое </a:t>
            </a:r>
          </a:p>
          <a:p>
            <a:r>
              <a:rPr lang="en-US" b="1" i="1" dirty="0" smtClean="0">
                <a:solidFill>
                  <a:srgbClr val="002060"/>
                </a:solidFill>
              </a:rPr>
              <a:t>E  - effective </a:t>
            </a:r>
            <a:r>
              <a:rPr lang="en-US" i="1" dirty="0" smtClean="0">
                <a:solidFill>
                  <a:srgbClr val="002060"/>
                </a:solidFill>
              </a:rPr>
              <a:t>(</a:t>
            </a:r>
            <a:r>
              <a:rPr lang="ru-RU" i="1" dirty="0" smtClean="0">
                <a:solidFill>
                  <a:srgbClr val="002060"/>
                </a:solidFill>
              </a:rPr>
              <a:t>для эффективного)      </a:t>
            </a:r>
            <a:r>
              <a:rPr lang="en-US" i="1" dirty="0">
                <a:solidFill>
                  <a:srgbClr val="002060"/>
                </a:solidFill>
              </a:rPr>
              <a:t> </a:t>
            </a:r>
            <a:r>
              <a:rPr lang="en-US" i="1" dirty="0" smtClean="0">
                <a:solidFill>
                  <a:srgbClr val="002060"/>
                </a:solidFill>
              </a:rPr>
              <a:t>      </a:t>
            </a:r>
            <a:r>
              <a:rPr lang="ru-RU" i="1" dirty="0" smtClean="0">
                <a:solidFill>
                  <a:srgbClr val="002060"/>
                </a:solidFill>
              </a:rPr>
              <a:t>  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думал иначе      </a:t>
            </a:r>
          </a:p>
          <a:p>
            <a:r>
              <a:rPr lang="en-US" b="1" i="1" dirty="0" smtClean="0">
                <a:solidFill>
                  <a:srgbClr val="002060"/>
                </a:solidFill>
              </a:rPr>
              <a:t>R – reading </a:t>
            </a:r>
            <a:r>
              <a:rPr lang="en-US" i="1" dirty="0" smtClean="0">
                <a:solidFill>
                  <a:srgbClr val="002060"/>
                </a:solidFill>
              </a:rPr>
              <a:t>(</a:t>
            </a:r>
            <a:r>
              <a:rPr lang="ru-RU" i="1" dirty="0" smtClean="0">
                <a:solidFill>
                  <a:srgbClr val="002060"/>
                </a:solidFill>
              </a:rPr>
              <a:t>чтения)</a:t>
            </a:r>
            <a:r>
              <a:rPr lang="en-US" i="1" dirty="0" smtClean="0">
                <a:solidFill>
                  <a:srgbClr val="002060"/>
                </a:solidFill>
              </a:rPr>
              <a:t>                                      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 -  хочу узнать </a:t>
            </a:r>
            <a:endParaRPr lang="ru-RU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i="1" dirty="0" smtClean="0">
                <a:solidFill>
                  <a:srgbClr val="002060"/>
                </a:solidFill>
              </a:rPr>
              <a:t>T – thinking </a:t>
            </a:r>
            <a:r>
              <a:rPr lang="en-US" i="1" dirty="0" smtClean="0">
                <a:solidFill>
                  <a:srgbClr val="002060"/>
                </a:solidFill>
              </a:rPr>
              <a:t>(</a:t>
            </a:r>
            <a:r>
              <a:rPr lang="ru-RU" i="1" dirty="0" smtClean="0">
                <a:solidFill>
                  <a:srgbClr val="002060"/>
                </a:solidFill>
              </a:rPr>
              <a:t>и размышления)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" r="630"/>
          <a:stretch>
            <a:fillRect/>
          </a:stretch>
        </p:blipFill>
        <p:spPr>
          <a:xfrm>
            <a:off x="2589213" y="3962400"/>
            <a:ext cx="8383587" cy="21461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89212" y="3962400"/>
            <a:ext cx="8383588" cy="214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9945" y="435934"/>
            <a:ext cx="10122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ru-RU" alt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Прием «Инсерт»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alt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«Площадь. Формула площади прямоугольника»</a:t>
            </a:r>
          </a:p>
          <a:p>
            <a:endParaRPr lang="ru-RU" alt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89213" y="2133600"/>
          <a:ext cx="8229600" cy="3582988"/>
        </p:xfrm>
        <a:graphic>
          <a:graphicData uri="http://schemas.openxmlformats.org/drawingml/2006/table">
            <a:tbl>
              <a:tblPr/>
              <a:tblGrid>
                <a:gridCol w="1731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9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81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Уже знал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Узнал новое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Думал иначе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(Хочу узнать об этом больше)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48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Площадь прямоугольника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Формула площади прямоугольника.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Формула площади квадрата.</a:t>
                      </a:r>
                      <a:endParaRPr kumimoji="0" lang="en-US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Площади и периметры </a:t>
                      </a:r>
                      <a:r>
                        <a:rPr kumimoji="0" lang="ru-RU" altLang="ru-RU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равных фигур </a:t>
                      </a: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равны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Площадь треугольника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«Кластера» 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44" y="2230639"/>
            <a:ext cx="7711440" cy="360883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159488"/>
            <a:ext cx="8911687" cy="946298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«Кластера»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209" y="1031358"/>
            <a:ext cx="7274884" cy="5448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378" y="3259404"/>
            <a:ext cx="8357937" cy="30961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311" y="0"/>
            <a:ext cx="3664689" cy="32594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0940" y="552893"/>
            <a:ext cx="5624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Ромашка Блума 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821" y="159488"/>
            <a:ext cx="8900207" cy="66042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265" y="0"/>
            <a:ext cx="911147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81" y="1052623"/>
            <a:ext cx="7515079" cy="53092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5851" y="425302"/>
            <a:ext cx="6900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Кубик Блума 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2595" y="563526"/>
            <a:ext cx="9930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 «Фишбоун»</a:t>
            </a:r>
          </a:p>
          <a:p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(рыбная кость)</a:t>
            </a:r>
          </a:p>
          <a:p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638" y="2182036"/>
            <a:ext cx="6973834" cy="30704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5247" y="797442"/>
            <a:ext cx="853794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«Фишбоун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endParaRPr lang="ru-RU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/>
              <a:t>                                         </a:t>
            </a:r>
            <a:r>
              <a:rPr lang="ru-RU" sz="2000" b="1" dirty="0" smtClean="0"/>
              <a:t>Тема «Распад Древней Руси»    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776" y="1967024"/>
            <a:ext cx="7732792" cy="43092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5880" y="797442"/>
            <a:ext cx="853794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«Фишбоун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</a:t>
            </a:r>
            <a:r>
              <a:rPr lang="ru-RU" sz="2000" b="1" dirty="0" smtClean="0"/>
              <a:t>Тема «Рельеф Земли»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046" y="1893261"/>
            <a:ext cx="8434689" cy="4177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324" y="1531531"/>
            <a:ext cx="7543800" cy="5219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7749" y="361507"/>
            <a:ext cx="8240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   Синквейн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53563" y="776177"/>
            <a:ext cx="6783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«Синквейн» на уроке Истории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1786" y="1711842"/>
            <a:ext cx="7251405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</a:t>
            </a:r>
            <a:r>
              <a:rPr lang="ru-RU" sz="2000" b="1" dirty="0" smtClean="0"/>
              <a:t>Россия  в 1900-1917гг</a:t>
            </a:r>
          </a:p>
          <a:p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               </a:t>
            </a:r>
            <a:r>
              <a:rPr lang="ru-RU" b="1" i="1" dirty="0" smtClean="0">
                <a:solidFill>
                  <a:srgbClr val="002060"/>
                </a:solidFill>
              </a:rPr>
              <a:t>Россия 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</a:rPr>
              <a:t>Царская, самодержавная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</a:rPr>
              <a:t>Воюет, подавляет, свергает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</a:rPr>
              <a:t>Эпоха мировой войны, революции, гражданской смуты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</a:rPr>
              <a:t>Сдвиг в российском обществе </a:t>
            </a:r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62177" y="1711842"/>
            <a:ext cx="7581014" cy="30315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995" y="1824222"/>
            <a:ext cx="7506586" cy="45388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79405" y="595423"/>
            <a:ext cx="8027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«Тонкие и толстые вопросы» </a:t>
            </a:r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89213" y="2133600"/>
          <a:ext cx="8001000" cy="3687763"/>
        </p:xfrm>
        <a:graphic>
          <a:graphicData uri="http://schemas.openxmlformats.org/drawingml/2006/table">
            <a:tbl>
              <a:tblPr/>
              <a:tblGrid>
                <a:gridCol w="394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225">
                <a:tc>
                  <a:txBody>
                    <a:bodyPr/>
                    <a:lstStyle>
                      <a:lvl1pPr marL="1219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21920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Тонкие вопросы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320" marR="632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11557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115570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Толстые вопросы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320" marR="632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53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ts val="21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Число 1236 делится на 3?</a:t>
                      </a: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Верно ли, что</a:t>
                      </a: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число 4536 делится на 9?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Верно ли, что число 225 делится на 3 и 5? 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1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320" marR="632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ts val="216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Какую цифру можно подставить вместо звёздочки, чтобы число 26*53 делилось на 3?  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6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Подумайте, как определить, делится ли число на 6</a:t>
                      </a:r>
                      <a:r>
                        <a:rPr kumimoji="0" lang="en-US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?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16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</a:pP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6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Предположите, что будет если число делится на 9 и 2?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ts val="216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6320" marR="632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66753" y="499730"/>
            <a:ext cx="835719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alt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Прием «Тонкие </a:t>
            </a:r>
            <a:r>
              <a:rPr lang="ru-RU" alt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толстые вопросы» </a:t>
            </a:r>
            <a:endParaRPr lang="ru-RU" altLang="ru-RU" sz="2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Тема 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«Признаки делимости на 3 и на 9»</a:t>
            </a:r>
            <a:endParaRPr lang="ru-RU" sz="2000" b="1" dirty="0" smtClean="0"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r>
              <a:rPr lang="ru-RU" b="1" dirty="0" smtClean="0"/>
              <a:t>  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5878" y="606056"/>
            <a:ext cx="96649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Прием     «Создай паспорт»</a:t>
            </a:r>
          </a:p>
          <a:p>
            <a:endParaRPr lang="ru-RU" sz="2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Герасим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Создатель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И.С. Тургенев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Прописка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каморка в барском доме, «в одной из отдаленных улиц Москвы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приметы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дворник, немой от рождения, трудолюбивый, сильный,  богатырь, одинокий, хозяйственный, верный, наделен чувством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обственного достоинства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Судьба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трагическая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52352" y="1608032"/>
            <a:ext cx="10228521" cy="456136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5681" y="253615"/>
            <a:ext cx="782556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</a:t>
            </a:r>
            <a:r>
              <a:rPr lang="ru-RU" sz="2400" b="1" dirty="0" smtClean="0">
                <a:solidFill>
                  <a:schemeClr val="accent1"/>
                </a:solidFill>
              </a:rPr>
              <a:t>Синквейн</a:t>
            </a:r>
          </a:p>
          <a:p>
            <a:endParaRPr lang="ru-RU" b="1" dirty="0" smtClean="0">
              <a:solidFill>
                <a:schemeClr val="accent1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                                 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                                     </a:t>
            </a:r>
            <a:r>
              <a:rPr lang="ru-RU" b="1" dirty="0" smtClean="0">
                <a:solidFill>
                  <a:srgbClr val="7030A0"/>
                </a:solidFill>
              </a:rPr>
              <a:t>Дети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</a:rPr>
              <a:t>           Прекрасные, озорные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</a:rPr>
              <a:t>           Играют, шалят, радуют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</a:rPr>
              <a:t>           Цветы нашей жизни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</a:rPr>
              <a:t>           Радость 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</a:t>
            </a:r>
            <a:endParaRPr lang="ru-RU" dirty="0"/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341853" y="690839"/>
            <a:ext cx="7262038" cy="3264196"/>
          </a:xfrm>
          <a:prstGeom prst="round2DiagRect">
            <a:avLst>
              <a:gd name="adj1" fmla="val 16667"/>
              <a:gd name="adj2" fmla="val 12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354" y="3502827"/>
            <a:ext cx="5772838" cy="33551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882</Words>
  <Application>Microsoft Office PowerPoint</Application>
  <PresentationFormat>Широкоэкранный</PresentationFormat>
  <Paragraphs>204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Arial Unicode MS</vt:lpstr>
      <vt:lpstr>Calibri</vt:lpstr>
      <vt:lpstr>Century Gothic</vt:lpstr>
      <vt:lpstr>Symbol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Приказ Министерства просвещения РФ от 31 мая 2021 №287     «Об утверждении ФГОС ООО»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Прием «Инсерт»  - маркировка текста по мере его чтения</vt:lpstr>
      <vt:lpstr>Презентация PowerPoint</vt:lpstr>
      <vt:lpstr>Презентация PowerPoint</vt:lpstr>
      <vt:lpstr>                  Прием «Кластера» </vt:lpstr>
      <vt:lpstr>                   Прием «Кластера»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Vika</dc:creator>
  <cp:lastModifiedBy>Администратор</cp:lastModifiedBy>
  <cp:revision>130</cp:revision>
  <dcterms:created xsi:type="dcterms:W3CDTF">2025-10-07T09:19:00Z</dcterms:created>
  <dcterms:modified xsi:type="dcterms:W3CDTF">2026-05-25T19:07:22Z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9F0ACF0AD74549668582098F30446F63_12</vt:lpwstr>
  </property>
  <property fmtid="{D5CDD505-2E9C-101B-9397-08002B2CF9AE}" pid="3" name="KSOProductBuildVer">
    <vt:lpwstr>1049-12.2.0.23155</vt:lpwstr>
  </property>
</Properties>
</file>