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83" r:id="rId2"/>
    <p:sldId id="257" r:id="rId3"/>
    <p:sldId id="258" r:id="rId4"/>
    <p:sldId id="259" r:id="rId5"/>
    <p:sldId id="261" r:id="rId6"/>
    <p:sldId id="287" r:id="rId7"/>
    <p:sldId id="288" r:id="rId8"/>
    <p:sldId id="260" r:id="rId9"/>
    <p:sldId id="262" r:id="rId10"/>
    <p:sldId id="263" r:id="rId11"/>
    <p:sldId id="286" r:id="rId12"/>
    <p:sldId id="285" r:id="rId13"/>
    <p:sldId id="265" r:id="rId14"/>
    <p:sldId id="267" r:id="rId15"/>
    <p:sldId id="266" r:id="rId16"/>
    <p:sldId id="289" r:id="rId17"/>
    <p:sldId id="269" r:id="rId18"/>
    <p:sldId id="270" r:id="rId19"/>
    <p:sldId id="271" r:id="rId20"/>
    <p:sldId id="272" r:id="rId21"/>
    <p:sldId id="278" r:id="rId22"/>
    <p:sldId id="268" r:id="rId23"/>
    <p:sldId id="277" r:id="rId24"/>
    <p:sldId id="280" r:id="rId25"/>
    <p:sldId id="281" r:id="rId26"/>
    <p:sldId id="273" r:id="rId27"/>
    <p:sldId id="276" r:id="rId28"/>
    <p:sldId id="274" r:id="rId29"/>
    <p:sldId id="275" r:id="rId30"/>
    <p:sldId id="279" r:id="rId31"/>
    <p:sldId id="282" r:id="rId32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38" autoAdjust="0"/>
    <p:restoredTop sz="94660"/>
  </p:normalViewPr>
  <p:slideViewPr>
    <p:cSldViewPr snapToGrid="0">
      <p:cViewPr varScale="1">
        <p:scale>
          <a:sx n="60" d="100"/>
          <a:sy n="60" d="100"/>
        </p:scale>
        <p:origin x="42" y="3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89213" y="2514600"/>
            <a:ext cx="8915399" cy="2262781"/>
          </a:xfrm>
        </p:spPr>
        <p:txBody>
          <a:bodyPr anchor="b">
            <a:normAutofit/>
          </a:bodyPr>
          <a:lstStyle>
            <a:lvl1pPr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589213" y="4777379"/>
            <a:ext cx="8915399" cy="1126283"/>
          </a:xfrm>
        </p:spPr>
        <p:txBody>
          <a:bodyPr anchor="t"/>
          <a:lstStyle>
            <a:lvl1pPr marL="0" indent="0" algn="l">
              <a:buNone/>
              <a:defRPr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8AD1-6A65-4AF8-B585-9B47B4562F35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6"/>
          <p:cNvSpPr/>
          <p:nvPr/>
        </p:nvSpPr>
        <p:spPr bwMode="auto">
          <a:xfrm>
            <a:off x="0" y="4323810"/>
            <a:ext cx="1744652" cy="778589"/>
          </a:xfrm>
          <a:custGeom>
            <a:avLst/>
            <a:gdLst/>
            <a:ahLst/>
            <a:cxnLst/>
            <a:rect l="0" t="0" r="r" b="b"/>
            <a:pathLst>
              <a:path w="372" h="166">
                <a:moveTo>
                  <a:pt x="287" y="166"/>
                </a:moveTo>
                <a:cubicBezTo>
                  <a:pt x="290" y="166"/>
                  <a:pt x="292" y="165"/>
                  <a:pt x="293" y="164"/>
                </a:cubicBezTo>
                <a:cubicBezTo>
                  <a:pt x="293" y="163"/>
                  <a:pt x="294" y="163"/>
                  <a:pt x="294" y="163"/>
                </a:cubicBezTo>
                <a:cubicBezTo>
                  <a:pt x="370" y="87"/>
                  <a:pt x="370" y="87"/>
                  <a:pt x="370" y="87"/>
                </a:cubicBezTo>
                <a:cubicBezTo>
                  <a:pt x="372" y="85"/>
                  <a:pt x="372" y="81"/>
                  <a:pt x="370" y="78"/>
                </a:cubicBezTo>
                <a:cubicBezTo>
                  <a:pt x="294" y="3"/>
                  <a:pt x="294" y="3"/>
                  <a:pt x="294" y="3"/>
                </a:cubicBezTo>
                <a:cubicBezTo>
                  <a:pt x="294" y="2"/>
                  <a:pt x="293" y="2"/>
                  <a:pt x="293" y="2"/>
                </a:cubicBezTo>
                <a:cubicBezTo>
                  <a:pt x="292" y="1"/>
                  <a:pt x="290" y="0"/>
                  <a:pt x="287" y="0"/>
                </a:cubicBezTo>
                <a:cubicBezTo>
                  <a:pt x="0" y="0"/>
                  <a:pt x="0" y="0"/>
                  <a:pt x="0" y="0"/>
                </a:cubicBezTo>
                <a:cubicBezTo>
                  <a:pt x="0" y="166"/>
                  <a:pt x="0" y="166"/>
                  <a:pt x="0" y="166"/>
                </a:cubicBezTo>
                <a:lnTo>
                  <a:pt x="287" y="166"/>
                </a:ln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4529540"/>
            <a:ext cx="779767" cy="365125"/>
          </a:xfrm>
        </p:spPr>
        <p:txBody>
          <a:bodyPr/>
          <a:lstStyle/>
          <a:p>
            <a:fld id="{C573B3D1-6B5D-4362-9DCC-C7132CFE4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09600"/>
            <a:ext cx="8915399" cy="311704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8AD1-6A65-4AF8-B585-9B47B4562F35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73B3D1-6B5D-4362-9DCC-C7132CFE4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3275012" y="3505200"/>
            <a:ext cx="753655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4354046"/>
            <a:ext cx="8915399" cy="1555864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8AD1-6A65-4AF8-B585-9B47B4562F35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73B3D1-6B5D-4362-9DCC-C7132CFE4E3B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2438400"/>
            <a:ext cx="8915400" cy="2724845"/>
          </a:xfrm>
        </p:spPr>
        <p:txBody>
          <a:bodyPr anchor="b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8AD1-6A65-4AF8-B585-9B47B4562F35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73B3D1-6B5D-4362-9DCC-C7132CFE4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2849949" y="609600"/>
            <a:ext cx="8393926" cy="2895600"/>
          </a:xfrm>
        </p:spPr>
        <p:txBody>
          <a:bodyPr anchor="ctr">
            <a:normAutofit/>
          </a:bodyPr>
          <a:lstStyle>
            <a:lvl1pPr algn="l">
              <a:defRPr sz="48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8AD1-6A65-4AF8-B585-9B47B4562F35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73B3D1-6B5D-4362-9DCC-C7132CFE4E3B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TextBox 16"/>
          <p:cNvSpPr txBox="1"/>
          <p:nvPr/>
        </p:nvSpPr>
        <p:spPr>
          <a:xfrm>
            <a:off x="2467652" y="648005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“</a:t>
            </a:r>
          </a:p>
        </p:txBody>
      </p:sp>
      <p:sp>
        <p:nvSpPr>
          <p:cNvPr id="18" name="TextBox 17"/>
          <p:cNvSpPr txBox="1"/>
          <p:nvPr/>
        </p:nvSpPr>
        <p:spPr>
          <a:xfrm>
            <a:off x="11114852" y="290530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 panose="020B0604020202020204"/>
              </a:rPr>
              <a:t>”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627407"/>
            <a:ext cx="8915399" cy="2880020"/>
          </a:xfrm>
        </p:spPr>
        <p:txBody>
          <a:bodyPr anchor="ctr">
            <a:normAutofit/>
          </a:bodyPr>
          <a:lstStyle>
            <a:lvl1pPr algn="l">
              <a:defRPr sz="4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1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589212" y="4343400"/>
            <a:ext cx="8915400" cy="838200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181600"/>
            <a:ext cx="8915400" cy="729622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buNone/>
              <a:defRPr lang="en-US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pPr marL="0" lvl="0" indent="0"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8AD1-6A65-4AF8-B585-9B47B4562F35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73B3D1-6B5D-4362-9DCC-C7132CFE4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8AD1-6A65-4AF8-B585-9B47B4562F35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B3D1-6B5D-4362-9DCC-C7132CFE4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94812" y="627405"/>
            <a:ext cx="2207601" cy="5283817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589212" y="627405"/>
            <a:ext cx="6477000" cy="528381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8AD1-6A65-4AF8-B585-9B47B4562F35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B3D1-6B5D-4362-9DCC-C7132CFE4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92925" y="624110"/>
            <a:ext cx="8911687" cy="128089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589212" y="2133600"/>
            <a:ext cx="8915400" cy="377762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8AD1-6A65-4AF8-B585-9B47B4562F35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8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B3D1-6B5D-4362-9DCC-C7132CFE4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2058750"/>
            <a:ext cx="8915399" cy="1468800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3530129"/>
            <a:ext cx="8915399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8AD1-6A65-4AF8-B585-9B47B4562F35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31781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3244139"/>
            <a:ext cx="779767" cy="365125"/>
          </a:xfrm>
        </p:spPr>
        <p:txBody>
          <a:bodyPr/>
          <a:lstStyle/>
          <a:p>
            <a:fld id="{C573B3D1-6B5D-4362-9DCC-C7132CFE4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589212" y="2133600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90747" y="2126222"/>
            <a:ext cx="4313864" cy="3777622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8AD1-6A65-4AF8-B585-9B47B4562F35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0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1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73B3D1-6B5D-4362-9DCC-C7132CFE4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939373" y="1972703"/>
            <a:ext cx="3992732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589212" y="2548966"/>
            <a:ext cx="4342893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506629" y="1969475"/>
            <a:ext cx="3999001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166957" y="2545738"/>
            <a:ext cx="4338674" cy="3354060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8AD1-6A65-4AF8-B585-9B47B4562F35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2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531812" y="787782"/>
            <a:ext cx="779767" cy="365125"/>
          </a:xfrm>
        </p:spPr>
        <p:txBody>
          <a:bodyPr/>
          <a:lstStyle/>
          <a:p>
            <a:fld id="{C573B3D1-6B5D-4362-9DCC-C7132CFE4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8AD1-6A65-4AF8-B585-9B47B4562F35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B3D1-6B5D-4362-9DCC-C7132CFE4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8AD1-6A65-4AF8-B585-9B47B4562F35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B3D1-6B5D-4362-9DCC-C7132CFE4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2" y="446088"/>
            <a:ext cx="3505199" cy="976312"/>
          </a:xfrm>
        </p:spPr>
        <p:txBody>
          <a:bodyPr anchor="b"/>
          <a:lstStyle>
            <a:lvl1pPr algn="l">
              <a:defRPr sz="20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23012" y="446088"/>
            <a:ext cx="5181600" cy="5414963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2" y="1598613"/>
            <a:ext cx="3505199" cy="426243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8AD1-6A65-4AF8-B585-9B47B4562F35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71437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73B3D1-6B5D-4362-9DCC-C7132CFE4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89213" y="4800600"/>
            <a:ext cx="89154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589212" y="634965"/>
            <a:ext cx="8915400" cy="3854970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89213" y="5367338"/>
            <a:ext cx="8915400" cy="493712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718AD1-6A65-4AF8-B585-9B47B4562F35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Freeform 11"/>
          <p:cNvSpPr/>
          <p:nvPr/>
        </p:nvSpPr>
        <p:spPr bwMode="auto">
          <a:xfrm flipV="1">
            <a:off x="-4189" y="4911725"/>
            <a:ext cx="1588527" cy="507297"/>
          </a:xfrm>
          <a:custGeom>
            <a:avLst/>
            <a:gdLst/>
            <a:ahLst/>
            <a:cxnLst/>
            <a:rect l="l" t="t" r="r" b="b"/>
            <a:pathLst>
              <a:path w="9248" h="10000">
                <a:moveTo>
                  <a:pt x="9248" y="4701"/>
                </a:moveTo>
                <a:lnTo>
                  <a:pt x="7915" y="188"/>
                </a:lnTo>
                <a:cubicBezTo>
                  <a:pt x="7906" y="156"/>
                  <a:pt x="7895" y="126"/>
                  <a:pt x="7886" y="94"/>
                </a:cubicBezTo>
                <a:cubicBezTo>
                  <a:pt x="7859" y="0"/>
                  <a:pt x="7831" y="0"/>
                  <a:pt x="7803" y="0"/>
                </a:cubicBezTo>
                <a:lnTo>
                  <a:pt x="7275" y="0"/>
                </a:lnTo>
                <a:lnTo>
                  <a:pt x="0" y="70"/>
                </a:lnTo>
                <a:cubicBezTo>
                  <a:pt x="8" y="3380"/>
                  <a:pt x="17" y="6690"/>
                  <a:pt x="25" y="10000"/>
                </a:cubicBezTo>
                <a:lnTo>
                  <a:pt x="7275" y="9966"/>
                </a:lnTo>
                <a:lnTo>
                  <a:pt x="7803" y="9966"/>
                </a:lnTo>
                <a:cubicBezTo>
                  <a:pt x="7831" y="9966"/>
                  <a:pt x="7859" y="9872"/>
                  <a:pt x="7886" y="9872"/>
                </a:cubicBezTo>
                <a:cubicBezTo>
                  <a:pt x="7886" y="9778"/>
                  <a:pt x="7915" y="9778"/>
                  <a:pt x="7915" y="9778"/>
                </a:cubicBezTo>
                <a:lnTo>
                  <a:pt x="9248" y="5265"/>
                </a:lnTo>
                <a:cubicBezTo>
                  <a:pt x="9303" y="5077"/>
                  <a:pt x="9303" y="4889"/>
                  <a:pt x="9248" y="470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531812" y="4983087"/>
            <a:ext cx="779767" cy="365125"/>
          </a:xfrm>
        </p:spPr>
        <p:txBody>
          <a:bodyPr/>
          <a:lstStyle/>
          <a:p>
            <a:fld id="{C573B3D1-6B5D-4362-9DCC-C7132CFE4E3B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3" name="Group 22"/>
          <p:cNvGrpSpPr/>
          <p:nvPr/>
        </p:nvGrpSpPr>
        <p:grpSpPr>
          <a:xfrm>
            <a:off x="1" y="228600"/>
            <a:ext cx="2851516" cy="6638628"/>
            <a:chOff x="2487613" y="285750"/>
            <a:chExt cx="2428875" cy="5654676"/>
          </a:xfrm>
        </p:grpSpPr>
        <p:sp>
          <p:nvSpPr>
            <p:cNvPr id="24" name="Freeform 11"/>
            <p:cNvSpPr/>
            <p:nvPr/>
          </p:nvSpPr>
          <p:spPr bwMode="auto">
            <a:xfrm>
              <a:off x="2487613" y="2284413"/>
              <a:ext cx="85725" cy="533400"/>
            </a:xfrm>
            <a:custGeom>
              <a:avLst/>
              <a:gdLst/>
              <a:ahLst/>
              <a:cxnLst/>
              <a:rect l="0" t="0" r="r" b="b"/>
              <a:pathLst>
                <a:path w="22" h="136">
                  <a:moveTo>
                    <a:pt x="22" y="136"/>
                  </a:moveTo>
                  <a:cubicBezTo>
                    <a:pt x="20" y="117"/>
                    <a:pt x="19" y="99"/>
                    <a:pt x="17" y="80"/>
                  </a:cubicBezTo>
                  <a:cubicBezTo>
                    <a:pt x="11" y="54"/>
                    <a:pt x="6" y="27"/>
                    <a:pt x="0" y="0"/>
                  </a:cubicBezTo>
                  <a:cubicBezTo>
                    <a:pt x="0" y="35"/>
                    <a:pt x="0" y="35"/>
                    <a:pt x="0" y="35"/>
                  </a:cubicBezTo>
                  <a:cubicBezTo>
                    <a:pt x="6" y="64"/>
                    <a:pt x="13" y="94"/>
                    <a:pt x="20" y="124"/>
                  </a:cubicBezTo>
                  <a:cubicBezTo>
                    <a:pt x="20" y="128"/>
                    <a:pt x="21" y="132"/>
                    <a:pt x="22" y="136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5" name="Freeform 12"/>
            <p:cNvSpPr/>
            <p:nvPr/>
          </p:nvSpPr>
          <p:spPr bwMode="auto">
            <a:xfrm>
              <a:off x="2597151" y="2779713"/>
              <a:ext cx="550863" cy="1978025"/>
            </a:xfrm>
            <a:custGeom>
              <a:avLst/>
              <a:gdLst/>
              <a:ahLst/>
              <a:cxnLst/>
              <a:rect l="0" t="0" r="r" b="b"/>
              <a:pathLst>
                <a:path w="140" h="504">
                  <a:moveTo>
                    <a:pt x="86" y="350"/>
                  </a:moveTo>
                  <a:cubicBezTo>
                    <a:pt x="103" y="402"/>
                    <a:pt x="120" y="453"/>
                    <a:pt x="139" y="504"/>
                  </a:cubicBezTo>
                  <a:cubicBezTo>
                    <a:pt x="139" y="495"/>
                    <a:pt x="139" y="487"/>
                    <a:pt x="140" y="478"/>
                  </a:cubicBezTo>
                  <a:cubicBezTo>
                    <a:pt x="124" y="435"/>
                    <a:pt x="109" y="391"/>
                    <a:pt x="95" y="347"/>
                  </a:cubicBezTo>
                  <a:cubicBezTo>
                    <a:pt x="58" y="233"/>
                    <a:pt x="27" y="117"/>
                    <a:pt x="0" y="0"/>
                  </a:cubicBezTo>
                  <a:cubicBezTo>
                    <a:pt x="2" y="20"/>
                    <a:pt x="4" y="41"/>
                    <a:pt x="6" y="61"/>
                  </a:cubicBezTo>
                  <a:cubicBezTo>
                    <a:pt x="30" y="158"/>
                    <a:pt x="56" y="255"/>
                    <a:pt x="86" y="35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6" name="Freeform 13"/>
            <p:cNvSpPr/>
            <p:nvPr/>
          </p:nvSpPr>
          <p:spPr bwMode="auto">
            <a:xfrm>
              <a:off x="3175001" y="4730750"/>
              <a:ext cx="519113" cy="1209675"/>
            </a:xfrm>
            <a:custGeom>
              <a:avLst/>
              <a:gdLst/>
              <a:ahLst/>
              <a:cxnLst/>
              <a:rect l="0" t="0" r="r" b="b"/>
              <a:pathLst>
                <a:path w="132" h="308">
                  <a:moveTo>
                    <a:pt x="8" y="22"/>
                  </a:moveTo>
                  <a:cubicBezTo>
                    <a:pt x="5" y="15"/>
                    <a:pt x="2" y="8"/>
                    <a:pt x="0" y="0"/>
                  </a:cubicBezTo>
                  <a:cubicBezTo>
                    <a:pt x="0" y="10"/>
                    <a:pt x="0" y="19"/>
                    <a:pt x="0" y="29"/>
                  </a:cubicBezTo>
                  <a:cubicBezTo>
                    <a:pt x="21" y="85"/>
                    <a:pt x="44" y="140"/>
                    <a:pt x="68" y="194"/>
                  </a:cubicBezTo>
                  <a:cubicBezTo>
                    <a:pt x="85" y="232"/>
                    <a:pt x="104" y="270"/>
                    <a:pt x="123" y="308"/>
                  </a:cubicBezTo>
                  <a:cubicBezTo>
                    <a:pt x="132" y="308"/>
                    <a:pt x="132" y="308"/>
                    <a:pt x="132" y="308"/>
                  </a:cubicBezTo>
                  <a:cubicBezTo>
                    <a:pt x="113" y="269"/>
                    <a:pt x="94" y="230"/>
                    <a:pt x="77" y="190"/>
                  </a:cubicBezTo>
                  <a:cubicBezTo>
                    <a:pt x="52" y="135"/>
                    <a:pt x="29" y="79"/>
                    <a:pt x="8" y="22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7" name="Freeform 14"/>
            <p:cNvSpPr/>
            <p:nvPr/>
          </p:nvSpPr>
          <p:spPr bwMode="auto">
            <a:xfrm>
              <a:off x="3305176" y="5630863"/>
              <a:ext cx="146050" cy="309563"/>
            </a:xfrm>
            <a:custGeom>
              <a:avLst/>
              <a:gdLst/>
              <a:ahLst/>
              <a:cxnLst/>
              <a:rect l="0" t="0" r="r" b="b"/>
              <a:pathLst>
                <a:path w="37" h="79">
                  <a:moveTo>
                    <a:pt x="28" y="79"/>
                  </a:moveTo>
                  <a:cubicBezTo>
                    <a:pt x="37" y="79"/>
                    <a:pt x="37" y="79"/>
                    <a:pt x="37" y="79"/>
                  </a:cubicBezTo>
                  <a:cubicBezTo>
                    <a:pt x="24" y="53"/>
                    <a:pt x="12" y="27"/>
                    <a:pt x="0" y="0"/>
                  </a:cubicBezTo>
                  <a:cubicBezTo>
                    <a:pt x="8" y="27"/>
                    <a:pt x="17" y="53"/>
                    <a:pt x="28" y="79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8" name="Freeform 15"/>
            <p:cNvSpPr/>
            <p:nvPr/>
          </p:nvSpPr>
          <p:spPr bwMode="auto">
            <a:xfrm>
              <a:off x="2573338" y="2817813"/>
              <a:ext cx="700088" cy="2835275"/>
            </a:xfrm>
            <a:custGeom>
              <a:avLst/>
              <a:gdLst/>
              <a:ahLst/>
              <a:cxnLst/>
              <a:rect l="0" t="0" r="r" b="b"/>
              <a:pathLst>
                <a:path w="178" h="722">
                  <a:moveTo>
                    <a:pt x="162" y="660"/>
                  </a:moveTo>
                  <a:cubicBezTo>
                    <a:pt x="145" y="618"/>
                    <a:pt x="130" y="576"/>
                    <a:pt x="116" y="534"/>
                  </a:cubicBezTo>
                  <a:cubicBezTo>
                    <a:pt x="84" y="437"/>
                    <a:pt x="59" y="337"/>
                    <a:pt x="40" y="236"/>
                  </a:cubicBezTo>
                  <a:cubicBezTo>
                    <a:pt x="29" y="175"/>
                    <a:pt x="20" y="113"/>
                    <a:pt x="12" y="51"/>
                  </a:cubicBezTo>
                  <a:cubicBezTo>
                    <a:pt x="8" y="34"/>
                    <a:pt x="4" y="17"/>
                    <a:pt x="0" y="0"/>
                  </a:cubicBezTo>
                  <a:cubicBezTo>
                    <a:pt x="8" y="79"/>
                    <a:pt x="19" y="159"/>
                    <a:pt x="33" y="237"/>
                  </a:cubicBezTo>
                  <a:cubicBezTo>
                    <a:pt x="51" y="339"/>
                    <a:pt x="76" y="439"/>
                    <a:pt x="107" y="537"/>
                  </a:cubicBezTo>
                  <a:cubicBezTo>
                    <a:pt x="123" y="586"/>
                    <a:pt x="141" y="634"/>
                    <a:pt x="160" y="681"/>
                  </a:cubicBezTo>
                  <a:cubicBezTo>
                    <a:pt x="166" y="695"/>
                    <a:pt x="172" y="708"/>
                    <a:pt x="178" y="722"/>
                  </a:cubicBezTo>
                  <a:cubicBezTo>
                    <a:pt x="176" y="717"/>
                    <a:pt x="175" y="713"/>
                    <a:pt x="174" y="708"/>
                  </a:cubicBezTo>
                  <a:cubicBezTo>
                    <a:pt x="169" y="692"/>
                    <a:pt x="165" y="676"/>
                    <a:pt x="162" y="66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29" name="Freeform 16"/>
            <p:cNvSpPr/>
            <p:nvPr/>
          </p:nvSpPr>
          <p:spPr bwMode="auto">
            <a:xfrm>
              <a:off x="2506663" y="285750"/>
              <a:ext cx="90488" cy="2493963"/>
            </a:xfrm>
            <a:custGeom>
              <a:avLst/>
              <a:gdLst/>
              <a:ahLst/>
              <a:cxnLst/>
              <a:rect l="0" t="0" r="r" b="b"/>
              <a:pathLst>
                <a:path w="23" h="635">
                  <a:moveTo>
                    <a:pt x="11" y="577"/>
                  </a:moveTo>
                  <a:cubicBezTo>
                    <a:pt x="12" y="581"/>
                    <a:pt x="12" y="585"/>
                    <a:pt x="12" y="589"/>
                  </a:cubicBezTo>
                  <a:cubicBezTo>
                    <a:pt x="15" y="603"/>
                    <a:pt x="19" y="617"/>
                    <a:pt x="22" y="632"/>
                  </a:cubicBezTo>
                  <a:cubicBezTo>
                    <a:pt x="22" y="633"/>
                    <a:pt x="22" y="634"/>
                    <a:pt x="23" y="635"/>
                  </a:cubicBezTo>
                  <a:cubicBezTo>
                    <a:pt x="21" y="615"/>
                    <a:pt x="19" y="596"/>
                    <a:pt x="17" y="576"/>
                  </a:cubicBezTo>
                  <a:cubicBezTo>
                    <a:pt x="9" y="474"/>
                    <a:pt x="5" y="372"/>
                    <a:pt x="5" y="269"/>
                  </a:cubicBezTo>
                  <a:cubicBezTo>
                    <a:pt x="6" y="179"/>
                    <a:pt x="9" y="90"/>
                    <a:pt x="15" y="0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5" y="89"/>
                    <a:pt x="2" y="179"/>
                    <a:pt x="1" y="269"/>
                  </a:cubicBezTo>
                  <a:cubicBezTo>
                    <a:pt x="0" y="372"/>
                    <a:pt x="3" y="474"/>
                    <a:pt x="11" y="577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0" name="Freeform 17"/>
            <p:cNvSpPr/>
            <p:nvPr/>
          </p:nvSpPr>
          <p:spPr bwMode="auto">
            <a:xfrm>
              <a:off x="2554288" y="2598738"/>
              <a:ext cx="66675" cy="420688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0" y="0"/>
                  </a:moveTo>
                  <a:cubicBezTo>
                    <a:pt x="2" y="19"/>
                    <a:pt x="3" y="37"/>
                    <a:pt x="5" y="56"/>
                  </a:cubicBezTo>
                  <a:cubicBezTo>
                    <a:pt x="9" y="73"/>
                    <a:pt x="13" y="90"/>
                    <a:pt x="17" y="107"/>
                  </a:cubicBezTo>
                  <a:cubicBezTo>
                    <a:pt x="15" y="87"/>
                    <a:pt x="13" y="66"/>
                    <a:pt x="11" y="46"/>
                  </a:cubicBezTo>
                  <a:cubicBezTo>
                    <a:pt x="10" y="45"/>
                    <a:pt x="10" y="44"/>
                    <a:pt x="10" y="43"/>
                  </a:cubicBezTo>
                  <a:cubicBezTo>
                    <a:pt x="7" y="28"/>
                    <a:pt x="3" y="1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1" name="Freeform 18"/>
            <p:cNvSpPr/>
            <p:nvPr/>
          </p:nvSpPr>
          <p:spPr bwMode="auto">
            <a:xfrm>
              <a:off x="3143251" y="4757738"/>
              <a:ext cx="161925" cy="873125"/>
            </a:xfrm>
            <a:custGeom>
              <a:avLst/>
              <a:gdLst/>
              <a:ahLst/>
              <a:cxnLst/>
              <a:rect l="0" t="0" r="r" b="b"/>
              <a:pathLst>
                <a:path w="41" h="222">
                  <a:moveTo>
                    <a:pt x="0" y="0"/>
                  </a:moveTo>
                  <a:cubicBezTo>
                    <a:pt x="0" y="31"/>
                    <a:pt x="2" y="62"/>
                    <a:pt x="5" y="93"/>
                  </a:cubicBezTo>
                  <a:cubicBezTo>
                    <a:pt x="8" y="117"/>
                    <a:pt x="12" y="142"/>
                    <a:pt x="17" y="166"/>
                  </a:cubicBezTo>
                  <a:cubicBezTo>
                    <a:pt x="19" y="172"/>
                    <a:pt x="22" y="178"/>
                    <a:pt x="24" y="184"/>
                  </a:cubicBezTo>
                  <a:cubicBezTo>
                    <a:pt x="30" y="197"/>
                    <a:pt x="35" y="209"/>
                    <a:pt x="41" y="222"/>
                  </a:cubicBezTo>
                  <a:cubicBezTo>
                    <a:pt x="40" y="219"/>
                    <a:pt x="39" y="215"/>
                    <a:pt x="38" y="212"/>
                  </a:cubicBezTo>
                  <a:cubicBezTo>
                    <a:pt x="26" y="172"/>
                    <a:pt x="18" y="132"/>
                    <a:pt x="13" y="92"/>
                  </a:cubicBezTo>
                  <a:cubicBezTo>
                    <a:pt x="11" y="68"/>
                    <a:pt x="9" y="45"/>
                    <a:pt x="8" y="22"/>
                  </a:cubicBezTo>
                  <a:cubicBezTo>
                    <a:pt x="8" y="21"/>
                    <a:pt x="7" y="20"/>
                    <a:pt x="7" y="18"/>
                  </a:cubicBezTo>
                  <a:cubicBezTo>
                    <a:pt x="5" y="12"/>
                    <a:pt x="2" y="6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2" name="Freeform 19"/>
            <p:cNvSpPr/>
            <p:nvPr/>
          </p:nvSpPr>
          <p:spPr bwMode="auto">
            <a:xfrm>
              <a:off x="3148013" y="1282700"/>
              <a:ext cx="1768475" cy="3448050"/>
            </a:xfrm>
            <a:custGeom>
              <a:avLst/>
              <a:gdLst/>
              <a:ahLst/>
              <a:cxnLst/>
              <a:rect l="0" t="0" r="r" b="b"/>
              <a:pathLst>
                <a:path w="450" h="878">
                  <a:moveTo>
                    <a:pt x="7" y="854"/>
                  </a:moveTo>
                  <a:cubicBezTo>
                    <a:pt x="10" y="772"/>
                    <a:pt x="26" y="691"/>
                    <a:pt x="50" y="613"/>
                  </a:cubicBezTo>
                  <a:cubicBezTo>
                    <a:pt x="75" y="535"/>
                    <a:pt x="109" y="460"/>
                    <a:pt x="149" y="388"/>
                  </a:cubicBezTo>
                  <a:cubicBezTo>
                    <a:pt x="189" y="316"/>
                    <a:pt x="235" y="248"/>
                    <a:pt x="285" y="183"/>
                  </a:cubicBezTo>
                  <a:cubicBezTo>
                    <a:pt x="310" y="151"/>
                    <a:pt x="337" y="119"/>
                    <a:pt x="364" y="89"/>
                  </a:cubicBezTo>
                  <a:cubicBezTo>
                    <a:pt x="378" y="74"/>
                    <a:pt x="392" y="58"/>
                    <a:pt x="406" y="44"/>
                  </a:cubicBezTo>
                  <a:cubicBezTo>
                    <a:pt x="421" y="29"/>
                    <a:pt x="435" y="15"/>
                    <a:pt x="450" y="1"/>
                  </a:cubicBezTo>
                  <a:cubicBezTo>
                    <a:pt x="450" y="0"/>
                    <a:pt x="450" y="0"/>
                    <a:pt x="450" y="0"/>
                  </a:cubicBezTo>
                  <a:cubicBezTo>
                    <a:pt x="434" y="14"/>
                    <a:pt x="420" y="28"/>
                    <a:pt x="405" y="43"/>
                  </a:cubicBezTo>
                  <a:cubicBezTo>
                    <a:pt x="391" y="57"/>
                    <a:pt x="377" y="72"/>
                    <a:pt x="363" y="88"/>
                  </a:cubicBezTo>
                  <a:cubicBezTo>
                    <a:pt x="335" y="118"/>
                    <a:pt x="308" y="149"/>
                    <a:pt x="283" y="181"/>
                  </a:cubicBezTo>
                  <a:cubicBezTo>
                    <a:pt x="232" y="246"/>
                    <a:pt x="185" y="314"/>
                    <a:pt x="145" y="386"/>
                  </a:cubicBezTo>
                  <a:cubicBezTo>
                    <a:pt x="104" y="457"/>
                    <a:pt x="70" y="533"/>
                    <a:pt x="45" y="611"/>
                  </a:cubicBezTo>
                  <a:cubicBezTo>
                    <a:pt x="19" y="690"/>
                    <a:pt x="3" y="771"/>
                    <a:pt x="0" y="854"/>
                  </a:cubicBezTo>
                  <a:cubicBezTo>
                    <a:pt x="0" y="856"/>
                    <a:pt x="0" y="857"/>
                    <a:pt x="0" y="859"/>
                  </a:cubicBezTo>
                  <a:cubicBezTo>
                    <a:pt x="2" y="865"/>
                    <a:pt x="4" y="872"/>
                    <a:pt x="7" y="878"/>
                  </a:cubicBezTo>
                  <a:cubicBezTo>
                    <a:pt x="7" y="870"/>
                    <a:pt x="7" y="862"/>
                    <a:pt x="7" y="85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3" name="Freeform 20"/>
            <p:cNvSpPr/>
            <p:nvPr/>
          </p:nvSpPr>
          <p:spPr bwMode="auto">
            <a:xfrm>
              <a:off x="3273426" y="5653088"/>
              <a:ext cx="138113" cy="287338"/>
            </a:xfrm>
            <a:custGeom>
              <a:avLst/>
              <a:gdLst/>
              <a:ahLst/>
              <a:cxnLst/>
              <a:rect l="0" t="0" r="r" b="b"/>
              <a:pathLst>
                <a:path w="35" h="73">
                  <a:moveTo>
                    <a:pt x="0" y="0"/>
                  </a:moveTo>
                  <a:cubicBezTo>
                    <a:pt x="7" y="24"/>
                    <a:pt x="16" y="49"/>
                    <a:pt x="26" y="73"/>
                  </a:cubicBezTo>
                  <a:cubicBezTo>
                    <a:pt x="35" y="73"/>
                    <a:pt x="35" y="73"/>
                    <a:pt x="35" y="73"/>
                  </a:cubicBezTo>
                  <a:cubicBezTo>
                    <a:pt x="23" y="49"/>
                    <a:pt x="11" y="24"/>
                    <a:pt x="0" y="0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4" name="Freeform 21"/>
            <p:cNvSpPr/>
            <p:nvPr/>
          </p:nvSpPr>
          <p:spPr bwMode="auto">
            <a:xfrm>
              <a:off x="3143251" y="4656138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7" y="44"/>
                  </a:moveTo>
                  <a:cubicBezTo>
                    <a:pt x="7" y="46"/>
                    <a:pt x="8" y="47"/>
                    <a:pt x="8" y="48"/>
                  </a:cubicBezTo>
                  <a:cubicBezTo>
                    <a:pt x="8" y="38"/>
                    <a:pt x="8" y="29"/>
                    <a:pt x="8" y="19"/>
                  </a:cubicBezTo>
                  <a:cubicBezTo>
                    <a:pt x="5" y="13"/>
                    <a:pt x="3" y="6"/>
                    <a:pt x="1" y="0"/>
                  </a:cubicBezTo>
                  <a:cubicBezTo>
                    <a:pt x="0" y="9"/>
                    <a:pt x="0" y="17"/>
                    <a:pt x="0" y="26"/>
                  </a:cubicBezTo>
                  <a:cubicBezTo>
                    <a:pt x="2" y="32"/>
                    <a:pt x="5" y="38"/>
                    <a:pt x="7" y="44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  <p:sp>
          <p:nvSpPr>
            <p:cNvPr id="35" name="Freeform 22"/>
            <p:cNvSpPr/>
            <p:nvPr/>
          </p:nvSpPr>
          <p:spPr bwMode="auto">
            <a:xfrm>
              <a:off x="3211513" y="5410200"/>
              <a:ext cx="203200" cy="530225"/>
            </a:xfrm>
            <a:custGeom>
              <a:avLst/>
              <a:gdLst/>
              <a:ahLst/>
              <a:cxnLst/>
              <a:rect l="0" t="0" r="r" b="b"/>
              <a:pathLst>
                <a:path w="52" h="135">
                  <a:moveTo>
                    <a:pt x="7" y="18"/>
                  </a:moveTo>
                  <a:cubicBezTo>
                    <a:pt x="5" y="12"/>
                    <a:pt x="2" y="6"/>
                    <a:pt x="0" y="0"/>
                  </a:cubicBezTo>
                  <a:cubicBezTo>
                    <a:pt x="3" y="16"/>
                    <a:pt x="7" y="32"/>
                    <a:pt x="12" y="48"/>
                  </a:cubicBezTo>
                  <a:cubicBezTo>
                    <a:pt x="13" y="53"/>
                    <a:pt x="14" y="57"/>
                    <a:pt x="16" y="62"/>
                  </a:cubicBezTo>
                  <a:cubicBezTo>
                    <a:pt x="27" y="86"/>
                    <a:pt x="39" y="111"/>
                    <a:pt x="51" y="135"/>
                  </a:cubicBezTo>
                  <a:cubicBezTo>
                    <a:pt x="52" y="135"/>
                    <a:pt x="52" y="135"/>
                    <a:pt x="52" y="135"/>
                  </a:cubicBezTo>
                  <a:cubicBezTo>
                    <a:pt x="41" y="109"/>
                    <a:pt x="32" y="83"/>
                    <a:pt x="24" y="56"/>
                  </a:cubicBezTo>
                  <a:cubicBezTo>
                    <a:pt x="18" y="43"/>
                    <a:pt x="13" y="31"/>
                    <a:pt x="7" y="18"/>
                  </a:cubicBezTo>
                  <a:close/>
                </a:path>
              </a:pathLst>
            </a:custGeom>
            <a:solidFill>
              <a:schemeClr val="tx2">
                <a:alpha val="20000"/>
              </a:schemeClr>
            </a:solidFill>
            <a:ln>
              <a:noFill/>
            </a:ln>
          </p:spPr>
        </p:sp>
      </p:grpSp>
      <p:grpSp>
        <p:nvGrpSpPr>
          <p:cNvPr id="10" name="Group 9"/>
          <p:cNvGrpSpPr/>
          <p:nvPr/>
        </p:nvGrpSpPr>
        <p:grpSpPr>
          <a:xfrm>
            <a:off x="27221" y="-786"/>
            <a:ext cx="2356674" cy="6854039"/>
            <a:chOff x="6627813" y="194833"/>
            <a:chExt cx="1952625" cy="5678918"/>
          </a:xfrm>
        </p:grpSpPr>
        <p:sp>
          <p:nvSpPr>
            <p:cNvPr id="11" name="Freeform 27"/>
            <p:cNvSpPr/>
            <p:nvPr/>
          </p:nvSpPr>
          <p:spPr bwMode="auto">
            <a:xfrm>
              <a:off x="6627813" y="194833"/>
              <a:ext cx="409575" cy="3646488"/>
            </a:xfrm>
            <a:custGeom>
              <a:avLst/>
              <a:gdLst/>
              <a:ahLst/>
              <a:cxnLst/>
              <a:rect l="0" t="0" r="r" b="b"/>
              <a:pathLst>
                <a:path w="103" h="920">
                  <a:moveTo>
                    <a:pt x="7" y="210"/>
                  </a:moveTo>
                  <a:cubicBezTo>
                    <a:pt x="11" y="288"/>
                    <a:pt x="17" y="367"/>
                    <a:pt x="26" y="445"/>
                  </a:cubicBezTo>
                  <a:cubicBezTo>
                    <a:pt x="34" y="523"/>
                    <a:pt x="44" y="601"/>
                    <a:pt x="57" y="679"/>
                  </a:cubicBezTo>
                  <a:cubicBezTo>
                    <a:pt x="69" y="757"/>
                    <a:pt x="84" y="834"/>
                    <a:pt x="101" y="911"/>
                  </a:cubicBezTo>
                  <a:cubicBezTo>
                    <a:pt x="102" y="914"/>
                    <a:pt x="103" y="917"/>
                    <a:pt x="103" y="920"/>
                  </a:cubicBezTo>
                  <a:cubicBezTo>
                    <a:pt x="102" y="905"/>
                    <a:pt x="100" y="889"/>
                    <a:pt x="99" y="874"/>
                  </a:cubicBezTo>
                  <a:cubicBezTo>
                    <a:pt x="99" y="871"/>
                    <a:pt x="99" y="868"/>
                    <a:pt x="99" y="866"/>
                  </a:cubicBezTo>
                  <a:cubicBezTo>
                    <a:pt x="85" y="803"/>
                    <a:pt x="73" y="741"/>
                    <a:pt x="63" y="678"/>
                  </a:cubicBezTo>
                  <a:cubicBezTo>
                    <a:pt x="50" y="600"/>
                    <a:pt x="39" y="523"/>
                    <a:pt x="30" y="444"/>
                  </a:cubicBezTo>
                  <a:cubicBezTo>
                    <a:pt x="21" y="366"/>
                    <a:pt x="14" y="288"/>
                    <a:pt x="9" y="209"/>
                  </a:cubicBezTo>
                  <a:cubicBezTo>
                    <a:pt x="7" y="170"/>
                    <a:pt x="5" y="131"/>
                    <a:pt x="3" y="92"/>
                  </a:cubicBezTo>
                  <a:cubicBezTo>
                    <a:pt x="2" y="61"/>
                    <a:pt x="1" y="3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1"/>
                    <a:pt x="1" y="61"/>
                    <a:pt x="1" y="92"/>
                  </a:cubicBezTo>
                  <a:cubicBezTo>
                    <a:pt x="3" y="131"/>
                    <a:pt x="4" y="170"/>
                    <a:pt x="7" y="21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2" name="Freeform 28"/>
            <p:cNvSpPr/>
            <p:nvPr/>
          </p:nvSpPr>
          <p:spPr bwMode="auto">
            <a:xfrm>
              <a:off x="7061201" y="3771900"/>
              <a:ext cx="350838" cy="1309688"/>
            </a:xfrm>
            <a:custGeom>
              <a:avLst/>
              <a:gdLst/>
              <a:ahLst/>
              <a:cxnLst/>
              <a:rect l="0" t="0" r="r" b="b"/>
              <a:pathLst>
                <a:path w="88" h="330">
                  <a:moveTo>
                    <a:pt x="53" y="229"/>
                  </a:moveTo>
                  <a:cubicBezTo>
                    <a:pt x="64" y="263"/>
                    <a:pt x="75" y="297"/>
                    <a:pt x="88" y="330"/>
                  </a:cubicBezTo>
                  <a:cubicBezTo>
                    <a:pt x="88" y="323"/>
                    <a:pt x="88" y="315"/>
                    <a:pt x="88" y="308"/>
                  </a:cubicBezTo>
                  <a:cubicBezTo>
                    <a:pt x="88" y="307"/>
                    <a:pt x="88" y="305"/>
                    <a:pt x="88" y="304"/>
                  </a:cubicBezTo>
                  <a:cubicBezTo>
                    <a:pt x="79" y="278"/>
                    <a:pt x="70" y="252"/>
                    <a:pt x="62" y="226"/>
                  </a:cubicBezTo>
                  <a:cubicBezTo>
                    <a:pt x="38" y="152"/>
                    <a:pt x="17" y="76"/>
                    <a:pt x="0" y="0"/>
                  </a:cubicBezTo>
                  <a:cubicBezTo>
                    <a:pt x="2" y="21"/>
                    <a:pt x="4" y="42"/>
                    <a:pt x="7" y="63"/>
                  </a:cubicBezTo>
                  <a:cubicBezTo>
                    <a:pt x="21" y="119"/>
                    <a:pt x="36" y="174"/>
                    <a:pt x="53" y="22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3" name="Freeform 29"/>
            <p:cNvSpPr/>
            <p:nvPr/>
          </p:nvSpPr>
          <p:spPr bwMode="auto">
            <a:xfrm>
              <a:off x="7439026" y="5053013"/>
              <a:ext cx="357188" cy="820738"/>
            </a:xfrm>
            <a:custGeom>
              <a:avLst/>
              <a:gdLst/>
              <a:ahLst/>
              <a:cxnLst/>
              <a:rect l="0" t="0" r="r" b="b"/>
              <a:pathLst>
                <a:path w="90" h="207">
                  <a:moveTo>
                    <a:pt x="6" y="15"/>
                  </a:moveTo>
                  <a:cubicBezTo>
                    <a:pt x="4" y="10"/>
                    <a:pt x="2" y="5"/>
                    <a:pt x="0" y="0"/>
                  </a:cubicBezTo>
                  <a:cubicBezTo>
                    <a:pt x="0" y="9"/>
                    <a:pt x="0" y="19"/>
                    <a:pt x="1" y="29"/>
                  </a:cubicBezTo>
                  <a:cubicBezTo>
                    <a:pt x="14" y="62"/>
                    <a:pt x="27" y="95"/>
                    <a:pt x="42" y="127"/>
                  </a:cubicBezTo>
                  <a:cubicBezTo>
                    <a:pt x="54" y="154"/>
                    <a:pt x="67" y="181"/>
                    <a:pt x="80" y="207"/>
                  </a:cubicBezTo>
                  <a:cubicBezTo>
                    <a:pt x="90" y="207"/>
                    <a:pt x="90" y="207"/>
                    <a:pt x="90" y="207"/>
                  </a:cubicBezTo>
                  <a:cubicBezTo>
                    <a:pt x="76" y="180"/>
                    <a:pt x="63" y="152"/>
                    <a:pt x="50" y="123"/>
                  </a:cubicBezTo>
                  <a:cubicBezTo>
                    <a:pt x="34" y="88"/>
                    <a:pt x="20" y="51"/>
                    <a:pt x="6" y="15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4" name="Freeform 30"/>
            <p:cNvSpPr/>
            <p:nvPr/>
          </p:nvSpPr>
          <p:spPr bwMode="auto">
            <a:xfrm>
              <a:off x="7037388" y="3811588"/>
              <a:ext cx="457200" cy="1852613"/>
            </a:xfrm>
            <a:custGeom>
              <a:avLst/>
              <a:gdLst/>
              <a:ahLst/>
              <a:cxnLst/>
              <a:rect l="0" t="0" r="r" b="b"/>
              <a:pathLst>
                <a:path w="115" h="467">
                  <a:moveTo>
                    <a:pt x="101" y="409"/>
                  </a:moveTo>
                  <a:cubicBezTo>
                    <a:pt x="93" y="388"/>
                    <a:pt x="85" y="366"/>
                    <a:pt x="78" y="344"/>
                  </a:cubicBezTo>
                  <a:cubicBezTo>
                    <a:pt x="57" y="281"/>
                    <a:pt x="41" y="216"/>
                    <a:pt x="29" y="151"/>
                  </a:cubicBezTo>
                  <a:cubicBezTo>
                    <a:pt x="22" y="119"/>
                    <a:pt x="17" y="86"/>
                    <a:pt x="13" y="53"/>
                  </a:cubicBezTo>
                  <a:cubicBezTo>
                    <a:pt x="9" y="35"/>
                    <a:pt x="4" y="18"/>
                    <a:pt x="0" y="0"/>
                  </a:cubicBezTo>
                  <a:cubicBezTo>
                    <a:pt x="5" y="51"/>
                    <a:pt x="12" y="102"/>
                    <a:pt x="21" y="152"/>
                  </a:cubicBezTo>
                  <a:cubicBezTo>
                    <a:pt x="33" y="218"/>
                    <a:pt x="49" y="283"/>
                    <a:pt x="69" y="347"/>
                  </a:cubicBezTo>
                  <a:cubicBezTo>
                    <a:pt x="79" y="378"/>
                    <a:pt x="90" y="410"/>
                    <a:pt x="103" y="441"/>
                  </a:cubicBezTo>
                  <a:cubicBezTo>
                    <a:pt x="107" y="449"/>
                    <a:pt x="111" y="458"/>
                    <a:pt x="115" y="467"/>
                  </a:cubicBezTo>
                  <a:cubicBezTo>
                    <a:pt x="114" y="464"/>
                    <a:pt x="113" y="461"/>
                    <a:pt x="112" y="458"/>
                  </a:cubicBezTo>
                  <a:cubicBezTo>
                    <a:pt x="108" y="442"/>
                    <a:pt x="104" y="425"/>
                    <a:pt x="101" y="40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5" name="Freeform 31"/>
            <p:cNvSpPr/>
            <p:nvPr/>
          </p:nvSpPr>
          <p:spPr bwMode="auto">
            <a:xfrm>
              <a:off x="6992938" y="1263650"/>
              <a:ext cx="144463" cy="2508250"/>
            </a:xfrm>
            <a:custGeom>
              <a:avLst/>
              <a:gdLst/>
              <a:ahLst/>
              <a:cxnLst/>
              <a:rect l="0" t="0" r="r" b="b"/>
              <a:pathLst>
                <a:path w="36" h="633">
                  <a:moveTo>
                    <a:pt x="17" y="633"/>
                  </a:moveTo>
                  <a:cubicBezTo>
                    <a:pt x="15" y="621"/>
                    <a:pt x="14" y="609"/>
                    <a:pt x="13" y="597"/>
                  </a:cubicBezTo>
                  <a:cubicBezTo>
                    <a:pt x="8" y="530"/>
                    <a:pt x="5" y="464"/>
                    <a:pt x="5" y="398"/>
                  </a:cubicBezTo>
                  <a:cubicBezTo>
                    <a:pt x="5" y="331"/>
                    <a:pt x="8" y="265"/>
                    <a:pt x="13" y="198"/>
                  </a:cubicBezTo>
                  <a:cubicBezTo>
                    <a:pt x="15" y="165"/>
                    <a:pt x="18" y="132"/>
                    <a:pt x="22" y="99"/>
                  </a:cubicBezTo>
                  <a:cubicBezTo>
                    <a:pt x="26" y="66"/>
                    <a:pt x="30" y="33"/>
                    <a:pt x="36" y="0"/>
                  </a:cubicBezTo>
                  <a:cubicBezTo>
                    <a:pt x="35" y="0"/>
                    <a:pt x="35" y="0"/>
                    <a:pt x="35" y="0"/>
                  </a:cubicBezTo>
                  <a:cubicBezTo>
                    <a:pt x="29" y="33"/>
                    <a:pt x="24" y="66"/>
                    <a:pt x="20" y="99"/>
                  </a:cubicBezTo>
                  <a:cubicBezTo>
                    <a:pt x="16" y="132"/>
                    <a:pt x="13" y="165"/>
                    <a:pt x="10" y="198"/>
                  </a:cubicBezTo>
                  <a:cubicBezTo>
                    <a:pt x="4" y="264"/>
                    <a:pt x="1" y="331"/>
                    <a:pt x="1" y="398"/>
                  </a:cubicBezTo>
                  <a:cubicBezTo>
                    <a:pt x="0" y="461"/>
                    <a:pt x="2" y="525"/>
                    <a:pt x="7" y="589"/>
                  </a:cubicBezTo>
                  <a:cubicBezTo>
                    <a:pt x="10" y="603"/>
                    <a:pt x="13" y="618"/>
                    <a:pt x="16" y="632"/>
                  </a:cubicBezTo>
                  <a:cubicBezTo>
                    <a:pt x="16" y="632"/>
                    <a:pt x="17" y="633"/>
                    <a:pt x="17" y="63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6" name="Freeform 32"/>
            <p:cNvSpPr/>
            <p:nvPr/>
          </p:nvSpPr>
          <p:spPr bwMode="auto">
            <a:xfrm>
              <a:off x="7526338" y="5640388"/>
              <a:ext cx="111125" cy="233363"/>
            </a:xfrm>
            <a:custGeom>
              <a:avLst/>
              <a:gdLst/>
              <a:ahLst/>
              <a:cxnLst/>
              <a:rect l="0" t="0" r="r" b="b"/>
              <a:pathLst>
                <a:path w="28" h="59">
                  <a:moveTo>
                    <a:pt x="22" y="59"/>
                  </a:moveTo>
                  <a:cubicBezTo>
                    <a:pt x="28" y="59"/>
                    <a:pt x="28" y="59"/>
                    <a:pt x="28" y="59"/>
                  </a:cubicBezTo>
                  <a:cubicBezTo>
                    <a:pt x="18" y="40"/>
                    <a:pt x="9" y="20"/>
                    <a:pt x="0" y="0"/>
                  </a:cubicBezTo>
                  <a:cubicBezTo>
                    <a:pt x="6" y="20"/>
                    <a:pt x="13" y="40"/>
                    <a:pt x="22" y="59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7" name="Freeform 33"/>
            <p:cNvSpPr/>
            <p:nvPr/>
          </p:nvSpPr>
          <p:spPr bwMode="auto">
            <a:xfrm>
              <a:off x="7021513" y="3598863"/>
              <a:ext cx="68263" cy="423863"/>
            </a:xfrm>
            <a:custGeom>
              <a:avLst/>
              <a:gdLst/>
              <a:ahLst/>
              <a:cxnLst/>
              <a:rect l="0" t="0" r="r" b="b"/>
              <a:pathLst>
                <a:path w="17" h="107">
                  <a:moveTo>
                    <a:pt x="4" y="54"/>
                  </a:moveTo>
                  <a:cubicBezTo>
                    <a:pt x="8" y="72"/>
                    <a:pt x="13" y="89"/>
                    <a:pt x="17" y="107"/>
                  </a:cubicBezTo>
                  <a:cubicBezTo>
                    <a:pt x="14" y="86"/>
                    <a:pt x="12" y="65"/>
                    <a:pt x="10" y="44"/>
                  </a:cubicBezTo>
                  <a:cubicBezTo>
                    <a:pt x="10" y="44"/>
                    <a:pt x="9" y="43"/>
                    <a:pt x="9" y="43"/>
                  </a:cubicBezTo>
                  <a:cubicBezTo>
                    <a:pt x="6" y="29"/>
                    <a:pt x="3" y="14"/>
                    <a:pt x="0" y="0"/>
                  </a:cubicBezTo>
                  <a:cubicBezTo>
                    <a:pt x="0" y="2"/>
                    <a:pt x="0" y="5"/>
                    <a:pt x="0" y="8"/>
                  </a:cubicBezTo>
                  <a:cubicBezTo>
                    <a:pt x="1" y="23"/>
                    <a:pt x="3" y="39"/>
                    <a:pt x="4" y="54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8" name="Freeform 34"/>
            <p:cNvSpPr/>
            <p:nvPr/>
          </p:nvSpPr>
          <p:spPr bwMode="auto">
            <a:xfrm>
              <a:off x="7412038" y="2801938"/>
              <a:ext cx="1168400" cy="2251075"/>
            </a:xfrm>
            <a:custGeom>
              <a:avLst/>
              <a:gdLst/>
              <a:ahLst/>
              <a:cxnLst/>
              <a:rect l="0" t="0" r="r" b="b"/>
              <a:pathLst>
                <a:path w="294" h="568">
                  <a:moveTo>
                    <a:pt x="8" y="553"/>
                  </a:moveTo>
                  <a:cubicBezTo>
                    <a:pt x="9" y="501"/>
                    <a:pt x="19" y="448"/>
                    <a:pt x="35" y="397"/>
                  </a:cubicBezTo>
                  <a:cubicBezTo>
                    <a:pt x="51" y="347"/>
                    <a:pt x="73" y="298"/>
                    <a:pt x="99" y="252"/>
                  </a:cubicBezTo>
                  <a:cubicBezTo>
                    <a:pt x="124" y="205"/>
                    <a:pt x="154" y="161"/>
                    <a:pt x="187" y="119"/>
                  </a:cubicBezTo>
                  <a:cubicBezTo>
                    <a:pt x="203" y="98"/>
                    <a:pt x="220" y="77"/>
                    <a:pt x="238" y="58"/>
                  </a:cubicBezTo>
                  <a:cubicBezTo>
                    <a:pt x="247" y="48"/>
                    <a:pt x="256" y="38"/>
                    <a:pt x="265" y="28"/>
                  </a:cubicBezTo>
                  <a:cubicBezTo>
                    <a:pt x="274" y="19"/>
                    <a:pt x="284" y="9"/>
                    <a:pt x="294" y="0"/>
                  </a:cubicBezTo>
                  <a:cubicBezTo>
                    <a:pt x="293" y="0"/>
                    <a:pt x="293" y="0"/>
                    <a:pt x="293" y="0"/>
                  </a:cubicBezTo>
                  <a:cubicBezTo>
                    <a:pt x="283" y="9"/>
                    <a:pt x="273" y="18"/>
                    <a:pt x="264" y="27"/>
                  </a:cubicBezTo>
                  <a:cubicBezTo>
                    <a:pt x="255" y="37"/>
                    <a:pt x="246" y="47"/>
                    <a:pt x="237" y="56"/>
                  </a:cubicBezTo>
                  <a:cubicBezTo>
                    <a:pt x="218" y="76"/>
                    <a:pt x="201" y="96"/>
                    <a:pt x="185" y="117"/>
                  </a:cubicBezTo>
                  <a:cubicBezTo>
                    <a:pt x="151" y="159"/>
                    <a:pt x="121" y="203"/>
                    <a:pt x="95" y="249"/>
                  </a:cubicBezTo>
                  <a:cubicBezTo>
                    <a:pt x="68" y="296"/>
                    <a:pt x="46" y="345"/>
                    <a:pt x="30" y="396"/>
                  </a:cubicBezTo>
                  <a:cubicBezTo>
                    <a:pt x="13" y="445"/>
                    <a:pt x="3" y="497"/>
                    <a:pt x="0" y="549"/>
                  </a:cubicBezTo>
                  <a:cubicBezTo>
                    <a:pt x="3" y="555"/>
                    <a:pt x="5" y="561"/>
                    <a:pt x="7" y="568"/>
                  </a:cubicBezTo>
                  <a:cubicBezTo>
                    <a:pt x="7" y="563"/>
                    <a:pt x="7" y="558"/>
                    <a:pt x="8" y="553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19" name="Freeform 35"/>
            <p:cNvSpPr/>
            <p:nvPr/>
          </p:nvSpPr>
          <p:spPr bwMode="auto">
            <a:xfrm>
              <a:off x="7494588" y="5664200"/>
              <a:ext cx="100013" cy="209550"/>
            </a:xfrm>
            <a:custGeom>
              <a:avLst/>
              <a:gdLst/>
              <a:ahLst/>
              <a:cxnLst/>
              <a:rect l="0" t="0" r="r" b="b"/>
              <a:pathLst>
                <a:path w="25" h="53">
                  <a:moveTo>
                    <a:pt x="0" y="0"/>
                  </a:moveTo>
                  <a:cubicBezTo>
                    <a:pt x="5" y="18"/>
                    <a:pt x="12" y="36"/>
                    <a:pt x="19" y="53"/>
                  </a:cubicBezTo>
                  <a:cubicBezTo>
                    <a:pt x="25" y="53"/>
                    <a:pt x="25" y="53"/>
                    <a:pt x="25" y="53"/>
                  </a:cubicBezTo>
                  <a:cubicBezTo>
                    <a:pt x="16" y="36"/>
                    <a:pt x="8" y="18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0" name="Freeform 36"/>
            <p:cNvSpPr/>
            <p:nvPr/>
          </p:nvSpPr>
          <p:spPr bwMode="auto">
            <a:xfrm>
              <a:off x="7412038" y="5081588"/>
              <a:ext cx="114300" cy="558800"/>
            </a:xfrm>
            <a:custGeom>
              <a:avLst/>
              <a:gdLst/>
              <a:ahLst/>
              <a:cxnLst/>
              <a:rect l="0" t="0" r="r" b="b"/>
              <a:pathLst>
                <a:path w="29" h="141">
                  <a:moveTo>
                    <a:pt x="0" y="0"/>
                  </a:moveTo>
                  <a:cubicBezTo>
                    <a:pt x="0" y="30"/>
                    <a:pt x="2" y="60"/>
                    <a:pt x="7" y="89"/>
                  </a:cubicBezTo>
                  <a:cubicBezTo>
                    <a:pt x="11" y="98"/>
                    <a:pt x="14" y="108"/>
                    <a:pt x="18" y="117"/>
                  </a:cubicBezTo>
                  <a:cubicBezTo>
                    <a:pt x="22" y="125"/>
                    <a:pt x="25" y="133"/>
                    <a:pt x="29" y="141"/>
                  </a:cubicBezTo>
                  <a:cubicBezTo>
                    <a:pt x="28" y="139"/>
                    <a:pt x="28" y="137"/>
                    <a:pt x="27" y="135"/>
                  </a:cubicBezTo>
                  <a:cubicBezTo>
                    <a:pt x="16" y="98"/>
                    <a:pt x="10" y="60"/>
                    <a:pt x="8" y="22"/>
                  </a:cubicBezTo>
                  <a:cubicBezTo>
                    <a:pt x="7" y="18"/>
                    <a:pt x="5" y="15"/>
                    <a:pt x="4" y="11"/>
                  </a:cubicBezTo>
                  <a:cubicBezTo>
                    <a:pt x="2" y="7"/>
                    <a:pt x="1" y="3"/>
                    <a:pt x="0" y="0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1" name="Freeform 37"/>
            <p:cNvSpPr/>
            <p:nvPr/>
          </p:nvSpPr>
          <p:spPr bwMode="auto">
            <a:xfrm>
              <a:off x="7412038" y="4978400"/>
              <a:ext cx="31750" cy="188913"/>
            </a:xfrm>
            <a:custGeom>
              <a:avLst/>
              <a:gdLst/>
              <a:ahLst/>
              <a:cxnLst/>
              <a:rect l="0" t="0" r="r" b="b"/>
              <a:pathLst>
                <a:path w="8" h="48">
                  <a:moveTo>
                    <a:pt x="0" y="26"/>
                  </a:moveTo>
                  <a:cubicBezTo>
                    <a:pt x="1" y="29"/>
                    <a:pt x="2" y="33"/>
                    <a:pt x="4" y="37"/>
                  </a:cubicBezTo>
                  <a:cubicBezTo>
                    <a:pt x="5" y="41"/>
                    <a:pt x="7" y="44"/>
                    <a:pt x="8" y="48"/>
                  </a:cubicBezTo>
                  <a:cubicBezTo>
                    <a:pt x="7" y="38"/>
                    <a:pt x="7" y="28"/>
                    <a:pt x="7" y="19"/>
                  </a:cubicBezTo>
                  <a:cubicBezTo>
                    <a:pt x="5" y="12"/>
                    <a:pt x="3" y="6"/>
                    <a:pt x="0" y="0"/>
                  </a:cubicBezTo>
                  <a:cubicBezTo>
                    <a:pt x="0" y="1"/>
                    <a:pt x="0" y="3"/>
                    <a:pt x="0" y="4"/>
                  </a:cubicBezTo>
                  <a:cubicBezTo>
                    <a:pt x="0" y="11"/>
                    <a:pt x="0" y="19"/>
                    <a:pt x="0" y="26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  <p:sp>
          <p:nvSpPr>
            <p:cNvPr id="22" name="Freeform 38"/>
            <p:cNvSpPr/>
            <p:nvPr/>
          </p:nvSpPr>
          <p:spPr bwMode="auto">
            <a:xfrm>
              <a:off x="7439026" y="5434013"/>
              <a:ext cx="174625" cy="439738"/>
            </a:xfrm>
            <a:custGeom>
              <a:avLst/>
              <a:gdLst/>
              <a:ahLst/>
              <a:cxnLst/>
              <a:rect l="0" t="0" r="r" b="b"/>
              <a:pathLst>
                <a:path w="44" h="111">
                  <a:moveTo>
                    <a:pt x="11" y="28"/>
                  </a:moveTo>
                  <a:cubicBezTo>
                    <a:pt x="7" y="19"/>
                    <a:pt x="4" y="9"/>
                    <a:pt x="0" y="0"/>
                  </a:cubicBezTo>
                  <a:cubicBezTo>
                    <a:pt x="3" y="16"/>
                    <a:pt x="7" y="33"/>
                    <a:pt x="11" y="49"/>
                  </a:cubicBezTo>
                  <a:cubicBezTo>
                    <a:pt x="12" y="52"/>
                    <a:pt x="13" y="55"/>
                    <a:pt x="14" y="58"/>
                  </a:cubicBezTo>
                  <a:cubicBezTo>
                    <a:pt x="22" y="76"/>
                    <a:pt x="30" y="94"/>
                    <a:pt x="39" y="111"/>
                  </a:cubicBezTo>
                  <a:cubicBezTo>
                    <a:pt x="44" y="111"/>
                    <a:pt x="44" y="111"/>
                    <a:pt x="44" y="111"/>
                  </a:cubicBezTo>
                  <a:cubicBezTo>
                    <a:pt x="35" y="92"/>
                    <a:pt x="28" y="72"/>
                    <a:pt x="22" y="52"/>
                  </a:cubicBezTo>
                  <a:cubicBezTo>
                    <a:pt x="18" y="44"/>
                    <a:pt x="15" y="36"/>
                    <a:pt x="11" y="28"/>
                  </a:cubicBezTo>
                  <a:close/>
                </a:path>
              </a:pathLst>
            </a:custGeom>
            <a:solidFill>
              <a:schemeClr val="tx2"/>
            </a:solidFill>
            <a:ln>
              <a:noFill/>
            </a:ln>
          </p:spPr>
        </p:sp>
      </p:grpSp>
      <p:sp>
        <p:nvSpPr>
          <p:cNvPr id="7" name="Rectangle 6"/>
          <p:cNvSpPr/>
          <p:nvPr/>
        </p:nvSpPr>
        <p:spPr>
          <a:xfrm>
            <a:off x="0" y="0"/>
            <a:ext cx="182880" cy="6858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92924" y="624110"/>
            <a:ext cx="8911687" cy="128089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89212" y="2133600"/>
            <a:ext cx="8915400" cy="38862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361612" y="6130437"/>
            <a:ext cx="1146283" cy="370396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718AD1-6A65-4AF8-B585-9B47B4562F35}" type="datetimeFigureOut">
              <a:rPr lang="ru-RU" smtClean="0"/>
              <a:t>25.05.2026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89212" y="6135808"/>
            <a:ext cx="761999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 bwMode="gray">
          <a:xfrm>
            <a:off x="531812" y="787782"/>
            <a:ext cx="7797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2000">
                <a:solidFill>
                  <a:srgbClr val="FEFFFF"/>
                </a:solidFill>
              </a:defRPr>
            </a:lvl1pPr>
          </a:lstStyle>
          <a:p>
            <a:fld id="{C573B3D1-6B5D-4362-9DCC-C7132CFE4E3B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tx1">
              <a:lumMod val="85000"/>
              <a:lumOff val="1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/>
        </a:buClr>
        <a:buFont typeface="Wingdings 3" panose="05040102010807070707" charset="2"/>
        <a:buChar char="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3936" y="1366685"/>
            <a:ext cx="10294374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800" b="1" dirty="0" smtClean="0">
                <a:solidFill>
                  <a:schemeClr val="accent1"/>
                </a:solidFill>
              </a:rPr>
              <a:t>   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Читательская 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грамотность как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основа              достижения 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предметных результатов </a:t>
            </a: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ООП</a:t>
            </a:r>
          </a:p>
          <a:p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8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Работа </a:t>
            </a:r>
            <a:r>
              <a:rPr lang="ru-RU" sz="28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 текстом по всем учебных предметам</a:t>
            </a:r>
            <a:endParaRPr lang="ru-RU" sz="28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9523" y="3438218"/>
            <a:ext cx="5869858" cy="3301795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33137" y="5021179"/>
            <a:ext cx="5342021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/>
              <a:t>Подготовила: </a:t>
            </a:r>
            <a:r>
              <a:rPr lang="ru-RU" sz="2400" b="1" dirty="0" err="1" smtClean="0"/>
              <a:t>Абселямова</a:t>
            </a:r>
            <a:r>
              <a:rPr lang="ru-RU" sz="2400" b="1" dirty="0" smtClean="0"/>
              <a:t> С.М., </a:t>
            </a:r>
          </a:p>
          <a:p>
            <a:r>
              <a:rPr lang="ru-RU" sz="2400" b="1" dirty="0" smtClean="0"/>
              <a:t>учитель русского языка и литературы</a:t>
            </a:r>
            <a:endParaRPr lang="ru-RU" sz="2400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вал 1"/>
          <p:cNvSpPr/>
          <p:nvPr/>
        </p:nvSpPr>
        <p:spPr>
          <a:xfrm>
            <a:off x="1952902" y="673510"/>
            <a:ext cx="2526891" cy="13666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endParaRPr lang="ru-RU" b="1" dirty="0" smtClean="0">
              <a:solidFill>
                <a:srgbClr val="002060"/>
              </a:solidFill>
            </a:endParaRPr>
          </a:p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Предтекстовый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э</a:t>
            </a:r>
            <a:r>
              <a:rPr lang="ru-RU" b="1" dirty="0" smtClean="0">
                <a:solidFill>
                  <a:srgbClr val="002060"/>
                </a:solidFill>
              </a:rPr>
              <a:t>тап </a:t>
            </a:r>
          </a:p>
          <a:p>
            <a:pPr algn="ctr"/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3" name="Овал 2"/>
          <p:cNvSpPr/>
          <p:nvPr/>
        </p:nvSpPr>
        <p:spPr>
          <a:xfrm>
            <a:off x="4797371" y="673510"/>
            <a:ext cx="2746858" cy="13666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Текстовый этап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8016456" y="673510"/>
            <a:ext cx="2519344" cy="1366684"/>
          </a:xfrm>
          <a:prstGeom prst="ellipse">
            <a:avLst/>
          </a:prstGeom>
          <a:solidFill>
            <a:schemeClr val="accent3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none" rtlCol="0" anchor="ctr"/>
          <a:lstStyle/>
          <a:p>
            <a:pPr algn="ctr"/>
            <a:r>
              <a:rPr lang="ru-RU" b="1" dirty="0" smtClean="0">
                <a:solidFill>
                  <a:srgbClr val="002060"/>
                </a:solidFill>
              </a:rPr>
              <a:t>Послетекстовый </a:t>
            </a:r>
          </a:p>
          <a:p>
            <a:pPr algn="ctr"/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этап</a:t>
            </a: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5" name="Прямоугольник с двумя скругленными противолежащими углами 4"/>
          <p:cNvSpPr/>
          <p:nvPr/>
        </p:nvSpPr>
        <p:spPr>
          <a:xfrm>
            <a:off x="2147777" y="2126513"/>
            <a:ext cx="2137144" cy="4497572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с двумя скругленными противолежащими углами 5"/>
          <p:cNvSpPr/>
          <p:nvPr/>
        </p:nvSpPr>
        <p:spPr>
          <a:xfrm>
            <a:off x="5249925" y="2121088"/>
            <a:ext cx="2001480" cy="4583891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Прямоугольник с двумя скругленными противолежащими углами 6"/>
          <p:cNvSpPr/>
          <p:nvPr/>
        </p:nvSpPr>
        <p:spPr>
          <a:xfrm>
            <a:off x="8279247" y="2121088"/>
            <a:ext cx="2170742" cy="4510719"/>
          </a:xfrm>
          <a:prstGeom prst="round2DiagRect">
            <a:avLst/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TextBox 7"/>
          <p:cNvSpPr txBox="1"/>
          <p:nvPr/>
        </p:nvSpPr>
        <p:spPr>
          <a:xfrm>
            <a:off x="2147776" y="2222205"/>
            <a:ext cx="2137145" cy="4247317"/>
          </a:xfrm>
          <a:prstGeom prst="rect">
            <a:avLst/>
          </a:prstGeom>
          <a:noFill/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dirty="0" smtClean="0"/>
              <a:t>«Прогноз по заголовку, иллюстрации»</a:t>
            </a:r>
          </a:p>
          <a:p>
            <a:endParaRPr lang="ru-RU" dirty="0" smtClean="0"/>
          </a:p>
          <a:p>
            <a:r>
              <a:rPr lang="ru-RU" dirty="0" smtClean="0"/>
              <a:t>«Корзина идей»</a:t>
            </a:r>
          </a:p>
          <a:p>
            <a:endParaRPr lang="ru-RU" dirty="0" smtClean="0"/>
          </a:p>
          <a:p>
            <a:r>
              <a:rPr lang="ru-RU" dirty="0" smtClean="0"/>
              <a:t>«Верные – неверные утверждения»</a:t>
            </a:r>
          </a:p>
          <a:p>
            <a:endParaRPr lang="ru-RU" dirty="0" smtClean="0"/>
          </a:p>
          <a:p>
            <a:r>
              <a:rPr lang="ru-RU" dirty="0" smtClean="0"/>
              <a:t>«Мозговой штурм»</a:t>
            </a:r>
          </a:p>
          <a:p>
            <a:endParaRPr lang="ru-RU" dirty="0" smtClean="0"/>
          </a:p>
          <a:p>
            <a:r>
              <a:rPr lang="ru-RU" dirty="0" smtClean="0"/>
              <a:t>«Таблица З-Х-У»</a:t>
            </a:r>
          </a:p>
          <a:p>
            <a:endParaRPr lang="ru-RU" dirty="0"/>
          </a:p>
        </p:txBody>
      </p:sp>
      <p:sp>
        <p:nvSpPr>
          <p:cNvPr id="9" name="TextBox 8"/>
          <p:cNvSpPr txBox="1"/>
          <p:nvPr/>
        </p:nvSpPr>
        <p:spPr>
          <a:xfrm>
            <a:off x="5220129" y="2222204"/>
            <a:ext cx="212391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«Чтение в кружок»</a:t>
            </a:r>
          </a:p>
          <a:p>
            <a:endParaRPr lang="ru-RU" dirty="0" smtClean="0"/>
          </a:p>
          <a:p>
            <a:r>
              <a:rPr lang="ru-RU" dirty="0" smtClean="0"/>
              <a:t>«Чтение с остановками»</a:t>
            </a:r>
          </a:p>
          <a:p>
            <a:endParaRPr lang="ru-RU" dirty="0" smtClean="0"/>
          </a:p>
          <a:p>
            <a:r>
              <a:rPr lang="ru-RU" dirty="0" smtClean="0"/>
              <a:t>«Составление плана, тезисов, конспектов, вопросов»</a:t>
            </a:r>
          </a:p>
          <a:p>
            <a:endParaRPr lang="ru-RU" dirty="0" smtClean="0"/>
          </a:p>
          <a:p>
            <a:r>
              <a:rPr lang="ru-RU" dirty="0" smtClean="0"/>
              <a:t>«Инсерт» </a:t>
            </a:r>
          </a:p>
          <a:p>
            <a:endParaRPr lang="ru-RU" dirty="0" smtClean="0"/>
          </a:p>
          <a:p>
            <a:r>
              <a:rPr lang="ru-RU" dirty="0" smtClean="0"/>
              <a:t>«Таблица З-Х-У»</a:t>
            </a:r>
            <a:endParaRPr lang="ru-RU" dirty="0"/>
          </a:p>
        </p:txBody>
      </p:sp>
      <p:sp>
        <p:nvSpPr>
          <p:cNvPr id="11" name="TextBox 10"/>
          <p:cNvSpPr txBox="1"/>
          <p:nvPr/>
        </p:nvSpPr>
        <p:spPr>
          <a:xfrm>
            <a:off x="8216409" y="2222204"/>
            <a:ext cx="251184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«Прием Кластер»</a:t>
            </a:r>
          </a:p>
          <a:p>
            <a:endParaRPr lang="ru-RU" dirty="0" smtClean="0"/>
          </a:p>
          <a:p>
            <a:r>
              <a:rPr lang="ru-RU" dirty="0" smtClean="0"/>
              <a:t>«Ромашка Блума»</a:t>
            </a:r>
          </a:p>
          <a:p>
            <a:endParaRPr lang="ru-RU" dirty="0" smtClean="0"/>
          </a:p>
          <a:p>
            <a:r>
              <a:rPr lang="ru-RU" dirty="0" smtClean="0"/>
              <a:t>«Кубик Блума»</a:t>
            </a:r>
          </a:p>
          <a:p>
            <a:endParaRPr lang="ru-RU" dirty="0" smtClean="0"/>
          </a:p>
          <a:p>
            <a:r>
              <a:rPr lang="ru-RU" dirty="0" smtClean="0"/>
              <a:t>«Прием Синквейн»</a:t>
            </a:r>
          </a:p>
          <a:p>
            <a:endParaRPr lang="ru-RU" dirty="0" smtClean="0"/>
          </a:p>
          <a:p>
            <a:r>
              <a:rPr lang="ru-RU" dirty="0" smtClean="0"/>
              <a:t>«Тонкие и толстые </a:t>
            </a:r>
          </a:p>
          <a:p>
            <a:r>
              <a:rPr lang="ru-RU" dirty="0" smtClean="0"/>
              <a:t>вопросы»</a:t>
            </a:r>
          </a:p>
          <a:p>
            <a:endParaRPr lang="ru-RU" dirty="0" smtClean="0"/>
          </a:p>
          <a:p>
            <a:r>
              <a:rPr lang="ru-RU" dirty="0" smtClean="0"/>
              <a:t>«Фишбоун»</a:t>
            </a:r>
          </a:p>
          <a:p>
            <a:endParaRPr lang="ru-RU" dirty="0" smtClean="0"/>
          </a:p>
          <a:p>
            <a:r>
              <a:rPr lang="ru-RU" dirty="0" smtClean="0"/>
              <a:t>«Создай паспорт»</a:t>
            </a:r>
          </a:p>
          <a:p>
            <a:endParaRPr lang="ru-RU" dirty="0" smtClean="0"/>
          </a:p>
          <a:p>
            <a:r>
              <a:rPr lang="ru-RU" dirty="0" smtClean="0"/>
              <a:t>«Таблица З-Х-У»</a:t>
            </a:r>
            <a:endParaRPr lang="ru-RU" dirty="0"/>
          </a:p>
        </p:txBody>
      </p:sp>
      <p:sp>
        <p:nvSpPr>
          <p:cNvPr id="12" name="TextBox 11"/>
          <p:cNvSpPr txBox="1"/>
          <p:nvPr/>
        </p:nvSpPr>
        <p:spPr>
          <a:xfrm>
            <a:off x="2307265" y="223284"/>
            <a:ext cx="86442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Этапы работы с текстом</a:t>
            </a:r>
            <a:endParaRPr lang="ru-RU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845733" y="296334"/>
            <a:ext cx="9762067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 </a:t>
            </a:r>
            <a:r>
              <a:rPr lang="ru-RU" dirty="0" smtClean="0"/>
              <a:t>                        </a:t>
            </a:r>
            <a:r>
              <a:rPr lang="ru-RU" sz="2000" dirty="0" smtClean="0"/>
              <a:t>«</a:t>
            </a:r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Прогноз по заголовку, иллюстрации»</a:t>
            </a:r>
            <a:endParaRPr lang="ru-RU" sz="20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3471" y="928621"/>
            <a:ext cx="6922730" cy="5929379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554147" y="374744"/>
            <a:ext cx="10164725" cy="12926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/>
              <a:t> </a:t>
            </a:r>
            <a:r>
              <a:rPr lang="ru-RU" dirty="0" smtClean="0"/>
              <a:t>                                   </a:t>
            </a:r>
            <a:r>
              <a:rPr lang="ru-RU" sz="2400" b="1" dirty="0" smtClean="0">
                <a:solidFill>
                  <a:schemeClr val="accent1"/>
                </a:solidFill>
              </a:rPr>
              <a:t>Прием «Корзина идей»</a:t>
            </a:r>
          </a:p>
          <a:p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                            </a:t>
            </a:r>
          </a:p>
          <a:p>
            <a:r>
              <a:rPr lang="ru-RU" b="1" dirty="0">
                <a:solidFill>
                  <a:schemeClr val="accent1"/>
                </a:solidFill>
              </a:rPr>
              <a:t> </a:t>
            </a:r>
            <a:r>
              <a:rPr lang="ru-RU" b="1" dirty="0" smtClean="0">
                <a:solidFill>
                  <a:schemeClr val="accent1"/>
                </a:solidFill>
              </a:rPr>
              <a:t>                                     </a:t>
            </a:r>
            <a:r>
              <a:rPr lang="ru-RU" b="1" dirty="0" smtClean="0">
                <a:solidFill>
                  <a:srgbClr val="002060"/>
                </a:solidFill>
              </a:rPr>
              <a:t>Тема «Вода в природе»</a:t>
            </a:r>
          </a:p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47476" y="2223652"/>
            <a:ext cx="2674374" cy="2694019"/>
          </a:xfrm>
          <a:prstGeom prst="rect">
            <a:avLst/>
          </a:prstGeom>
        </p:spPr>
      </p:pic>
      <p:cxnSp>
        <p:nvCxnSpPr>
          <p:cNvPr id="43" name="Прямая со стрелкой 42"/>
          <p:cNvCxnSpPr/>
          <p:nvPr/>
        </p:nvCxnSpPr>
        <p:spPr>
          <a:xfrm flipV="1">
            <a:off x="6868977" y="1999589"/>
            <a:ext cx="936580" cy="4668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Прямая со стрелкой 43"/>
          <p:cNvCxnSpPr/>
          <p:nvPr/>
        </p:nvCxnSpPr>
        <p:spPr>
          <a:xfrm flipV="1">
            <a:off x="6941460" y="2873208"/>
            <a:ext cx="1093896" cy="5026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6" name="Прямая со стрелкой 45"/>
          <p:cNvCxnSpPr/>
          <p:nvPr/>
        </p:nvCxnSpPr>
        <p:spPr>
          <a:xfrm>
            <a:off x="6941460" y="3519817"/>
            <a:ext cx="1015238" cy="233427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 стрелкой 48"/>
          <p:cNvCxnSpPr/>
          <p:nvPr/>
        </p:nvCxnSpPr>
        <p:spPr>
          <a:xfrm>
            <a:off x="6770483" y="4177031"/>
            <a:ext cx="936580" cy="5689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Блок-схема: альтернативный процесс 51"/>
          <p:cNvSpPr/>
          <p:nvPr/>
        </p:nvSpPr>
        <p:spPr>
          <a:xfrm>
            <a:off x="7805557" y="1768636"/>
            <a:ext cx="990657" cy="48178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снег</a:t>
            </a:r>
            <a:endParaRPr lang="ru-RU" b="1" dirty="0"/>
          </a:p>
        </p:txBody>
      </p:sp>
      <p:sp>
        <p:nvSpPr>
          <p:cNvPr id="53" name="Блок-схема: альтернативный процесс 52"/>
          <p:cNvSpPr/>
          <p:nvPr/>
        </p:nvSpPr>
        <p:spPr>
          <a:xfrm>
            <a:off x="8054966" y="2657450"/>
            <a:ext cx="1107557" cy="48178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облака</a:t>
            </a:r>
            <a:endParaRPr lang="ru-RU" b="1" dirty="0"/>
          </a:p>
        </p:txBody>
      </p:sp>
      <p:sp>
        <p:nvSpPr>
          <p:cNvPr id="54" name="Блок-схема: альтернативный процесс 53"/>
          <p:cNvSpPr/>
          <p:nvPr/>
        </p:nvSpPr>
        <p:spPr>
          <a:xfrm>
            <a:off x="8056108" y="3553643"/>
            <a:ext cx="990657" cy="48178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дождь</a:t>
            </a:r>
            <a:endParaRPr lang="ru-RU" b="1" dirty="0"/>
          </a:p>
        </p:txBody>
      </p:sp>
      <p:sp>
        <p:nvSpPr>
          <p:cNvPr id="55" name="Блок-схема: альтернативный процесс 54"/>
          <p:cNvSpPr/>
          <p:nvPr/>
        </p:nvSpPr>
        <p:spPr>
          <a:xfrm>
            <a:off x="7810311" y="4517046"/>
            <a:ext cx="990657" cy="48178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роса</a:t>
            </a:r>
            <a:endParaRPr lang="ru-RU" b="1" dirty="0"/>
          </a:p>
        </p:txBody>
      </p:sp>
      <p:cxnSp>
        <p:nvCxnSpPr>
          <p:cNvPr id="59" name="Прямая со стрелкой 58"/>
          <p:cNvCxnSpPr/>
          <p:nvPr/>
        </p:nvCxnSpPr>
        <p:spPr>
          <a:xfrm flipH="1" flipV="1">
            <a:off x="3244645" y="2104103"/>
            <a:ext cx="1111045" cy="285136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0" name="Прямая со стрелкой 59"/>
          <p:cNvCxnSpPr/>
          <p:nvPr/>
        </p:nvCxnSpPr>
        <p:spPr>
          <a:xfrm flipH="1">
            <a:off x="3049312" y="2923475"/>
            <a:ext cx="1146601" cy="13461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1" name="Прямая со стрелкой 60"/>
          <p:cNvCxnSpPr/>
          <p:nvPr/>
        </p:nvCxnSpPr>
        <p:spPr>
          <a:xfrm flipH="1">
            <a:off x="3243411" y="3453279"/>
            <a:ext cx="939586" cy="341254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Прямая со стрелкой 61"/>
          <p:cNvCxnSpPr/>
          <p:nvPr/>
        </p:nvCxnSpPr>
        <p:spPr>
          <a:xfrm flipH="1">
            <a:off x="3622612" y="4177031"/>
            <a:ext cx="727533" cy="580905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9" name="Блок-схема: альтернативный процесс 68"/>
          <p:cNvSpPr/>
          <p:nvPr/>
        </p:nvSpPr>
        <p:spPr>
          <a:xfrm>
            <a:off x="2136168" y="1758698"/>
            <a:ext cx="990657" cy="48178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пар</a:t>
            </a:r>
            <a:endParaRPr lang="ru-RU" b="1" dirty="0"/>
          </a:p>
        </p:txBody>
      </p:sp>
      <p:sp>
        <p:nvSpPr>
          <p:cNvPr id="70" name="Блок-схема: альтернативный процесс 69"/>
          <p:cNvSpPr/>
          <p:nvPr/>
        </p:nvSpPr>
        <p:spPr>
          <a:xfrm>
            <a:off x="2553983" y="4556505"/>
            <a:ext cx="990657" cy="48178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иней</a:t>
            </a:r>
            <a:endParaRPr lang="ru-RU" b="1" dirty="0"/>
          </a:p>
        </p:txBody>
      </p:sp>
      <p:sp>
        <p:nvSpPr>
          <p:cNvPr id="71" name="Блок-схема: альтернативный процесс 70"/>
          <p:cNvSpPr/>
          <p:nvPr/>
        </p:nvSpPr>
        <p:spPr>
          <a:xfrm>
            <a:off x="2180954" y="3669939"/>
            <a:ext cx="990657" cy="48178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лед</a:t>
            </a:r>
            <a:endParaRPr lang="ru-RU" b="1" dirty="0"/>
          </a:p>
        </p:txBody>
      </p:sp>
      <p:sp>
        <p:nvSpPr>
          <p:cNvPr id="72" name="Блок-схема: альтернативный процесс 71"/>
          <p:cNvSpPr/>
          <p:nvPr/>
        </p:nvSpPr>
        <p:spPr>
          <a:xfrm>
            <a:off x="1953730" y="2810469"/>
            <a:ext cx="990657" cy="481781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/>
              <a:t>туман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66" t="2969" r="1014" b="1038"/>
          <a:stretch>
            <a:fillRect/>
          </a:stretch>
        </p:blipFill>
        <p:spPr>
          <a:xfrm>
            <a:off x="2998839" y="1936955"/>
            <a:ext cx="7157883" cy="3490451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55581" y="648585"/>
            <a:ext cx="665598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«Знаю – хочу узнать- узнал»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5" y="148856"/>
            <a:ext cx="8911687" cy="1148316"/>
          </a:xfrm>
        </p:spPr>
        <p:txBody>
          <a:bodyPr>
            <a:normAutofit/>
          </a:bodyPr>
          <a:lstStyle/>
          <a:p>
            <a:r>
              <a:rPr lang="ru-RU" sz="2200" dirty="0" smtClean="0"/>
              <a:t/>
            </a:r>
            <a:br>
              <a:rPr lang="ru-RU" sz="2200" dirty="0" smtClean="0"/>
            </a:br>
            <a:r>
              <a:rPr lang="ru-RU" sz="2200" dirty="0" smtClean="0"/>
              <a:t>   </a:t>
            </a:r>
            <a:r>
              <a:rPr lang="ru-RU" sz="22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«Инсерт»</a:t>
            </a:r>
            <a:r>
              <a:rPr lang="ru-RU" sz="2200" dirty="0" smtClean="0"/>
              <a:t>  - маркировка текста по мере его чтения</a:t>
            </a:r>
            <a:endParaRPr lang="ru-RU" sz="22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89212" y="1190847"/>
            <a:ext cx="8915400" cy="4720375"/>
          </a:xfrm>
        </p:spPr>
        <p:txBody>
          <a:bodyPr/>
          <a:lstStyle/>
          <a:p>
            <a:r>
              <a:rPr lang="en-US" b="1" i="1" dirty="0" smtClean="0">
                <a:solidFill>
                  <a:srgbClr val="002060"/>
                </a:solidFill>
              </a:rPr>
              <a:t>I  - interactive  </a:t>
            </a:r>
            <a:r>
              <a:rPr lang="en-US" i="1" dirty="0" smtClean="0">
                <a:solidFill>
                  <a:srgbClr val="002060"/>
                </a:solidFill>
              </a:rPr>
              <a:t>(</a:t>
            </a:r>
            <a:r>
              <a:rPr lang="ru-RU" i="1" dirty="0" smtClean="0">
                <a:solidFill>
                  <a:srgbClr val="002060"/>
                </a:solidFill>
              </a:rPr>
              <a:t>интерактивная) 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N – noting </a:t>
            </a:r>
            <a:r>
              <a:rPr lang="en-US" i="1" dirty="0" smtClean="0">
                <a:solidFill>
                  <a:srgbClr val="002060"/>
                </a:solidFill>
              </a:rPr>
              <a:t>(</a:t>
            </a:r>
            <a:r>
              <a:rPr lang="ru-RU" i="1" dirty="0" smtClean="0">
                <a:solidFill>
                  <a:srgbClr val="002060"/>
                </a:solidFill>
              </a:rPr>
              <a:t>познавательная)              </a:t>
            </a:r>
            <a:r>
              <a:rPr lang="es-ES" i="1" dirty="0" smtClean="0">
                <a:solidFill>
                  <a:srgbClr val="002060"/>
                </a:solidFill>
              </a:rPr>
              <a:t>           </a:t>
            </a:r>
            <a:r>
              <a:rPr lang="es-E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- уже знал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S – system </a:t>
            </a:r>
            <a:r>
              <a:rPr lang="en-US" i="1" dirty="0" smtClean="0">
                <a:solidFill>
                  <a:srgbClr val="002060"/>
                </a:solidFill>
              </a:rPr>
              <a:t>(</a:t>
            </a:r>
            <a:r>
              <a:rPr lang="ru-RU" i="1" dirty="0" smtClean="0">
                <a:solidFill>
                  <a:srgbClr val="002060"/>
                </a:solidFill>
              </a:rPr>
              <a:t>система)                            </a:t>
            </a:r>
            <a:r>
              <a:rPr lang="en-US" i="1" dirty="0" smtClean="0">
                <a:solidFill>
                  <a:srgbClr val="002060"/>
                </a:solidFill>
              </a:rPr>
              <a:t>          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+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-  узнал новое 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E  - effective </a:t>
            </a:r>
            <a:r>
              <a:rPr lang="en-US" i="1" dirty="0" smtClean="0">
                <a:solidFill>
                  <a:srgbClr val="002060"/>
                </a:solidFill>
              </a:rPr>
              <a:t>(</a:t>
            </a:r>
            <a:r>
              <a:rPr lang="ru-RU" i="1" dirty="0" smtClean="0">
                <a:solidFill>
                  <a:srgbClr val="002060"/>
                </a:solidFill>
              </a:rPr>
              <a:t>для эффективного)      </a:t>
            </a:r>
            <a:r>
              <a:rPr lang="en-US" i="1" dirty="0">
                <a:solidFill>
                  <a:srgbClr val="002060"/>
                </a:solidFill>
              </a:rPr>
              <a:t> </a:t>
            </a:r>
            <a:r>
              <a:rPr lang="en-US" i="1" dirty="0" smtClean="0">
                <a:solidFill>
                  <a:srgbClr val="002060"/>
                </a:solidFill>
              </a:rPr>
              <a:t>      </a:t>
            </a:r>
            <a:r>
              <a:rPr lang="ru-RU" i="1" dirty="0" smtClean="0">
                <a:solidFill>
                  <a:srgbClr val="002060"/>
                </a:solidFill>
              </a:rPr>
              <a:t>  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  <a:r>
              <a:rPr lang="en-US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</a:t>
            </a:r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думал иначе      </a:t>
            </a:r>
          </a:p>
          <a:p>
            <a:r>
              <a:rPr lang="en-US" b="1" i="1" dirty="0" smtClean="0">
                <a:solidFill>
                  <a:srgbClr val="002060"/>
                </a:solidFill>
              </a:rPr>
              <a:t>R – reading </a:t>
            </a:r>
            <a:r>
              <a:rPr lang="en-US" i="1" dirty="0" smtClean="0">
                <a:solidFill>
                  <a:srgbClr val="002060"/>
                </a:solidFill>
              </a:rPr>
              <a:t>(</a:t>
            </a:r>
            <a:r>
              <a:rPr lang="ru-RU" i="1" dirty="0" smtClean="0">
                <a:solidFill>
                  <a:srgbClr val="002060"/>
                </a:solidFill>
              </a:rPr>
              <a:t>чтения)</a:t>
            </a:r>
            <a:r>
              <a:rPr lang="en-US" i="1" dirty="0" smtClean="0">
                <a:solidFill>
                  <a:srgbClr val="002060"/>
                </a:solidFill>
              </a:rPr>
              <a:t>                                        </a:t>
            </a:r>
            <a:r>
              <a:rPr 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  -  хочу узнать </a:t>
            </a:r>
            <a:endParaRPr lang="ru-RU" b="1" i="1" dirty="0" smtClean="0">
              <a:solidFill>
                <a:schemeClr val="accent1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en-US" b="1" i="1" dirty="0" smtClean="0">
                <a:solidFill>
                  <a:srgbClr val="002060"/>
                </a:solidFill>
              </a:rPr>
              <a:t>T – thinking </a:t>
            </a:r>
            <a:r>
              <a:rPr lang="en-US" i="1" dirty="0" smtClean="0">
                <a:solidFill>
                  <a:srgbClr val="002060"/>
                </a:solidFill>
              </a:rPr>
              <a:t>(</a:t>
            </a:r>
            <a:r>
              <a:rPr lang="ru-RU" i="1" dirty="0" smtClean="0">
                <a:solidFill>
                  <a:srgbClr val="002060"/>
                </a:solidFill>
              </a:rPr>
              <a:t>и размышления)</a:t>
            </a:r>
          </a:p>
          <a:p>
            <a:pPr marL="0" indent="0">
              <a:buNone/>
            </a:pPr>
            <a:endParaRPr lang="ru-RU" dirty="0" smtClean="0"/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84" r="630"/>
          <a:stretch>
            <a:fillRect/>
          </a:stretch>
        </p:blipFill>
        <p:spPr>
          <a:xfrm>
            <a:off x="2589213" y="3962400"/>
            <a:ext cx="8383587" cy="2146104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2589212" y="3962400"/>
            <a:ext cx="8383588" cy="2146104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679945" y="435934"/>
            <a:ext cx="10122195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                </a:t>
            </a:r>
            <a:r>
              <a:rPr lang="ru-RU" alt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«Инсерт» </a:t>
            </a:r>
          </a:p>
          <a:p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alt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</a:t>
            </a:r>
            <a:r>
              <a:rPr lang="ru-RU" altLang="ru-RU" b="1" dirty="0" smtClean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Тема </a:t>
            </a:r>
            <a:r>
              <a:rPr lang="ru-RU" altLang="ru-RU" b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«Площадь. Формула площади прямоугольника»</a:t>
            </a:r>
          </a:p>
          <a:p>
            <a:endParaRPr lang="ru-RU" alt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/>
        </p:nvGraphicFramePr>
        <p:xfrm>
          <a:off x="2589213" y="2133600"/>
          <a:ext cx="8229600" cy="3582988"/>
        </p:xfrm>
        <a:graphic>
          <a:graphicData uri="http://schemas.openxmlformats.org/drawingml/2006/table">
            <a:tbl>
              <a:tblPr/>
              <a:tblGrid>
                <a:gridCol w="173196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336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9050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459038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1528181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Уже знал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Узнал новое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8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+</a:t>
                      </a: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Думал иначе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–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Есть вопросы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(Хочу узнать об этом больше)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charset="0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ru-RU" altLang="ru-RU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cs typeface="Calibri" panose="020F0502020204030204" charset="0"/>
                      </a:endParaRP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2054807"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Площадь прямоугольника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Формула площади прямоугольника.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Формула площади квадрата.</a:t>
                      </a:r>
                      <a:endParaRPr kumimoji="0" lang="en-US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ru-RU" altLang="ru-RU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Площади и периметры </a:t>
                      </a:r>
                      <a:r>
                        <a:rPr kumimoji="0" lang="ru-RU" altLang="ru-RU" sz="1800" b="0" i="0" u="sng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равных фигур </a:t>
                      </a: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равны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>
                      <a:lvl1pPr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Площадь треугольника</a:t>
                      </a:r>
                    </a:p>
                  </a:txBody>
                  <a:tcPr marL="68580" marR="6858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                 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«Кластера» 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50644" y="2230639"/>
            <a:ext cx="7711440" cy="3608832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92924" y="159488"/>
            <a:ext cx="8911687" cy="946298"/>
          </a:xfrm>
        </p:spPr>
        <p:txBody>
          <a:bodyPr/>
          <a:lstStyle/>
          <a:p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«Кластера»</a:t>
            </a:r>
            <a:endParaRPr lang="ru-RU" sz="2400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9209" y="1031358"/>
            <a:ext cx="7274884" cy="544819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4378" y="3259404"/>
            <a:ext cx="8357937" cy="3096126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7311" y="0"/>
            <a:ext cx="3664689" cy="3259404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2200940" y="552893"/>
            <a:ext cx="5624623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</a:t>
            </a:r>
          </a:p>
          <a:p>
            <a:r>
              <a:rPr lang="ru-RU" sz="24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Ромашка Блума 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327354" y="1641986"/>
            <a:ext cx="10500851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«Читать  - это еще ничего не значит;  что читать и как понимать прочитанное  - вот в чем главное».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                        К.Д.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Ушинский</a:t>
            </a:r>
          </a:p>
          <a:p>
            <a:endParaRPr lang="ru-RU" sz="20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sz="2000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«Чтение  - это окошко, через которое дети видят и познают мир и самих себя».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</a:p>
          <a:p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                                    </a:t>
            </a:r>
            <a:r>
              <a:rPr lang="ru-RU" sz="2000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</a:t>
            </a:r>
            <a:r>
              <a:rPr lang="ru-RU" sz="2000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В.А. Сухомлинский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9821" y="159488"/>
            <a:ext cx="8900207" cy="660421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40265" y="0"/>
            <a:ext cx="9111470" cy="685800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4981" y="1052623"/>
            <a:ext cx="7515079" cy="5309264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2955851" y="425302"/>
            <a:ext cx="690053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Кубик Блума 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892595" y="563526"/>
            <a:ext cx="993081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 «Фишбоун»</a:t>
            </a:r>
          </a:p>
          <a:p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(рыбная кость)</a:t>
            </a:r>
          </a:p>
          <a:p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38" y="2182036"/>
            <a:ext cx="6973834" cy="3070447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05247" y="797442"/>
            <a:ext cx="85379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 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«Фишбоун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ru-RU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dirty="0" smtClean="0"/>
              <a:t>                                         </a:t>
            </a:r>
            <a:r>
              <a:rPr lang="ru-RU" sz="2000" b="1" dirty="0" smtClean="0"/>
              <a:t>Тема «Распад Древней Руси»    </a:t>
            </a:r>
            <a:endParaRPr lang="ru-RU" sz="2000" b="1" dirty="0"/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0776" y="1967024"/>
            <a:ext cx="7732792" cy="4309296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5880" y="797442"/>
            <a:ext cx="8537944" cy="1046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        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«Фишбоун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</a:t>
            </a:r>
            <a:r>
              <a:rPr lang="ru-RU" sz="2000" b="1" dirty="0" smtClean="0"/>
              <a:t>Тема «Рельеф Земли»</a:t>
            </a:r>
            <a:endParaRPr lang="ru-RU" sz="20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0046" y="1893261"/>
            <a:ext cx="8434689" cy="4177930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62324" y="1531531"/>
            <a:ext cx="7543800" cy="52197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987749" y="361507"/>
            <a:ext cx="824023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          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   Синквейн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3253563" y="776177"/>
            <a:ext cx="678357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Прием «Синквейн» на уроке Истории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391786" y="1711842"/>
            <a:ext cx="7251405" cy="30315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              </a:t>
            </a:r>
            <a:r>
              <a:rPr lang="ru-RU" sz="2000" b="1" dirty="0" smtClean="0"/>
              <a:t>Россия  в 1900-1917гг</a:t>
            </a:r>
          </a:p>
          <a:p>
            <a:endParaRPr lang="ru-RU" dirty="0" smtClean="0"/>
          </a:p>
          <a:p>
            <a:pPr>
              <a:lnSpc>
                <a:spcPct val="150000"/>
              </a:lnSpc>
            </a:pPr>
            <a:r>
              <a:rPr lang="ru-RU" b="1" dirty="0">
                <a:solidFill>
                  <a:srgbClr val="002060"/>
                </a:solidFill>
              </a:rPr>
              <a:t> </a:t>
            </a:r>
            <a:r>
              <a:rPr lang="ru-RU" b="1" dirty="0" smtClean="0">
                <a:solidFill>
                  <a:srgbClr val="002060"/>
                </a:solidFill>
              </a:rPr>
              <a:t>                    </a:t>
            </a:r>
            <a:r>
              <a:rPr lang="ru-RU" b="1" i="1" dirty="0" smtClean="0">
                <a:solidFill>
                  <a:srgbClr val="002060"/>
                </a:solidFill>
              </a:rPr>
              <a:t>Россия 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Царская, самодержавная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Воюет, подавляет, свергает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Эпоха мировой войны, революции, гражданской смуты</a:t>
            </a:r>
          </a:p>
          <a:p>
            <a:pPr>
              <a:lnSpc>
                <a:spcPct val="150000"/>
              </a:lnSpc>
            </a:pPr>
            <a:r>
              <a:rPr lang="ru-RU" b="1" i="1" dirty="0" smtClean="0">
                <a:solidFill>
                  <a:srgbClr val="002060"/>
                </a:solidFill>
              </a:rPr>
              <a:t>Сдвиг в российском обществе </a:t>
            </a:r>
          </a:p>
          <a:p>
            <a:endParaRPr lang="ru-RU" dirty="0"/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3062177" y="1711842"/>
            <a:ext cx="7581014" cy="3031599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6995" y="1824222"/>
            <a:ext cx="7506586" cy="45388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679405" y="595423"/>
            <a:ext cx="8027581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   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«Тонкие и толстые вопросы» 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Таблица 1"/>
          <p:cNvGraphicFramePr>
            <a:graphicFrameLocks noGrp="1"/>
          </p:cNvGraphicFramePr>
          <p:nvPr/>
        </p:nvGraphicFramePr>
        <p:xfrm>
          <a:off x="2589213" y="2133600"/>
          <a:ext cx="8001000" cy="3687763"/>
        </p:xfrm>
        <a:graphic>
          <a:graphicData uri="http://schemas.openxmlformats.org/drawingml/2006/table">
            <a:tbl>
              <a:tblPr/>
              <a:tblGrid>
                <a:gridCol w="39465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05447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03225">
                <a:tc>
                  <a:txBody>
                    <a:bodyPr/>
                    <a:lstStyle>
                      <a:lvl1pPr marL="1219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2192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Тонкие вопросы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11557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1155700" marR="0" lvl="0" indent="0" algn="l" defTabSz="914400" rtl="0" eaLnBrk="1" fontAlgn="base" latinLnBrk="0" hangingPunct="1">
                        <a:lnSpc>
                          <a:spcPct val="107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1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Толстые вопросы</a:t>
                      </a:r>
                      <a:endParaRPr kumimoji="0" lang="ru-RU" altLang="ru-RU" sz="20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284538"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ts val="21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Число 1236 делится на 3?</a:t>
                      </a: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21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21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Верно ли, что</a:t>
                      </a: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число 4536 делится на 9? </a:t>
                      </a: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21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214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Верно ли, что число 225 делится на 3 и 5? </a:t>
                      </a: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211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Arial" panose="020B0604020202020204" pitchFamily="34" charset="0"/>
                        <a:buNone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>
                      <a:lvl1pPr marL="342900" indent="-3429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1pPr>
                      <a:lvl2pPr marL="742950" indent="-28575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2pPr>
                      <a:lvl3pPr marL="1143000" indent="-2286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3pPr>
                      <a:lvl4pPr marL="16002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4pPr>
                      <a:lvl5pPr marL="2057400" indent="-2286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5pPr>
                      <a:lvl6pPr marL="25146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6pPr>
                      <a:lvl7pPr marL="29718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7pPr>
                      <a:lvl8pPr marL="34290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8pPr>
                      <a:lvl9pPr marL="3886200" indent="-2286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panose="020B0604020202020204" pitchFamily="34" charset="0"/>
                        </a:defRPr>
                      </a:lvl9pPr>
                    </a:lstStyle>
                    <a:p>
                      <a:pPr marL="342900" marR="0" lvl="0" indent="-342900" algn="l" defTabSz="914400" rtl="0" eaLnBrk="1" fontAlgn="base" latinLnBrk="0" hangingPunct="1">
                        <a:lnSpc>
                          <a:spcPts val="216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Какую цифру можно подставить вместо звёздочки, чтобы число 26*53 делилось на 3?  </a:t>
                      </a: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216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Подумайте, как определить, делится ли число на 6</a:t>
                      </a:r>
                      <a:r>
                        <a:rPr kumimoji="0" lang="en-US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?</a:t>
                      </a: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ts val="216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None/>
                      </a:pP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216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Symbol" panose="05050102010706020507" pitchFamily="18" charset="2"/>
                        <a:buChar char=""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Arial Unicode MS" panose="020B0604020202020204" pitchFamily="34" charset="-128"/>
                          <a:cs typeface="Times New Roman" panose="02020603050405020304" pitchFamily="18" charset="0"/>
                        </a:rPr>
                        <a:t>Предположите, что будет если число делится на 9 и 2?</a:t>
                      </a: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  <a:p>
                      <a:pPr marL="342900" marR="0" lvl="0" indent="-342900" algn="l" defTabSz="914400" rtl="0" eaLnBrk="1" fontAlgn="base" latinLnBrk="0" hangingPunct="1">
                        <a:lnSpc>
                          <a:spcPts val="2165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ru-RU" altLang="ru-RU" sz="2000" b="1" i="1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ea typeface="Calibri" panose="020F0502020204030204" charset="0"/>
                          <a:cs typeface="Times New Roman" panose="02020603050405020304" pitchFamily="18" charset="0"/>
                        </a:rPr>
                        <a:t> </a:t>
                      </a:r>
                      <a:endParaRPr kumimoji="0" lang="ru-RU" altLang="ru-RU" sz="2000" b="1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anose="02020603050405020304" pitchFamily="18" charset="0"/>
                        <a:ea typeface="Calibri" panose="020F0502020204030204" charset="0"/>
                        <a:cs typeface="Times New Roman" panose="02020603050405020304" pitchFamily="18" charset="0"/>
                      </a:endParaRPr>
                    </a:p>
                  </a:txBody>
                  <a:tcPr marL="6320" marR="6320" marT="0" marB="0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FF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2466753" y="499730"/>
            <a:ext cx="8357191" cy="141577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altLang="ru-RU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</a:t>
            </a:r>
            <a:r>
              <a:rPr lang="ru-RU" alt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 «Тонкие </a:t>
            </a:r>
            <a:r>
              <a:rPr lang="ru-RU" alt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и толстые вопросы» </a:t>
            </a:r>
            <a:endParaRPr lang="ru-RU" altLang="ru-RU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                               </a:t>
            </a:r>
            <a:r>
              <a:rPr lang="ru-RU" sz="2000" b="1" dirty="0" smtClean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Тема  </a:t>
            </a:r>
            <a:r>
              <a:rPr lang="ru-RU" sz="2000" b="1" dirty="0">
                <a:solidFill>
                  <a:srgbClr val="000000"/>
                </a:solidFill>
                <a:latin typeface="Times New Roman" panose="02020603050405020304" pitchFamily="18" charset="0"/>
                <a:ea typeface="Calibri" panose="020F0502020204030204" charset="0"/>
                <a:cs typeface="Times New Roman" panose="02020603050405020304" pitchFamily="18" charset="0"/>
              </a:rPr>
              <a:t>«Признаки делимости на 3 и на 9»</a:t>
            </a:r>
            <a:endParaRPr lang="ru-RU" sz="2000" b="1" dirty="0" smtClean="0">
              <a:latin typeface="Calibri" panose="020F0502020204030204" charset="0"/>
              <a:ea typeface="Calibri" panose="020F0502020204030204" charset="0"/>
              <a:cs typeface="Times New Roman" panose="02020603050405020304" pitchFamily="18" charset="0"/>
            </a:endParaRPr>
          </a:p>
          <a:p>
            <a:r>
              <a:rPr lang="ru-RU" b="1" dirty="0" smtClean="0"/>
              <a:t>  </a:t>
            </a:r>
            <a:endParaRPr lang="ru-RU" b="1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65006" y="624110"/>
            <a:ext cx="10039605" cy="949052"/>
          </a:xfrm>
        </p:spPr>
        <p:txBody>
          <a:bodyPr>
            <a:normAutofit/>
          </a:bodyPr>
          <a:lstStyle/>
          <a:p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Приказ Министерства просвещения РФ от 31 мая 2021 №287</a:t>
            </a:r>
            <a:b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«Об утверждении ФГОС ООО»</a:t>
            </a:r>
            <a:endParaRPr lang="ru-RU" sz="2000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19432" y="1818968"/>
            <a:ext cx="11395587" cy="52168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ФГОС ООО от 2021 года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закреплено обеспечение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возможности:</a:t>
            </a:r>
          </a:p>
          <a:p>
            <a:pPr>
              <a:lnSpc>
                <a:spcPct val="150000"/>
              </a:lnSpc>
            </a:pP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– формирования функциональной грамотности обучающихся (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способности решать учебные задачи и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жизненные </a:t>
            </a:r>
            <a:r>
              <a:rPr 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проблемные ситуации на основе сформированных предметных, метапредметных и универсальных способов деятельности), включающей овладение ключевыми компетенциями, составляющими основу готовности к успешному взаимодействию с изменяющимся миром и дальнейшему успешному образованию и ориентации в мире </a:t>
            </a: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профессий.</a:t>
            </a:r>
          </a:p>
          <a:p>
            <a:pPr>
              <a:lnSpc>
                <a:spcPct val="150000"/>
              </a:lnSpc>
            </a:pPr>
            <a:r>
              <a:rPr lang="ru-RU" alt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Особая </a:t>
            </a:r>
            <a:r>
              <a:rPr lang="ru-RU" altLang="ru-RU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Times New Roman" panose="02020603050405020304" pitchFamily="18" charset="0"/>
              </a:rPr>
              <a:t>роль в обновленных ФГОС отводится достижению метапредметных результатов, включающих такие умения, как овладение навыками работы с информацией: восприятие и создание информационных текстов в различных форматах, в том числе цифровых, с учетом назначения информации и ее целевой аудитории. </a:t>
            </a:r>
          </a:p>
          <a:p>
            <a:endParaRPr lang="ru-RU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bg2">
                <a:tint val="90000"/>
                <a:satMod val="92000"/>
                <a:lumMod val="120000"/>
              </a:schemeClr>
            </a:gs>
            <a:gs pos="100000">
              <a:schemeClr val="bg2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115878" y="606056"/>
            <a:ext cx="9664995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Прием     «Создай паспорт»</a:t>
            </a:r>
          </a:p>
          <a:p>
            <a:endParaRPr lang="ru-RU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Имя</a:t>
            </a:r>
            <a:r>
              <a:rPr lang="ru-RU" sz="2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:  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Герасим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Создатель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И.С. Тургенев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Прописка</a:t>
            </a:r>
            <a:r>
              <a:rPr lang="ru-RU" sz="20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каморка в барском доме, «в одной из отдаленных улиц Москвы</a:t>
            </a:r>
            <a:r>
              <a:rPr lang="ru-RU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»</a:t>
            </a:r>
          </a:p>
          <a:p>
            <a:endParaRPr lang="ru-RU" sz="24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Особые приметы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дворник, немой от рождения, трудолюбивый, сильный,  богатырь, одинокий, хозяйственный, верный, наделен чувством  </a:t>
            </a:r>
            <a:r>
              <a:rPr lang="ru-RU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обственного достоинства</a:t>
            </a:r>
          </a:p>
          <a:p>
            <a:endParaRPr lang="ru-RU" sz="20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Судьба</a:t>
            </a:r>
            <a:r>
              <a:rPr lang="ru-RU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 трагическая 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552352" y="1608032"/>
            <a:ext cx="10228521" cy="4561367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835681" y="253615"/>
            <a:ext cx="7825562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                                  </a:t>
            </a:r>
            <a:r>
              <a:rPr lang="ru-RU" sz="2400" b="1" dirty="0" smtClean="0">
                <a:solidFill>
                  <a:schemeClr val="accent1"/>
                </a:solidFill>
              </a:rPr>
              <a:t>Синквейн</a:t>
            </a:r>
          </a:p>
          <a:p>
            <a:endParaRPr lang="ru-RU" b="1" dirty="0" smtClean="0">
              <a:solidFill>
                <a:schemeClr val="accent1"/>
              </a:solidFill>
            </a:endParaRPr>
          </a:p>
          <a:p>
            <a:r>
              <a:rPr lang="ru-RU" dirty="0" smtClean="0">
                <a:solidFill>
                  <a:srgbClr val="7030A0"/>
                </a:solidFill>
              </a:rPr>
              <a:t>                                  </a:t>
            </a:r>
          </a:p>
          <a:p>
            <a:r>
              <a:rPr lang="ru-RU" dirty="0" smtClean="0">
                <a:solidFill>
                  <a:srgbClr val="7030A0"/>
                </a:solidFill>
              </a:rPr>
              <a:t>                                     </a:t>
            </a:r>
            <a:r>
              <a:rPr lang="ru-RU" b="1" dirty="0" smtClean="0">
                <a:solidFill>
                  <a:srgbClr val="7030A0"/>
                </a:solidFill>
              </a:rPr>
              <a:t>Дети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7030A0"/>
                </a:solidFill>
              </a:rPr>
              <a:t>           Прекрасные, озорные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7030A0"/>
                </a:solidFill>
              </a:rPr>
              <a:t>           Играют, шалят, радуют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7030A0"/>
                </a:solidFill>
              </a:rPr>
              <a:t>           Цветы нашей жизни</a:t>
            </a:r>
          </a:p>
          <a:p>
            <a:pPr>
              <a:lnSpc>
                <a:spcPct val="150000"/>
              </a:lnSpc>
            </a:pPr>
            <a:r>
              <a:rPr lang="ru-RU" b="1" dirty="0" smtClean="0">
                <a:solidFill>
                  <a:srgbClr val="7030A0"/>
                </a:solidFill>
              </a:rPr>
              <a:t>           Радость </a:t>
            </a:r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r>
              <a:rPr lang="ru-RU" dirty="0"/>
              <a:t> </a:t>
            </a:r>
            <a:r>
              <a:rPr lang="ru-RU" dirty="0" smtClean="0"/>
              <a:t>                                            </a:t>
            </a:r>
            <a:endParaRPr lang="ru-RU" dirty="0"/>
          </a:p>
        </p:txBody>
      </p:sp>
      <p:sp>
        <p:nvSpPr>
          <p:cNvPr id="4" name="Прямоугольник с двумя скругленными противолежащими углами 3"/>
          <p:cNvSpPr/>
          <p:nvPr/>
        </p:nvSpPr>
        <p:spPr>
          <a:xfrm>
            <a:off x="2341853" y="690839"/>
            <a:ext cx="7262038" cy="3264196"/>
          </a:xfrm>
          <a:prstGeom prst="round2DiagRect">
            <a:avLst>
              <a:gd name="adj1" fmla="val 16667"/>
              <a:gd name="adj2" fmla="val 1212"/>
            </a:avLst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354" y="3502827"/>
            <a:ext cx="5772838" cy="3355173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10812" y="459659"/>
            <a:ext cx="10229916" cy="5754328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04335" y="314632"/>
            <a:ext cx="10589341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Чтение </a:t>
            </a:r>
            <a:r>
              <a:rPr lang="ru-RU" dirty="0" smtClean="0"/>
              <a:t>– это самостоятельный вид речевой деятельности. Оно занимает одно из главных мест по использованию и важности, так как на основе чтения происходит и развитие продуктивных навыков - говорения и письма.</a:t>
            </a:r>
          </a:p>
          <a:p>
            <a:endParaRPr lang="ru-RU" dirty="0" smtClean="0"/>
          </a:p>
          <a:p>
            <a:r>
              <a:rPr lang="ru-RU" b="1" dirty="0" smtClean="0"/>
              <a:t>Читательская грамотность</a:t>
            </a:r>
            <a:r>
              <a:rPr lang="ru-RU" dirty="0" smtClean="0"/>
              <a:t> – способность человека понимать и использовать письменные тексты, размышлять о них и заниматься чтением для того, чтобы достигать своих целей, расширять свои знания и возможности, участвовать в социальной жизни.</a:t>
            </a:r>
          </a:p>
          <a:p>
            <a:endParaRPr lang="ru-RU" dirty="0" smtClean="0"/>
          </a:p>
          <a:p>
            <a:r>
              <a:rPr lang="ru-RU" dirty="0" smtClean="0"/>
              <a:t> </a:t>
            </a:r>
          </a:p>
          <a:p>
            <a:endParaRPr lang="ru-RU" dirty="0" smtClean="0"/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Универсальность                  Когнитивный фундамент           Метапредметных эффект               </a:t>
            </a:r>
          </a:p>
          <a:p>
            <a:r>
              <a:rPr lang="ru-RU" i="1" dirty="0" smtClean="0"/>
              <a:t>учебники, задания,              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обеспечение развития             способствует формированию</a:t>
            </a:r>
          </a:p>
          <a:p>
            <a:r>
              <a:rPr lang="ru-RU" i="1" dirty="0" smtClean="0"/>
              <a:t>инструкции, диаграммы,    </a:t>
            </a: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предметных компетенций      умений учиться </a:t>
            </a:r>
            <a:r>
              <a:rPr lang="ru-RU" i="1" dirty="0" smtClean="0"/>
              <a:t>(работать с </a:t>
            </a:r>
          </a:p>
          <a:p>
            <a:r>
              <a:rPr lang="ru-RU" i="1" dirty="0"/>
              <a:t>н</a:t>
            </a:r>
            <a:r>
              <a:rPr lang="ru-RU" i="1" dirty="0" smtClean="0"/>
              <a:t>аучные статьи,                     (логика в математике,             информацией, планировать,  </a:t>
            </a:r>
          </a:p>
          <a:p>
            <a:r>
              <a:rPr lang="ru-RU" i="1" dirty="0"/>
              <a:t>н</a:t>
            </a:r>
            <a:r>
              <a:rPr lang="ru-RU" i="1" dirty="0" smtClean="0"/>
              <a:t>ормативные документы     анализ текстов в русском      оценивать результаты) 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                         языке и литературе, общее 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                         понимание текста в ИЯ,</a:t>
            </a:r>
          </a:p>
          <a:p>
            <a:r>
              <a:rPr lang="ru-RU" i="1" dirty="0" smtClean="0"/>
              <a:t>                                                  аргументация в общество- 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                         знании, анализ источников в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                         истории, инструкции, научные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                         статьи в физике, биологии, химии,</a:t>
            </a:r>
          </a:p>
          <a:p>
            <a:r>
              <a:rPr lang="ru-RU" i="1" dirty="0"/>
              <a:t> </a:t>
            </a:r>
            <a:r>
              <a:rPr lang="ru-RU" i="1" dirty="0" smtClean="0"/>
              <a:t>                                                  ИТ)   </a:t>
            </a:r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8123274" y="3678865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ru-RU" dirty="0"/>
          </a:p>
        </p:txBody>
      </p:sp>
      <p:sp>
        <p:nvSpPr>
          <p:cNvPr id="4" name="Стрелка вниз 3"/>
          <p:cNvSpPr/>
          <p:nvPr/>
        </p:nvSpPr>
        <p:spPr>
          <a:xfrm>
            <a:off x="2112679" y="2638243"/>
            <a:ext cx="806245" cy="432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Стрелка вниз 4"/>
          <p:cNvSpPr/>
          <p:nvPr/>
        </p:nvSpPr>
        <p:spPr>
          <a:xfrm>
            <a:off x="5657206" y="2638242"/>
            <a:ext cx="816078" cy="432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Стрелка вниз 6"/>
          <p:cNvSpPr/>
          <p:nvPr/>
        </p:nvSpPr>
        <p:spPr>
          <a:xfrm>
            <a:off x="9349218" y="2621774"/>
            <a:ext cx="816078" cy="432619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Блок-схема: альтернативный процесс 12"/>
          <p:cNvSpPr/>
          <p:nvPr/>
        </p:nvSpPr>
        <p:spPr>
          <a:xfrm>
            <a:off x="1861237" y="1589583"/>
            <a:ext cx="2137273" cy="101355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Русский язык и литература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Блок-схема: альтернативный процесс 13"/>
          <p:cNvSpPr/>
          <p:nvPr/>
        </p:nvSpPr>
        <p:spPr>
          <a:xfrm>
            <a:off x="1861237" y="2625418"/>
            <a:ext cx="2137273" cy="101355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История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/</a:t>
            </a:r>
            <a:endParaRPr lang="ru-RU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Общество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</a:t>
            </a:r>
          </a:p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знание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6" name="Блок-схема: альтернативный процесс 15"/>
          <p:cNvSpPr/>
          <p:nvPr/>
        </p:nvSpPr>
        <p:spPr>
          <a:xfrm>
            <a:off x="1839202" y="3647883"/>
            <a:ext cx="2159308" cy="101355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lIns="72000" rIns="0" rtlCol="0" anchor="ctr"/>
          <a:lstStyle/>
          <a:p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Естественные науки</a:t>
            </a:r>
            <a:r>
              <a:rPr lang="en-US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(биология, химия, физика, география</a:t>
            </a:r>
            <a:r>
              <a:rPr lang="ru-RU" b="1" dirty="0" smtClean="0"/>
              <a:t>)</a:t>
            </a:r>
            <a:endParaRPr lang="ru-RU" b="1" dirty="0"/>
          </a:p>
        </p:txBody>
      </p:sp>
      <p:sp>
        <p:nvSpPr>
          <p:cNvPr id="17" name="Блок-схема: альтернативный процесс 16"/>
          <p:cNvSpPr/>
          <p:nvPr/>
        </p:nvSpPr>
        <p:spPr>
          <a:xfrm>
            <a:off x="1839202" y="4714914"/>
            <a:ext cx="2137273" cy="101355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Иностранные языки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8" name="Блок-схема: альтернативный процесс 17"/>
          <p:cNvSpPr/>
          <p:nvPr/>
        </p:nvSpPr>
        <p:spPr>
          <a:xfrm>
            <a:off x="1861238" y="5728466"/>
            <a:ext cx="2137273" cy="101355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Технология/ИИТ/Труд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1" name="Блок-схема: альтернативный процесс 20"/>
          <p:cNvSpPr/>
          <p:nvPr/>
        </p:nvSpPr>
        <p:spPr>
          <a:xfrm>
            <a:off x="1861237" y="582716"/>
            <a:ext cx="2137273" cy="1013552"/>
          </a:xfrm>
          <a:prstGeom prst="flowChartAlternateProcess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Математика</a:t>
            </a:r>
            <a:endParaRPr lang="ru-RU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023691" y="751373"/>
            <a:ext cx="6951644" cy="5398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dirty="0" smtClean="0"/>
              <a:t>понимание текстовых задач, формулировок, логических рассуждений; перевод текста в математическую модель</a:t>
            </a:r>
            <a:endParaRPr lang="ru-RU" dirty="0"/>
          </a:p>
        </p:txBody>
      </p:sp>
      <p:sp>
        <p:nvSpPr>
          <p:cNvPr id="29" name="Стрелка вправо 28"/>
          <p:cNvSpPr/>
          <p:nvPr/>
        </p:nvSpPr>
        <p:spPr>
          <a:xfrm>
            <a:off x="3998510" y="759988"/>
            <a:ext cx="833609" cy="638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Стрелка вправо 34"/>
          <p:cNvSpPr/>
          <p:nvPr/>
        </p:nvSpPr>
        <p:spPr>
          <a:xfrm>
            <a:off x="3998510" y="1729648"/>
            <a:ext cx="833609" cy="638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6" name="Стрелка вправо 35"/>
          <p:cNvSpPr/>
          <p:nvPr/>
        </p:nvSpPr>
        <p:spPr>
          <a:xfrm>
            <a:off x="4018707" y="2791570"/>
            <a:ext cx="833609" cy="638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7" name="Стрелка вправо 36"/>
          <p:cNvSpPr/>
          <p:nvPr/>
        </p:nvSpPr>
        <p:spPr>
          <a:xfrm>
            <a:off x="4018707" y="3835167"/>
            <a:ext cx="833609" cy="638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8" name="Стрелка вправо 37"/>
          <p:cNvSpPr/>
          <p:nvPr/>
        </p:nvSpPr>
        <p:spPr>
          <a:xfrm>
            <a:off x="4030029" y="4819571"/>
            <a:ext cx="833609" cy="638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9" name="Стрелка вправо 38"/>
          <p:cNvSpPr/>
          <p:nvPr/>
        </p:nvSpPr>
        <p:spPr>
          <a:xfrm>
            <a:off x="4036455" y="5915752"/>
            <a:ext cx="833609" cy="638979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Скругленный прямоугольник 41"/>
          <p:cNvSpPr/>
          <p:nvPr/>
        </p:nvSpPr>
        <p:spPr>
          <a:xfrm>
            <a:off x="5023691" y="1735777"/>
            <a:ext cx="6951644" cy="5398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smtClean="0"/>
              <a:t>анализ художественных и научных текстов, аргументация, формирование сочинений</a:t>
            </a:r>
            <a:endParaRPr lang="ru-RU"/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4957590" y="2753565"/>
            <a:ext cx="7017745" cy="5398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критическая оценка исторических источников, работа с документами, построение причинно-следственных связей</a:t>
            </a:r>
            <a:endParaRPr lang="ru-RU" dirty="0"/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023691" y="3884744"/>
            <a:ext cx="6951644" cy="5398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чтение инструкций, научных статей, интерпретация данных и схем, карт</a:t>
            </a:r>
            <a:endParaRPr lang="ru-RU" dirty="0"/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5023691" y="4869148"/>
            <a:ext cx="6951644" cy="5398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развитие общего понимания текста, тематическая лексика, перевод</a:t>
            </a:r>
            <a:endParaRPr lang="ru-RU" dirty="0"/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5023691" y="6014904"/>
            <a:ext cx="7039779" cy="539827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ru-RU" dirty="0" smtClean="0"/>
              <a:t>чтение схем, инструкций, технической документации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917290" y="707923"/>
            <a:ext cx="10274709" cy="53553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ru-RU" sz="2400" b="1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Что входит в читательскую грамотность (ключевые </a:t>
            </a:r>
            <a:r>
              <a:rPr lang="ru-RU" sz="2400" b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компоненты):</a:t>
            </a:r>
            <a:endParaRPr lang="ru-RU" sz="2400" b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lnSpc>
                <a:spcPct val="150000"/>
              </a:lnSpc>
            </a:pPr>
            <a:endParaRPr lang="ru-RU" sz="2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Точность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 беглость чтения (особенно в начальной школе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Лексико-грамматическая компетенция (знание слов и языковых структур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Понимание структуры текста (идея, аргументы, выводы, связки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Умение извлекать информацию: прямую (факты) и косвенную (выводы, подтекст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Критическое чтение: оценка достоверности, источников,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аргументация</a:t>
            </a:r>
            <a:endParaRPr lang="ru-RU" sz="2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indent="-342900">
              <a:lnSpc>
                <a:spcPct val="150000"/>
              </a:lnSpc>
              <a:buFont typeface="Wingdings" panose="05000000000000000000" pitchFamily="2" charset="2"/>
              <a:buChar char="§"/>
            </a:pP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Применение прочитанного к задачам предмета (перевод текста в модель, формулу, схему)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524000" y="422787"/>
            <a:ext cx="1058934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Читательская грамотность как компонент функциональной грамотности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помогает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учащимся </a:t>
            </a:r>
            <a:r>
              <a:rPr lang="ru-RU" sz="2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научиться </a:t>
            </a:r>
            <a:r>
              <a:rPr lang="ru-RU" sz="20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работать с разными видами текстов: быстро извлекать необходимую информацию, анализировать, сопоставлять и использовать полученную информацию в социальной жизни.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5360" y="2545444"/>
            <a:ext cx="9820079" cy="3068775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2551" y="619432"/>
            <a:ext cx="10058400" cy="5668921"/>
          </a:xfrm>
          <a:prstGeom prst="rect">
            <a:avLst/>
          </a:prstGeom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Легкий дым">
  <a:themeElements>
    <a:clrScheme name="Легкий дым">
      <a:dk1>
        <a:sysClr val="windowText" lastClr="000000"/>
      </a:dk1>
      <a:lt1>
        <a:sysClr val="window" lastClr="FFFFFF"/>
      </a:lt1>
      <a:dk2>
        <a:srgbClr val="766F54"/>
      </a:dk2>
      <a:lt2>
        <a:srgbClr val="E3EACF"/>
      </a:lt2>
      <a:accent1>
        <a:srgbClr val="A53010"/>
      </a:accent1>
      <a:accent2>
        <a:srgbClr val="DE7E18"/>
      </a:accent2>
      <a:accent3>
        <a:srgbClr val="9F8351"/>
      </a:accent3>
      <a:accent4>
        <a:srgbClr val="728653"/>
      </a:accent4>
      <a:accent5>
        <a:srgbClr val="92AA4C"/>
      </a:accent5>
      <a:accent6>
        <a:srgbClr val="6AAC91"/>
      </a:accent6>
      <a:hlink>
        <a:srgbClr val="FB4A18"/>
      </a:hlink>
      <a:folHlink>
        <a:srgbClr val="FB9318"/>
      </a:folHlink>
    </a:clrScheme>
    <a:fontScheme name="Легкий дым">
      <a:maj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Легкий дым">
      <a:fillStyleLst>
        <a:solidFill>
          <a:schemeClr val="phClr"/>
        </a:solidFill>
        <a:solidFill>
          <a:schemeClr val="phClr">
            <a:tint val="70000"/>
            <a:lumMod val="104000"/>
          </a:schemeClr>
        </a:soli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98000"/>
                <a:lumMod val="9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shade val="9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2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satMod val="92000"/>
                <a:lumMod val="120000"/>
              </a:schemeClr>
            </a:gs>
            <a:gs pos="100000">
              <a:schemeClr val="phClr">
                <a:shade val="98000"/>
                <a:satMod val="120000"/>
                <a:lumMod val="98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Wisp</Template>
  <TotalTime>0</TotalTime>
  <Words>882</Words>
  <Application>Microsoft Office PowerPoint</Application>
  <PresentationFormat>Широкоэкранный</PresentationFormat>
  <Paragraphs>204</Paragraphs>
  <Slides>31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8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31</vt:i4>
      </vt:variant>
    </vt:vector>
  </HeadingPairs>
  <TitlesOfParts>
    <vt:vector size="40" baseType="lpstr">
      <vt:lpstr>Arial</vt:lpstr>
      <vt:lpstr>Arial Unicode MS</vt:lpstr>
      <vt:lpstr>Calibri</vt:lpstr>
      <vt:lpstr>Century Gothic</vt:lpstr>
      <vt:lpstr>Symbol</vt:lpstr>
      <vt:lpstr>Times New Roman</vt:lpstr>
      <vt:lpstr>Wingdings</vt:lpstr>
      <vt:lpstr>Wingdings 3</vt:lpstr>
      <vt:lpstr>Легкий дым</vt:lpstr>
      <vt:lpstr>Презентация PowerPoint</vt:lpstr>
      <vt:lpstr>Презентация PowerPoint</vt:lpstr>
      <vt:lpstr>Приказ Министерства просвещения РФ от 31 мая 2021 №287     «Об утверждении ФГОС ООО»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   Прием «Инсерт»  - маркировка текста по мере его чтения</vt:lpstr>
      <vt:lpstr>Презентация PowerPoint</vt:lpstr>
      <vt:lpstr>Презентация PowerPoint</vt:lpstr>
      <vt:lpstr>                  Прием «Кластера» </vt:lpstr>
      <vt:lpstr>                   Прием «Кластера»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Vika</dc:creator>
  <cp:lastModifiedBy>Администратор</cp:lastModifiedBy>
  <cp:revision>130</cp:revision>
  <dcterms:created xsi:type="dcterms:W3CDTF">2025-10-07T09:19:00Z</dcterms:created>
  <dcterms:modified xsi:type="dcterms:W3CDTF">2026-05-25T19:07:22Z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9F0ACF0AD74549668582098F30446F63_12</vt:lpwstr>
  </property>
  <property fmtid="{D5CDD505-2E9C-101B-9397-08002B2CF9AE}" pid="3" name="KSOProductBuildVer">
    <vt:lpwstr>1049-12.2.0.23155</vt:lpwstr>
  </property>
</Properties>
</file>