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66" r:id="rId4"/>
    <p:sldId id="258" r:id="rId5"/>
    <p:sldId id="260" r:id="rId6"/>
    <p:sldId id="259" r:id="rId7"/>
    <p:sldId id="274" r:id="rId8"/>
    <p:sldId id="264" r:id="rId9"/>
    <p:sldId id="261" r:id="rId10"/>
    <p:sldId id="265" r:id="rId11"/>
    <p:sldId id="262" r:id="rId12"/>
    <p:sldId id="272" r:id="rId13"/>
    <p:sldId id="263" r:id="rId14"/>
    <p:sldId id="267" r:id="rId15"/>
    <p:sldId id="269" r:id="rId16"/>
    <p:sldId id="257" r:id="rId17"/>
    <p:sldId id="268" r:id="rId18"/>
    <p:sldId id="271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пн 10.11.25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fg.resh.edu.ru/" TargetMode="External"/><Relationship Id="rId2" Type="http://schemas.openxmlformats.org/officeDocument/2006/relationships/hyperlink" Target="https://apkpro.ru/fmc/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old.sipkro.ru/index.php/86-%D0%BF%D0%BE%D0%B4%D1%80%D0%B0%D0%B7%D0%B4%D0%B5%D0%BB%D0%B5%D0%BD%D0%B8%D1%8F/1381-fgo" TargetMode="External"/><Relationship Id="rId7" Type="http://schemas.openxmlformats.org/officeDocument/2006/relationships/hyperlink" Target="https://yandex.ru/promo/education/specpro/marathon2020/main" TargetMode="External"/><Relationship Id="rId2" Type="http://schemas.openxmlformats.org/officeDocument/2006/relationships/hyperlink" Target="http://skiv.instrao.ru/support/demonstratsionnye-materialya/chitatelskaya-gramotnost.php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mcko.ru/articles/2127" TargetMode="External"/><Relationship Id="rId5" Type="http://schemas.openxmlformats.org/officeDocument/2006/relationships/hyperlink" Target="https://banktestov.ru/test/3674" TargetMode="External"/><Relationship Id="rId4" Type="http://schemas.openxmlformats.org/officeDocument/2006/relationships/hyperlink" Target="https://media.prosv.ru/fg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cd.org/pisa" TargetMode="External"/><Relationship Id="rId7" Type="http://schemas.openxmlformats.org/officeDocument/2006/relationships/hyperlink" Target="https://www.youtube.com/watch?v=XGDHXX3crVI" TargetMode="External"/><Relationship Id="rId2" Type="http://schemas.openxmlformats.org/officeDocument/2006/relationships/hyperlink" Target="https://fioco.ru/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Nov2tDg2czI" TargetMode="External"/><Relationship Id="rId5" Type="http://schemas.openxmlformats.org/officeDocument/2006/relationships/hyperlink" Target="https://uchebnik.mos.ru/catalogue" TargetMode="External"/><Relationship Id="rId4" Type="http://schemas.openxmlformats.org/officeDocument/2006/relationships/hyperlink" Target="https://educentr-kudrovo.vsevobr.ru/images/Documents/PISA-2024/metod-posobie-sit-zad-po-ocence-funkc-gramotnosti.pdf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11560" y="754252"/>
            <a:ext cx="8136904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Тема: Целевые ориентиры и задачи школы по формированию функциональной грамотности в 2025-2026 учебном году.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4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4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Материал подготовила: </a:t>
            </a:r>
            <a:r>
              <a:rPr kumimoji="0" lang="ru-RU" sz="240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Иннокентьева</a:t>
            </a: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А.В.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учитель физики МБОУ «СОШ №34», 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г.Симферополя.</a:t>
            </a:r>
            <a:endParaRPr kumimoji="0" lang="ru-RU" sz="2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64904"/>
            <a:ext cx="9144000" cy="103554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860032" y="4697849"/>
            <a:ext cx="42839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Bold Condensed" pitchFamily="34" charset="0"/>
                <a:ea typeface="Calibri" pitchFamily="34" charset="0"/>
                <a:cs typeface="Times New Roman" pitchFamily="18" charset="0"/>
              </a:rPr>
              <a:t>Алексе́й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Bold Condense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Bold Condensed" pitchFamily="34" charset="0"/>
                <a:ea typeface="Calibri" pitchFamily="34" charset="0"/>
                <a:cs typeface="Times New Roman" pitchFamily="18" charset="0"/>
              </a:rPr>
              <a:t>Алексе́евич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Bold Condensed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Bold Condensed" pitchFamily="34" charset="0"/>
                <a:ea typeface="Calibri" pitchFamily="34" charset="0"/>
                <a:cs typeface="Times New Roman" pitchFamily="18" charset="0"/>
              </a:rPr>
              <a:t>Лео́нтьев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Bahnschrift SemiBold Condensed" pitchFamily="34" charset="0"/>
                <a:ea typeface="Calibri" pitchFamily="34" charset="0"/>
                <a:cs typeface="Times New Roman" pitchFamily="18" charset="0"/>
              </a:rPr>
              <a:t> — советский и российский лингвист, психолог, доктор психологических наук и доктор филологических наук, действительный член РАО и АПСН.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Bahnschrift SemiBold Condensed" pitchFamily="34" charset="0"/>
              <a:cs typeface="Arial" pitchFamily="34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19" y="188640"/>
            <a:ext cx="8892481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919" y="341040"/>
            <a:ext cx="8892481" cy="6669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483768" y="3284984"/>
            <a:ext cx="6660232" cy="230425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Она включает овладение ключевыми компетенциями, составляющими основу готовности к успешному взаимодействию с изменяющимся миром и дальнейшему образованию.</a:t>
            </a:r>
            <a:endParaRPr lang="ru-RU" sz="27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9184" y="1124744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Функциональная грамотность — способность человека использовать знания, приобретённые навыки для решения широкого спектра жизненных задач.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18722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2852936"/>
            <a:ext cx="5688632" cy="378904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400" b="0" dirty="0" smtClean="0">
                <a:solidFill>
                  <a:schemeClr val="tx1"/>
                </a:solidFill>
              </a:rPr>
              <a:t>Как </a:t>
            </a:r>
            <a:r>
              <a:rPr lang="ru-RU" sz="2400" b="0" dirty="0" smtClean="0">
                <a:solidFill>
                  <a:schemeClr val="tx1"/>
                </a:solidFill>
              </a:rPr>
              <a:t>показали исследования немецких ученых, </a:t>
            </a:r>
            <a:r>
              <a:rPr lang="ru-RU" sz="2400" dirty="0" smtClean="0">
                <a:solidFill>
                  <a:schemeClr val="tx1"/>
                </a:solidFill>
              </a:rPr>
              <a:t>человек </a:t>
            </a:r>
            <a:r>
              <a:rPr lang="ru-RU" sz="2400" b="1" dirty="0" smtClean="0">
                <a:solidFill>
                  <a:schemeClr val="tx1"/>
                </a:solidFill>
              </a:rPr>
              <a:t>запоминает </a:t>
            </a:r>
            <a:r>
              <a:rPr lang="ru-RU" sz="2400" b="1" dirty="0" smtClean="0">
                <a:solidFill>
                  <a:schemeClr val="tx1"/>
                </a:solidFill>
              </a:rPr>
              <a:t>примерно 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just"/>
            <a:r>
              <a:rPr lang="ru-RU" sz="2400" b="1" dirty="0" smtClean="0">
                <a:solidFill>
                  <a:schemeClr val="tx1"/>
                </a:solidFill>
              </a:rPr>
              <a:t>10% того, что он читает, 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</a:rPr>
              <a:t>20% того, что слышит, 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</a:rPr>
              <a:t>30% того, что видит; </a:t>
            </a:r>
          </a:p>
          <a:p>
            <a:pPr algn="just"/>
            <a:r>
              <a:rPr lang="ru-RU" sz="2400" b="1" dirty="0" smtClean="0">
                <a:solidFill>
                  <a:schemeClr val="tx1"/>
                </a:solidFill>
              </a:rPr>
              <a:t>и только тогда, когда мы говорим и участвуем </a:t>
            </a:r>
            <a:r>
              <a:rPr lang="ru-RU" sz="2400" b="1" dirty="0" smtClean="0">
                <a:solidFill>
                  <a:srgbClr val="002060"/>
                </a:solidFill>
              </a:rPr>
              <a:t>в реальной деятельности, запоминается и усваивается материал на 90%.</a:t>
            </a:r>
            <a:endParaRPr lang="ru-RU" sz="2400" b="1" dirty="0">
              <a:solidFill>
                <a:srgbClr val="002060"/>
              </a:solidFill>
              <a:latin typeface="Bahnschrift SemiCondensed" pitchFamily="34" charset="0"/>
            </a:endParaRPr>
          </a:p>
        </p:txBody>
      </p:sp>
      <p:sp>
        <p:nvSpPr>
          <p:cNvPr id="7170" name="AutoShape 2" descr="Функциональная грамотность - Государственное учреждение образования  &quot;Средняя школа № 33 г.Могилева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0"/>
            <a:ext cx="4824536" cy="2701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403648" y="692696"/>
            <a:ext cx="7416824" cy="187220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Какова цель формирования функциональной грамотности у обучающихся?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1772816"/>
            <a:ext cx="6552728" cy="4248472"/>
          </a:xfrm>
        </p:spPr>
        <p:txBody>
          <a:bodyPr>
            <a:normAutofit/>
          </a:bodyPr>
          <a:lstStyle/>
          <a:p>
            <a:pPr marL="514350" indent="-514350"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  обеспечение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глобальной конкурентоспособности российского образования, вхождение в десятку ведущих стран мира по качеству образования; </a:t>
            </a:r>
          </a:p>
          <a:p>
            <a:pPr marL="514350" indent="-514350"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воспитание гармонично развитой социально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ответственной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динамичной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творческой,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конкурентоспособной личности (Из Государственной программы РФ «Развитие образования» (2018-2025 годы) от 26 декабря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2017г.) 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1268760"/>
            <a:ext cx="6408712" cy="460851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         Цель </a:t>
            </a:r>
            <a:r>
              <a:rPr lang="ru-RU" sz="2400" dirty="0" smtClean="0">
                <a:solidFill>
                  <a:schemeClr val="tx1"/>
                </a:solidFill>
              </a:rPr>
              <a:t>программы – качество образования, которое характеризуется: </a:t>
            </a:r>
            <a:r>
              <a:rPr lang="ru-RU" sz="2400" dirty="0" err="1" smtClean="0">
                <a:solidFill>
                  <a:schemeClr val="tx1"/>
                </a:solidFill>
              </a:rPr>
              <a:t>cохранением</a:t>
            </a:r>
            <a:r>
              <a:rPr lang="ru-RU" sz="2400" dirty="0" smtClean="0">
                <a:solidFill>
                  <a:schemeClr val="tx1"/>
                </a:solidFill>
              </a:rPr>
              <a:t> лидирующих позиций РФ в международном исследовании качества чтения и понимания текстов (PIRLS), а также в международном исследовании качества математического и естественнонаучного образования (TIMSS); повышением позиций РФ в международной программе по оценке образовательных достижений учащихся (PISA).</a:t>
            </a:r>
          </a:p>
          <a:p>
            <a:pPr algn="just"/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907704" y="476673"/>
            <a:ext cx="6550496" cy="216023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>
                <a:solidFill>
                  <a:srgbClr val="002060"/>
                </a:solidFill>
              </a:rPr>
              <a:t>Какая основная задача решается в процессе формирования функциональной грамотности?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2060848"/>
            <a:ext cx="6408712" cy="460851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Главная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– разработка системы заданий для учащихся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начальной школы, 5-9 классов, 10-11 классов 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основы для новых методик формирования функциональной грамотности</a:t>
            </a:r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Задача формирования у детей функциональной грамотности вызвала изменения требований к знаниям, умениям и навыкам учащихся на экзаменах (ОГЭ, ЕГЭ). 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зменилась 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формулировка вопросов, они стали 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нестандартными</a:t>
            </a:r>
            <a:r>
              <a:rPr lang="ru-RU" sz="2400" b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жизненными.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691680" y="980728"/>
            <a:ext cx="7452320" cy="1872207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2060"/>
                </a:solidFill>
              </a:rPr>
              <a:t>Какие задания способствуют формированию функциональной грамотности школьников?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2492896"/>
            <a:ext cx="6192688" cy="396044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Ее развитию способствуют задания на нахождение причинно-следственных связей между явлениями, событиями и закономерными последствиями. Ученикам предлагают проанализировать ситуацию и ответить на вопросы в области демографии, экономики, экологии и других мировых проблем.</a:t>
            </a:r>
            <a:endParaRPr lang="ru-RU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547664" y="1268760"/>
            <a:ext cx="7596336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В </a:t>
            </a:r>
            <a:r>
              <a:rPr lang="ru-RU" b="1" dirty="0" smtClean="0">
                <a:solidFill>
                  <a:srgbClr val="002060"/>
                </a:solidFill>
              </a:rPr>
              <a:t>качестве основных составляющих функциональной грамотности выделяются: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2636912"/>
            <a:ext cx="6048672" cy="3384376"/>
          </a:xfrm>
        </p:spPr>
        <p:txBody>
          <a:bodyPr>
            <a:noAutofit/>
          </a:bodyPr>
          <a:lstStyle/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читательская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математическая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естественнонаучная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финансовая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грамотность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креативное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мышление;</a:t>
            </a:r>
          </a:p>
          <a:p>
            <a:pPr algn="l">
              <a:buFont typeface="Wingdings" pitchFamily="2" charset="2"/>
              <a:buChar char="Ø"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глобальные 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компетенции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083790" cy="577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2051720" y="188640"/>
            <a:ext cx="7092280" cy="2232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>
                <a:solidFill>
                  <a:srgbClr val="002060"/>
                </a:solidFill>
              </a:rPr>
              <a:t>Какие </a:t>
            </a:r>
            <a:r>
              <a:rPr lang="ru-RU" b="1" dirty="0" smtClean="0">
                <a:solidFill>
                  <a:srgbClr val="002060"/>
                </a:solidFill>
              </a:rPr>
              <a:t>образовательные технологии способствуют формированию функциональной грамотности?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1844824"/>
            <a:ext cx="6804248" cy="5013176"/>
          </a:xfrm>
        </p:spPr>
        <p:txBody>
          <a:bodyPr>
            <a:normAutofit fontScale="92500" lnSpcReduction="2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       Цифровые </a:t>
            </a:r>
            <a:r>
              <a:rPr lang="ru-RU" sz="2400" dirty="0" smtClean="0">
                <a:solidFill>
                  <a:schemeClr val="tx1"/>
                </a:solidFill>
              </a:rPr>
              <a:t>образовательные технологии (ЦОТ) способствуют развитию функциональной грамотности учащихся, помогая им адаптироваться к условиям современного мира и использовать полученные знания на практике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  Для </a:t>
            </a:r>
            <a:r>
              <a:rPr lang="ru-RU" sz="2400" dirty="0" smtClean="0">
                <a:solidFill>
                  <a:schemeClr val="tx1"/>
                </a:solidFill>
              </a:rPr>
              <a:t>формирования функциональной грамотности используются </a:t>
            </a:r>
            <a:r>
              <a:rPr lang="ru-RU" sz="2400" dirty="0" smtClean="0">
                <a:solidFill>
                  <a:schemeClr val="tx1"/>
                </a:solidFill>
              </a:rPr>
              <a:t>так же такие </a:t>
            </a:r>
            <a:r>
              <a:rPr lang="ru-RU" sz="2400" dirty="0" smtClean="0">
                <a:solidFill>
                  <a:schemeClr val="tx1"/>
                </a:solidFill>
              </a:rPr>
              <a:t>педагогические технологии, как технология формирования типа правильной читательской деятельности; технология </a:t>
            </a:r>
            <a:endParaRPr lang="ru-RU" sz="2400" dirty="0" smtClean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проектной</a:t>
            </a:r>
            <a:r>
              <a:rPr lang="ru-RU" sz="2400" dirty="0" smtClean="0">
                <a:solidFill>
                  <a:schemeClr val="tx1"/>
                </a:solidFill>
              </a:rPr>
              <a:t> деятельности; обучение  на основе «учебных ситуаций»; уровневая </a:t>
            </a:r>
            <a:r>
              <a:rPr lang="ru-RU" sz="2400" dirty="0" err="1" smtClean="0">
                <a:solidFill>
                  <a:schemeClr val="tx1"/>
                </a:solidFill>
              </a:rPr>
              <a:t>дифференци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ация</a:t>
            </a:r>
            <a:r>
              <a:rPr lang="ru-RU" sz="2400" dirty="0" smtClean="0">
                <a:solidFill>
                  <a:schemeClr val="tx1"/>
                </a:solidFill>
              </a:rPr>
              <a:t> обучения;  информационные и коммуникационные технологии; технология оценивания учебных достижений учащихся и др.</a:t>
            </a:r>
          </a:p>
          <a:p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WhatsApp Image 2022-11-02 at 13.29.04 (1).jpeg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/>
          <a:stretch>
            <a:fillRect/>
          </a:stretch>
        </p:blipFill>
        <p:spPr bwMode="auto">
          <a:xfrm>
            <a:off x="0" y="-103633"/>
            <a:ext cx="9144000" cy="6961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979712" y="476673"/>
            <a:ext cx="7164288" cy="18722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Особенности заданий для оценки функциональной грамотности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83768" y="2060848"/>
            <a:ext cx="6408712" cy="3384376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     Задания</a:t>
            </a:r>
            <a:r>
              <a:rPr lang="ru-RU" sz="2400" dirty="0" smtClean="0">
                <a:solidFill>
                  <a:schemeClr val="tx1"/>
                </a:solidFill>
              </a:rPr>
              <a:t>, решаемые с помощью предметных знаний поставленные вне предметной области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      Каждое</a:t>
            </a:r>
            <a:r>
              <a:rPr lang="ru-RU" sz="2400" dirty="0" smtClean="0">
                <a:solidFill>
                  <a:schemeClr val="tx1"/>
                </a:solidFill>
              </a:rPr>
              <a:t> </a:t>
            </a:r>
            <a:r>
              <a:rPr lang="ru-RU" sz="2400" b="1" dirty="0" smtClean="0">
                <a:solidFill>
                  <a:schemeClr val="tx1"/>
                </a:solidFill>
              </a:rPr>
              <a:t>задание</a:t>
            </a:r>
            <a:r>
              <a:rPr lang="ru-RU" sz="2400" dirty="0" smtClean="0">
                <a:solidFill>
                  <a:schemeClr val="tx1"/>
                </a:solidFill>
              </a:rPr>
              <a:t> описывает понятную для учащегося жизненную ситуацию</a:t>
            </a:r>
          </a:p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      Контекст</a:t>
            </a:r>
            <a:r>
              <a:rPr lang="ru-RU" sz="2400" dirty="0" smtClean="0">
                <a:solidFill>
                  <a:schemeClr val="tx1"/>
                </a:solidFill>
              </a:rPr>
              <a:t> </a:t>
            </a:r>
            <a:r>
              <a:rPr lang="ru-RU" sz="2400" b="1" dirty="0" smtClean="0">
                <a:solidFill>
                  <a:schemeClr val="tx1"/>
                </a:solidFill>
              </a:rPr>
              <a:t>заданий</a:t>
            </a:r>
            <a:r>
              <a:rPr lang="ru-RU" sz="2400" dirty="0" smtClean="0">
                <a:solidFill>
                  <a:schemeClr val="tx1"/>
                </a:solidFill>
              </a:rPr>
              <a:t> близок к проблемным ситуациям, возникающим в повседневной </a:t>
            </a:r>
            <a:r>
              <a:rPr lang="ru-RU" sz="2400" dirty="0" smtClean="0">
                <a:solidFill>
                  <a:schemeClr val="tx1"/>
                </a:solidFill>
              </a:rPr>
              <a:t>жизни.</a:t>
            </a:r>
          </a:p>
          <a:p>
            <a:pPr algn="just"/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3768" y="5661248"/>
            <a:ext cx="6192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latin typeface="Bahnschrift SemiBold SemiConden" pitchFamily="34" charset="0"/>
              </a:rPr>
              <a:t>Применение их возможно как на уроках, так и </a:t>
            </a:r>
            <a:r>
              <a:rPr lang="ru-RU" sz="2400" dirty="0" smtClean="0">
                <a:latin typeface="Bahnschrift SemiBold SemiConden" pitchFamily="34" charset="0"/>
              </a:rPr>
              <a:t>внеурочно, на </a:t>
            </a:r>
            <a:r>
              <a:rPr lang="ru-RU" sz="2400" dirty="0" smtClean="0">
                <a:latin typeface="Bahnschrift SemiBold SemiConden" pitchFamily="34" charset="0"/>
              </a:rPr>
              <a:t>факультативных </a:t>
            </a:r>
            <a:r>
              <a:rPr lang="ru-RU" sz="2400" dirty="0" smtClean="0">
                <a:latin typeface="Bahnschrift SemiBold SemiConden" pitchFamily="34" charset="0"/>
              </a:rPr>
              <a:t>занятиях…</a:t>
            </a:r>
            <a:endParaRPr lang="ru-RU" sz="2400" dirty="0">
              <a:latin typeface="Bahnschrift SemiBold SemiConden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907704" y="476673"/>
            <a:ext cx="7236296" cy="1872207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Особенности заданий для оценки функциональной грамотности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1844824"/>
            <a:ext cx="6552728" cy="424847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          Одним </a:t>
            </a:r>
            <a:r>
              <a:rPr lang="ru-RU" sz="2400" dirty="0" smtClean="0">
                <a:solidFill>
                  <a:schemeClr val="tx1"/>
                </a:solidFill>
              </a:rPr>
              <a:t>из эффективных средств формирования функциональной грамотности является проектная деятельность, предоставляющая учащимся широкие возможности получения новых знаний интегративного характера и их реализации в специально организованных педагогических условиях, а также новые возможности для самовыражения и самореализации.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ctrTitle"/>
          </p:nvPr>
        </p:nvSpPr>
        <p:spPr>
          <a:xfrm>
            <a:off x="1403648" y="548680"/>
            <a:ext cx="7740352" cy="23762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Методическая поддержка формирования и развития функциональной грамотности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67744" y="1916832"/>
            <a:ext cx="6696744" cy="4104456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  <a:latin typeface="Bahnschrift SemiBold" pitchFamily="34" charset="0"/>
              </a:rPr>
              <a:t>Федеральное государственное автономное образовательное учреждение дополнительного профессионального образования «Академия реализации государственной политики и профессионального развития работников образования Министерства просвещения Российской Федерации».</a:t>
            </a:r>
            <a:r>
              <a:rPr lang="ru-RU" sz="2400" b="1" dirty="0" smtClean="0">
                <a:solidFill>
                  <a:schemeClr val="tx1"/>
                </a:solidFill>
                <a:latin typeface="Bahnschrift SemiBold" pitchFamily="34" charset="0"/>
              </a:rPr>
              <a:t> Сайт: </a:t>
            </a:r>
            <a:r>
              <a:rPr lang="ru-RU" sz="2400" b="1" u="sng" dirty="0" smtClean="0">
                <a:solidFill>
                  <a:srgbClr val="002060"/>
                </a:solidFill>
                <a:latin typeface="Bahnschrift SemiBold" pitchFamily="34" charset="0"/>
                <a:hlinkClick r:id="rId2"/>
              </a:rPr>
              <a:t>Федеральный методический центр (</a:t>
            </a:r>
            <a:r>
              <a:rPr lang="ru-RU" sz="2400" b="1" u="sng" dirty="0" err="1" smtClean="0">
                <a:solidFill>
                  <a:srgbClr val="002060"/>
                </a:solidFill>
                <a:latin typeface="Bahnschrift SemiBold" pitchFamily="34" charset="0"/>
                <a:hlinkClick r:id="rId2"/>
              </a:rPr>
              <a:t>apkpro.ru</a:t>
            </a:r>
            <a:r>
              <a:rPr lang="ru-RU" sz="2400" b="1" u="sng" dirty="0" smtClean="0">
                <a:solidFill>
                  <a:srgbClr val="002060"/>
                </a:solidFill>
                <a:latin typeface="Bahnschrift SemiBold" pitchFamily="34" charset="0"/>
                <a:hlinkClick r:id="rId2"/>
              </a:rPr>
              <a:t>)</a:t>
            </a:r>
            <a:endParaRPr lang="ru-RU" sz="2400" dirty="0" smtClean="0">
              <a:solidFill>
                <a:srgbClr val="002060"/>
              </a:solidFill>
              <a:latin typeface="Bahnschrift SemiBold" pitchFamily="34" charset="0"/>
            </a:endParaRPr>
          </a:p>
          <a:p>
            <a:pPr algn="just"/>
            <a:r>
              <a:rPr lang="ru-RU" sz="2400" b="1" dirty="0" smtClean="0">
                <a:solidFill>
                  <a:schemeClr val="tx1"/>
                </a:solidFill>
                <a:latin typeface="Bahnschrift SemiBold" pitchFamily="34" charset="0"/>
              </a:rPr>
              <a:t>Электронный банк заданий для оценки функциональной грамотности</a:t>
            </a:r>
            <a:r>
              <a:rPr lang="ru-RU" sz="2400" dirty="0" smtClean="0">
                <a:solidFill>
                  <a:schemeClr val="tx1"/>
                </a:solidFill>
                <a:latin typeface="Bahnschrift SemiBold" pitchFamily="34" charset="0"/>
              </a:rPr>
              <a:t>. Сайт: </a:t>
            </a:r>
            <a:r>
              <a:rPr lang="ru-RU" sz="2400" b="1" u="sng" dirty="0" smtClean="0">
                <a:solidFill>
                  <a:schemeClr val="tx1"/>
                </a:solidFill>
                <a:latin typeface="Bahnschrift SemiBold" pitchFamily="34" charset="0"/>
                <a:hlinkClick r:id="rId3"/>
              </a:rPr>
              <a:t>БАНК ЗАДАНИЙ (</a:t>
            </a:r>
            <a:r>
              <a:rPr lang="ru-RU" sz="2400" b="1" u="sng" dirty="0" err="1" smtClean="0">
                <a:solidFill>
                  <a:schemeClr val="tx1"/>
                </a:solidFill>
                <a:latin typeface="Bahnschrift SemiBold" pitchFamily="34" charset="0"/>
                <a:hlinkClick r:id="rId3"/>
              </a:rPr>
              <a:t>resh.edu.ru</a:t>
            </a:r>
            <a:r>
              <a:rPr lang="ru-RU" sz="2400" b="1" u="sng" dirty="0" smtClean="0">
                <a:solidFill>
                  <a:schemeClr val="tx1"/>
                </a:solidFill>
                <a:latin typeface="Bahnschrift SemiBold" pitchFamily="34" charset="0"/>
                <a:hlinkClick r:id="rId3"/>
              </a:rPr>
              <a:t>)</a:t>
            </a:r>
            <a:endParaRPr lang="ru-RU" sz="2400" dirty="0">
              <a:solidFill>
                <a:schemeClr val="tx1"/>
              </a:solidFill>
              <a:latin typeface="Bahnschrift Semi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39752" y="3068960"/>
            <a:ext cx="6624736" cy="3168351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Рекомендуемые электронные ресурсы (для формирования функциональной грамотности</a:t>
            </a:r>
            <a:r>
              <a:rPr lang="ru-RU" sz="3600" b="1" dirty="0" smtClean="0">
                <a:solidFill>
                  <a:srgbClr val="002060"/>
                </a:solidFill>
              </a:rPr>
              <a:t>)</a:t>
            </a:r>
            <a:br>
              <a:rPr lang="ru-RU" sz="3600" b="1" dirty="0" smtClean="0">
                <a:solidFill>
                  <a:srgbClr val="002060"/>
                </a:solidFill>
              </a:rPr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ФГБНУ «Институт стратегии развития образования Российской Академии наук»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СИПКРО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Издательство «Просвещение»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Банк тестов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Московский центр качества образования</a:t>
            </a: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Марафон по функциональной грамотности. </a:t>
            </a:r>
            <a:r>
              <a:rPr lang="ru-RU" sz="27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7"/>
              </a:rPr>
              <a:t>Яндекс-Учебник</a:t>
            </a:r>
            <a:r>
              <a:rPr lang="ru-RU" sz="27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 smtClean="0"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4437112"/>
            <a:ext cx="6696744" cy="2592288"/>
          </a:xfrm>
        </p:spPr>
        <p:txBody>
          <a:bodyPr>
            <a:normAutofit fontScale="90000"/>
          </a:bodyPr>
          <a:lstStyle/>
          <a:p>
            <a:pPr algn="l">
              <a:lnSpc>
                <a:spcPct val="150000"/>
              </a:lnSpc>
            </a:pPr>
            <a:r>
              <a:rPr lang="ru-RU" sz="3200" dirty="0" smtClean="0"/>
              <a:t>​​​​​​​</a:t>
            </a:r>
            <a:r>
              <a:rPr lang="ru-RU" sz="3200" b="1" dirty="0" smtClean="0"/>
              <a:t> </a:t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b="1" dirty="0" smtClean="0"/>
              <a:t/>
            </a:r>
            <a:br>
              <a:rPr lang="ru-RU" sz="3200" b="1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b="1" dirty="0" smtClean="0"/>
              <a:t>Полезные </a:t>
            </a:r>
            <a:r>
              <a:rPr lang="ru-RU" sz="3200" b="1" dirty="0" smtClean="0"/>
              <a:t>ссылки: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  <a:hlinkClick r:id="rId2"/>
              </a:rPr>
              <a:t>Федеральный институт оценки качества образования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Организация экономического содружества и развития (ОЭСР) — разработчик PISA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​​​​​​​</a:t>
            </a: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4"/>
              </a:rPr>
              <a:t>Методическое пособие "Ситуационные задачи по оценке функциональной грамотности учащихся средней школы"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5"/>
              </a:rPr>
              <a:t>Библиотека РЭШ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​​​​​​​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6"/>
              </a:rPr>
              <a:t>Приёмы формирования видов функциональной грамотности на уроках истории, обществознания и права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u="sng" dirty="0" smtClean="0">
                <a:latin typeface="Times New Roman" pitchFamily="18" charset="0"/>
                <a:cs typeface="Times New Roman" pitchFamily="18" charset="0"/>
                <a:hlinkClick r:id="rId7"/>
              </a:rPr>
              <a:t>Решаем задачи по функциональной грамотности: методика работы на уроках русского языка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 descr="Ученик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7" name="Picture 5" descr="111c3c1a2a39b68089646ae0460273cec2.jpg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/>
          <a:stretch>
            <a:fillRect/>
          </a:stretch>
        </p:blipFill>
        <p:spPr bwMode="auto">
          <a:xfrm>
            <a:off x="0" y="188640"/>
            <a:ext cx="9144000" cy="6669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63688" y="1412776"/>
            <a:ext cx="703785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Спасибо </a:t>
            </a:r>
          </a:p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за внимание!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8674" name="AutoShape 2" descr="Ученика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325</TotalTime>
  <Words>330</Words>
  <Application>Microsoft Office PowerPoint</Application>
  <PresentationFormat>Экран (4:3)</PresentationFormat>
  <Paragraphs>49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Эркер</vt:lpstr>
      <vt:lpstr>Слайд 1</vt:lpstr>
      <vt:lpstr>Слайд 2</vt:lpstr>
      <vt:lpstr>  Она включает овладение ключевыми компетенциями, составляющими основу готовности к успешному взаимодействию с изменяющимся миром и дальнейшему образованию.</vt:lpstr>
      <vt:lpstr>    </vt:lpstr>
      <vt:lpstr>   Какова цель формирования функциональной грамотности у обучающихся?   </vt:lpstr>
      <vt:lpstr>Слайд 6</vt:lpstr>
      <vt:lpstr>   Какая основная задача решается в процессе формирования функциональной грамотности?   </vt:lpstr>
      <vt:lpstr>  Какие задания способствуют формированию функциональной грамотности школьников?  </vt:lpstr>
      <vt:lpstr>      В качестве основных составляющих функциональной грамотности выделяются:   </vt:lpstr>
      <vt:lpstr>Слайд 10</vt:lpstr>
      <vt:lpstr>          Какие образовательные технологии способствуют формированию функциональной грамотности?   </vt:lpstr>
      <vt:lpstr>Слайд 12</vt:lpstr>
      <vt:lpstr>   Особенности заданий для оценки функциональной грамотности   </vt:lpstr>
      <vt:lpstr>   Особенности заданий для оценки функциональной грамотности   </vt:lpstr>
      <vt:lpstr>   Методическая поддержка формирования и развития функциональной грамотности   </vt:lpstr>
      <vt:lpstr>Рекомендуемые электронные ресурсы (для формирования функциональной грамотности)  ФГБНУ «Институт стратегии развития образования Российской Академии наук» СИПКРО Издательство «Просвещение» Банк тестов Московский центр качества образования Марафон по функциональной грамотности. Яндекс-Учебник </vt:lpstr>
      <vt:lpstr>​​​​​​​           Полезные ссылки: Федеральный институт оценки качества образования Организация экономического содружества и развития (ОЭСР) — разработчик PISA ​​​​​​​Методическое пособие "Ситуационные задачи по оценке функциональной грамотности учащихся средней школы" Библиотека РЭШ​​​​​​​ Приёмы формирования видов функциональной грамотности на уроках истории, обществознания и права Решаем задачи по функциональной грамотности: методика работы на уроках русского языка  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Владелец</cp:lastModifiedBy>
  <cp:revision>44</cp:revision>
  <dcterms:created xsi:type="dcterms:W3CDTF">2025-11-10T01:24:22Z</dcterms:created>
  <dcterms:modified xsi:type="dcterms:W3CDTF">2025-11-10T22:12:57Z</dcterms:modified>
</cp:coreProperties>
</file>